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66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8" autoAdjust="0"/>
    <p:restoredTop sz="94660"/>
  </p:normalViewPr>
  <p:slideViewPr>
    <p:cSldViewPr>
      <p:cViewPr varScale="1">
        <p:scale>
          <a:sx n="80" d="100"/>
          <a:sy n="8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A58E3D-C9C9-4C07-AA88-9DAF36BE61CA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F9D4FA-63F3-4286-AEB3-A207F479B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9A73A0F-A3CB-4DDB-A278-523AC1A13DDC}" type="slidenum">
              <a:rPr lang="ja-JP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345E-8E23-4A2D-BBC8-2966563007A7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55CE-8D16-417E-9BBA-B3A205EA12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90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991F-CCBC-4EB9-A974-B732A7E09AB5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19DB-1A09-4F30-B20A-749A2057D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4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8EE9-4C24-4CB3-BE68-B77EEE0F4CBB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E5D0-1456-48E6-AC79-CE658D604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2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9DE8-1F97-4CBD-A3C6-4FFD2ADD39C5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4445-EF1A-415D-A6B1-A8C05D0D85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12DA-9E3F-4FF9-8DEE-9F910629FF59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CE89-A18E-49B3-A82A-7CB3EF8296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6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75B8-9072-4187-B9AB-412324F41318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32E0-22B1-49D6-85E6-1914AA93A1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97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5DBD-A8BC-4A10-A83C-F88843FEF76E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0909-C664-4470-BD9A-883F13D32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28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4CC9-80A0-42BC-B879-B51444400C96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C303-1913-4BC8-8854-A05CB6C098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3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28F2-ECC2-4969-B5FD-023E242FF4ED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DCA0-A7E0-473C-984F-014803B68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23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03AA-9D4C-478B-84EB-7A56502BCD56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69FE-8D51-46B7-9031-591B917A33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5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B93D-83F2-468D-A027-3F289B3B226D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559A-9258-405C-8233-4F047F71EA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27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0AC8C2-0D8A-4F2A-B8EE-26B6A11B1950}" type="datetimeFigureOut">
              <a:rPr lang="ja-JP" altLang="en-US"/>
              <a:pPr>
                <a:defRPr/>
              </a:pPr>
              <a:t>2020/6/13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907E11-0539-4F02-8621-DD70668187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165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94881"/>
              </p:ext>
            </p:extLst>
          </p:nvPr>
        </p:nvGraphicFramePr>
        <p:xfrm>
          <a:off x="115888" y="1016000"/>
          <a:ext cx="8926512" cy="2189162"/>
        </p:xfrm>
        <a:graphic>
          <a:graphicData uri="http://schemas.openxmlformats.org/drawingml/2006/table">
            <a:tbl>
              <a:tblPr/>
              <a:tblGrid>
                <a:gridCol w="42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3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8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65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745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0924">
                <a:tc grid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この題材で育む「生きる力」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（主なるものに〇）</a:t>
                      </a:r>
                      <a:endParaRPr kumimoji="0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20" marR="91420"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ガイダンス</a:t>
                      </a:r>
                      <a:endParaRPr kumimoji="0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20" marR="91420"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主体的・対話的で深い学び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問題発見・解決能力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言語能力（造形的な見方・考え方に関わるもの）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情報活用能力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他者との協働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◎</a:t>
                      </a:r>
                      <a:r>
                        <a:rPr lang="ja-JP" altLang="en-US" sz="1000" b="1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美術館の役割を知り、日頃みることができない価値ある文化財の鑑賞する。美術館などにおける鑑賞態度を育成する。芸術に対する愛好心を育くむ。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&lt;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知識・技能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&gt;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・美術館の役割を知る。</a:t>
                      </a:r>
                      <a:endParaRPr lang="en-US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&lt;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思考力・判断力・表現力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&gt;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・作者になりきり、制作意図と表現の工夫についての豊かな解釈ができる。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・他者の意見にも耳を傾け、多角的に作品を評価し、鑑賞の面白さを味わうことができる。</a:t>
                      </a:r>
                      <a:endParaRPr lang="en-US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&lt;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主体的に学習に取り組む態度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&gt;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明朝"/>
                        </a:rPr>
                        <a:t>　</a:t>
                      </a: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作者の立場に立って、主体的に作品を読み解くことによって、自他の解釈の違いに気付くことができる。</a:t>
                      </a:r>
                      <a:endParaRPr lang="en-US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2000" marR="36000" marT="36000" marB="36000" horzOverflow="overflow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35">
                <a:tc row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800" dirty="0" smtClean="0"/>
                        <a:t>道徳</a:t>
                      </a:r>
                      <a:endParaRPr lang="en-US" altLang="ja-JP" sz="800" dirty="0" smtClean="0"/>
                    </a:p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800" dirty="0" smtClean="0"/>
                        <a:t>教育</a:t>
                      </a:r>
                      <a:endParaRPr lang="en-US" altLang="ja-JP" sz="800" dirty="0" smtClean="0"/>
                    </a:p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ja-JP" altLang="en-US" sz="800" dirty="0" smtClean="0"/>
                        <a:t>関連</a:t>
                      </a:r>
                    </a:p>
                    <a:p>
                      <a:pPr>
                        <a:lnSpc>
                          <a:spcPts val="900"/>
                        </a:lnSpc>
                      </a:pPr>
                      <a:endParaRPr lang="ja-JP" altLang="en-US" sz="1800" dirty="0"/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向上心・個性の伸長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希望と勇気、克己と強い意志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真理の探究、創造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思いやり、感謝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相互理解、寛容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82">
                <a:tc v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社会参画、公共の精神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郷土の伝統と文化の尊重、郷土を愛する態度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我が国の伝統と文化の尊重、国を愛する態度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国際理解、国際貢献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生命の尊さ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97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自然愛護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感動、畏敬の念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よりよく生きる喜び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690">
                <a:tc gridSpan="10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　カリキュラム・マネジメント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52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地域や産業界等の連携（キャリア教育）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0" marR="0" marT="72097" marB="0" anchor="ctr"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教科横断的な視点</a:t>
                      </a:r>
                    </a:p>
                  </a:txBody>
                  <a:tcPr marL="0" marR="0" marT="7211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72097" marB="0" anchor="ctr" horzOverflow="overflow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40317"/>
              </p:ext>
            </p:extLst>
          </p:nvPr>
        </p:nvGraphicFramePr>
        <p:xfrm>
          <a:off x="2234155" y="3384662"/>
          <a:ext cx="6808246" cy="3368315"/>
        </p:xfrm>
        <a:graphic>
          <a:graphicData uri="http://schemas.openxmlformats.org/drawingml/2006/table">
            <a:tbl>
              <a:tblPr/>
              <a:tblGrid>
                <a:gridCol w="433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7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5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指導ユニット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　　　　　　　　　　　　　　　　　　　</a:t>
                      </a:r>
                      <a:endParaRPr kumimoji="0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1457" marR="91457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授業の流れ</a:t>
                      </a:r>
                    </a:p>
                  </a:txBody>
                  <a:tcPr marL="91457" marR="9145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9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発</a:t>
                      </a: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問　　　　　　　　　　　　　　　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資質・能力とつながる活動の要点</a:t>
                      </a:r>
                      <a:endParaRPr kumimoji="0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0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 smtClean="0"/>
                        <a:t>◎</a:t>
                      </a:r>
                      <a:r>
                        <a:rPr kumimoji="1" lang="ja-JP" altLang="ja-JP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本物の作品を鑑賞しよう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</a:t>
                      </a:r>
                      <a:endParaRPr lang="ja-JP" altLang="en-US" sz="800" dirty="0" smtClean="0"/>
                    </a:p>
                  </a:txBody>
                  <a:tcPr marL="91456" marR="91456" marT="45701" marB="45701" vert="eaVert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○ 授業開始５分前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○ 　　　　３分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○ 　　　４０分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○　　　　２分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○　　　　５分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36000" marR="9527" marT="45701" marB="4570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○ 移動：授業開始５分前に生徒玄関前集合し、点呼をして出発する。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○ 「なびあす」玄関にて集合。本時の説明を行い、館内での過ごし方につい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 </a:t>
                      </a:r>
                      <a:r>
                        <a:rPr kumimoji="1" lang="ja-JP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て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説明する。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・静かに過ごすこと。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・作品には絶対に触れないこと。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・鞄などはロッカーにしまうかリュックは背負わず、前に抱く。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○ 鑑賞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・ワークシートを活用しながら、全体を素早く見て回り、気になった作品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　に目星を付け、じっくり鑑賞しつつ、気になる作品や自分が選ぶベスト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　３の作品を選ぶ。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○ 集合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・点呼とワークシートの回収を行う。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○ 移動・解散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36000" marR="9527" marT="45701" marB="4570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9343"/>
              </p:ext>
            </p:extLst>
          </p:nvPr>
        </p:nvGraphicFramePr>
        <p:xfrm>
          <a:off x="101600" y="241300"/>
          <a:ext cx="8940800" cy="707632"/>
        </p:xfrm>
        <a:graphic>
          <a:graphicData uri="http://schemas.openxmlformats.org/drawingml/2006/table">
            <a:tbl>
              <a:tblPr/>
              <a:tblGrid>
                <a:gridCol w="144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6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304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705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授業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デザインシート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Ver.R1.12</a:t>
                      </a:r>
                    </a:p>
                  </a:txBody>
                  <a:tcPr marL="91483" marR="91483" marT="45206" marB="452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高校１年　美術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Ⅰ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 marL="91483" marR="91483" marT="45206" marB="452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</a:t>
                      </a:r>
                      <a:r>
                        <a:rPr kumimoji="1" lang="ja-JP" altLang="ja-JP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+mn-cs"/>
                        </a:rPr>
                        <a:t>本物の作品を鑑賞しよう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　　　　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１時間）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83" marR="91483" marT="45206" marB="4520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発想・構想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絵画・彫刻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感じ取った</a:t>
                      </a:r>
                      <a:r>
                        <a:rPr kumimoji="1" lang="ja-JP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こと</a:t>
                      </a:r>
                      <a:r>
                        <a:rPr kumimoji="1" lang="ja-JP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や</a:t>
                      </a:r>
                      <a:endParaRPr kumimoji="1" lang="en-US" altLang="ja-JP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考えた</a:t>
                      </a:r>
                      <a:r>
                        <a:rPr kumimoji="1" lang="ja-JP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ことから</a:t>
                      </a:r>
                    </a:p>
                  </a:txBody>
                  <a:tcPr marL="0" marR="0" marT="72127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デザイン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目的</a:t>
                      </a:r>
                      <a:r>
                        <a:rPr kumimoji="1" lang="ja-JP" alt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や機能から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27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映像メディア表現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映像メディアの特性から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27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福井県立美方高校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橘　慶成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作成日：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R1.</a:t>
                      </a: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６</a:t>
                      </a:r>
                      <a:r>
                        <a:rPr lang="en-US" altLang="ja-JP" sz="9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.</a:t>
                      </a:r>
                      <a:r>
                        <a:rPr lang="ja-JP" altLang="en-US" sz="9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４</a:t>
                      </a:r>
                      <a:endParaRPr lang="en-US" altLang="ja-JP" sz="900" b="0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</a:endParaRPr>
                    </a:p>
                  </a:txBody>
                  <a:tcPr marL="91483" marR="91483" marT="45206" marB="4520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鑑賞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0" marR="0" marT="721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美術作品の見方・感じ方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生活や社会の中の</a:t>
                      </a:r>
                      <a:endParaRPr kumimoji="1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美術の働きや美術文化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7851"/>
              </p:ext>
            </p:extLst>
          </p:nvPr>
        </p:nvGraphicFramePr>
        <p:xfrm>
          <a:off x="128589" y="5013325"/>
          <a:ext cx="1857596" cy="1739653"/>
        </p:xfrm>
        <a:graphic>
          <a:graphicData uri="http://schemas.openxmlformats.org/drawingml/2006/table">
            <a:tbl>
              <a:tblPr/>
              <a:tblGrid>
                <a:gridCol w="1857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  生徒のこれまでの学び</a:t>
                      </a:r>
                      <a:endParaRPr kumimoji="0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  ～小・中の内容の連続性～</a:t>
                      </a:r>
                    </a:p>
                  </a:txBody>
                  <a:tcPr marL="90144" marR="9014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09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鑑賞としては、授業で写真を見たり、授業中、教室にて本物の作品を直に鑑賞したりしている。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遠足や修学旅行、県の文化振興事業などで、美術館を訪れたことがある。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右矢印 45"/>
          <p:cNvSpPr/>
          <p:nvPr/>
        </p:nvSpPr>
        <p:spPr>
          <a:xfrm>
            <a:off x="1973594" y="5410076"/>
            <a:ext cx="411162" cy="47307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7" name="右矢印 27"/>
          <p:cNvSpPr/>
          <p:nvPr/>
        </p:nvSpPr>
        <p:spPr>
          <a:xfrm rot="5400000">
            <a:off x="4403726" y="3117850"/>
            <a:ext cx="279400" cy="45402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6660230" y="635118"/>
            <a:ext cx="1125501" cy="285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23" name="テキスト ボックス 3"/>
          <p:cNvSpPr txBox="1">
            <a:spLocks noChangeArrowheads="1"/>
          </p:cNvSpPr>
          <p:nvPr/>
        </p:nvSpPr>
        <p:spPr bwMode="auto">
          <a:xfrm>
            <a:off x="41063" y="20384"/>
            <a:ext cx="3621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rgbClr val="000000"/>
                </a:solidFill>
                <a:latin typeface="Verdana" panose="020B0604030504040204" pitchFamily="34" charset="0"/>
              </a:rPr>
              <a:t>複数のユニットを必要に応じて組み合わせ構築したプログラム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133894" y="2882900"/>
            <a:ext cx="1462087" cy="307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2031136" y="2440896"/>
            <a:ext cx="1172711" cy="222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26" name="テキスト ボックス 21"/>
          <p:cNvSpPr txBox="1">
            <a:spLocks noChangeArrowheads="1"/>
          </p:cNvSpPr>
          <p:nvPr/>
        </p:nvSpPr>
        <p:spPr bwMode="auto">
          <a:xfrm>
            <a:off x="7785732" y="28000"/>
            <a:ext cx="13388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福井県造形教育</a:t>
            </a:r>
            <a:r>
              <a:rPr lang="ja-JP" altLang="en-US" sz="900" dirty="0" smtClean="0"/>
              <a:t>研究会</a:t>
            </a:r>
            <a:endParaRPr lang="ja-JP" altLang="en-US" sz="900" dirty="0"/>
          </a:p>
        </p:txBody>
      </p:sp>
      <p:sp>
        <p:nvSpPr>
          <p:cNvPr id="16" name="円/楕円 18"/>
          <p:cNvSpPr/>
          <p:nvPr/>
        </p:nvSpPr>
        <p:spPr>
          <a:xfrm>
            <a:off x="1547813" y="1296988"/>
            <a:ext cx="1368425" cy="350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円/楕円 20"/>
          <p:cNvSpPr/>
          <p:nvPr/>
        </p:nvSpPr>
        <p:spPr>
          <a:xfrm>
            <a:off x="1120775" y="2440895"/>
            <a:ext cx="908050" cy="222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円/楕円 1"/>
          <p:cNvSpPr/>
          <p:nvPr/>
        </p:nvSpPr>
        <p:spPr>
          <a:xfrm>
            <a:off x="5352594" y="642535"/>
            <a:ext cx="1307637" cy="2704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円/楕円 20"/>
          <p:cNvSpPr/>
          <p:nvPr/>
        </p:nvSpPr>
        <p:spPr>
          <a:xfrm>
            <a:off x="3491880" y="1700807"/>
            <a:ext cx="548010" cy="2867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24" name="図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17" t="15797" r="5406" b="42981"/>
          <a:stretch>
            <a:fillRect/>
          </a:stretch>
        </p:blipFill>
        <p:spPr bwMode="auto">
          <a:xfrm>
            <a:off x="108069" y="3369145"/>
            <a:ext cx="20161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830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30053</TotalTime>
  <Words>404</Words>
  <Application>Microsoft Office PowerPoint</Application>
  <PresentationFormat>画面に合わせる (4:3)</PresentationFormat>
  <Paragraphs>103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ＭＳ 明朝</vt:lpstr>
      <vt:lpstr>Arial</vt:lpstr>
      <vt:lpstr>Calibri</vt:lpstr>
      <vt:lpstr>Century</vt:lpstr>
      <vt:lpstr>Times New Roman</vt:lpstr>
      <vt:lpstr>Verdana</vt:lpstr>
      <vt:lpstr>Office ​​テーマ</vt:lpstr>
      <vt:lpstr>PowerPoint プレゼンテーション</vt:lpstr>
    </vt:vector>
  </TitlesOfParts>
  <Company>福井県教育庁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福井県教育庁</dc:creator>
  <cp:lastModifiedBy>伊藤裕貴</cp:lastModifiedBy>
  <cp:revision>436</cp:revision>
  <cp:lastPrinted>2019-12-13T23:42:49Z</cp:lastPrinted>
  <dcterms:created xsi:type="dcterms:W3CDTF">2017-07-27T02:50:12Z</dcterms:created>
  <dcterms:modified xsi:type="dcterms:W3CDTF">2020-06-13T06:24:16Z</dcterms:modified>
</cp:coreProperties>
</file>