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4" r:id="rId2"/>
    <p:sldId id="305" r:id="rId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FF99"/>
    <a:srgbClr val="CC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p:cViewPr varScale="1">
        <p:scale>
          <a:sx n="73" d="100"/>
          <a:sy n="73" d="100"/>
        </p:scale>
        <p:origin x="126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wrap="square" lIns="92236" tIns="46118" rIns="92236" bIns="46118"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9414" indent="-28823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944" indent="-230589">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4122" indent="-230589">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5299" indent="-230589">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6477" indent="-23058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97655" indent="-23058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58832" indent="-23058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20010" indent="-23058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87182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image" Target="../media/image4.jp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165"/>
          <p:cNvGraphicFramePr>
            <a:graphicFrameLocks noGrp="1"/>
          </p:cNvGraphicFramePr>
          <p:nvPr>
            <p:extLst>
              <p:ext uri="{D42A27DB-BD31-4B8C-83A1-F6EECF244321}">
                <p14:modId xmlns:p14="http://schemas.microsoft.com/office/powerpoint/2010/main" val="1694712984"/>
              </p:ext>
            </p:extLst>
          </p:nvPr>
        </p:nvGraphicFramePr>
        <p:xfrm>
          <a:off x="115888" y="1016000"/>
          <a:ext cx="8926512" cy="2304124"/>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50924">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ガイダンス</a:t>
                      </a: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26782">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◎新しく建造される本校の実習船に飾るための大漁旗をデザインする。依頼者の思いと大漁旗の役割を理解し、コンセプトに沿った色と形を選んで見栄えのする図案を考えよう。</a:t>
                      </a:r>
                      <a:endPar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mn-ea"/>
                        </a:rPr>
                        <a:t>知識・技能</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・デザインとファインアートの違いを理解する。 </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rPr>
                        <a:t> </a:t>
                      </a: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・色あいや色の組み合わせによって生まれるイメージについて理解し、活用しようとする。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・アクリル絵具の特徴を理解し、その特性を活かしながら着色する。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思考力・判断力・表現力</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・デザインとは何かについて考えようとする。　</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rPr>
                        <a:t>  </a:t>
                      </a: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・依頼者の思いを元にコンセプトを考え、ふさわしい色や絵柄を選びながら工夫して構想を　　　　</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練ろうとする。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主体的に学習に取り組む態度</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・デザインすることに関心をもち、コンセプトを考えるために必要な情報を積極的に収集しようとする。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9235">
                <a:tc rowSpan="3">
                  <a:txBody>
                    <a:bodyPr/>
                    <a:lstStyle/>
                    <a:p>
                      <a:pPr algn="ctr">
                        <a:lnSpc>
                          <a:spcPts val="900"/>
                        </a:lnSpc>
                      </a:pPr>
                      <a:r>
                        <a:rPr lang="ja-JP" altLang="en-US" sz="800" dirty="0"/>
                        <a:t>道徳</a:t>
                      </a:r>
                      <a:endParaRPr lang="en-US" altLang="ja-JP" sz="800" dirty="0"/>
                    </a:p>
                    <a:p>
                      <a:pPr algn="ctr">
                        <a:lnSpc>
                          <a:spcPts val="900"/>
                        </a:lnSpc>
                      </a:pPr>
                      <a:r>
                        <a:rPr lang="ja-JP" altLang="en-US" sz="800" dirty="0"/>
                        <a:t>教育</a:t>
                      </a:r>
                      <a:endParaRPr lang="en-US" altLang="ja-JP" sz="800" dirty="0"/>
                    </a:p>
                    <a:p>
                      <a:pPr algn="ctr">
                        <a:lnSpc>
                          <a:spcPts val="900"/>
                        </a:lnSpc>
                      </a:pPr>
                      <a:r>
                        <a:rPr lang="ja-JP" altLang="en-US" sz="800" dirty="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真理の探究、創造</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思いやり、感謝</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相互理解、寛容</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26782">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我が国の伝統と文化の尊重、国を愛する態度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国際理解、国際貢献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生命の尊さ</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49197">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a:solidFill>
                            <a:schemeClr val="tx1"/>
                          </a:solidFill>
                          <a:latin typeface="+mn-ea"/>
                          <a:ea typeface="+mn-ea"/>
                        </a:rPr>
                        <a:t>よりよく生きる喜び</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191690">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334552">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3868084898"/>
              </p:ext>
            </p:extLst>
          </p:nvPr>
        </p:nvGraphicFramePr>
        <p:xfrm>
          <a:off x="2207166" y="3344862"/>
          <a:ext cx="6894766" cy="3464588"/>
        </p:xfrm>
        <a:graphic>
          <a:graphicData uri="http://schemas.openxmlformats.org/drawingml/2006/table">
            <a:tbl>
              <a:tblPr/>
              <a:tblGrid>
                <a:gridCol w="306737">
                  <a:extLst>
                    <a:ext uri="{9D8B030D-6E8A-4147-A177-3AD203B41FA5}">
                      <a16:colId xmlns:a16="http://schemas.microsoft.com/office/drawing/2014/main" val="20000"/>
                    </a:ext>
                  </a:extLst>
                </a:gridCol>
                <a:gridCol w="213715">
                  <a:extLst>
                    <a:ext uri="{9D8B030D-6E8A-4147-A177-3AD203B41FA5}">
                      <a16:colId xmlns:a16="http://schemas.microsoft.com/office/drawing/2014/main" val="20001"/>
                    </a:ext>
                  </a:extLst>
                </a:gridCol>
                <a:gridCol w="1399857">
                  <a:extLst>
                    <a:ext uri="{9D8B030D-6E8A-4147-A177-3AD203B41FA5}">
                      <a16:colId xmlns:a16="http://schemas.microsoft.com/office/drawing/2014/main" val="20002"/>
                    </a:ext>
                  </a:extLst>
                </a:gridCol>
                <a:gridCol w="4974457">
                  <a:extLst>
                    <a:ext uri="{9D8B030D-6E8A-4147-A177-3AD203B41FA5}">
                      <a16:colId xmlns:a16="http://schemas.microsoft.com/office/drawing/2014/main" val="20003"/>
                    </a:ext>
                  </a:extLst>
                </a:gridCol>
              </a:tblGrid>
              <a:tr h="198104">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指導ユニット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281868">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発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396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p>
                  </a:txBody>
                  <a:tcPr marL="91456" marR="91456" marT="45701" marB="45701"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200" dirty="0">
                          <a:solidFill>
                            <a:srgbClr val="000000"/>
                          </a:solidFill>
                          <a:effectLst/>
                          <a:latin typeface="ＭＳ Ｐゴシック" panose="020B0600070205080204" pitchFamily="50" charset="-128"/>
                          <a:ea typeface="ＭＳ Ｐゴシック" panose="020B0600070205080204" pitchFamily="50" charset="-128"/>
                          <a:cs typeface="Arial"/>
                        </a:rPr>
                        <a:t>デザインとは何だろう</a:t>
                      </a:r>
                      <a:endParaRPr lang="en-US" altLang="ja-JP" sz="800" kern="1200" dirty="0">
                        <a:solidFill>
                          <a:srgbClr val="000000"/>
                        </a:solidFill>
                        <a:effectLst/>
                        <a:latin typeface="ＭＳ Ｐゴシック" panose="020B0600070205080204" pitchFamily="50" charset="-128"/>
                        <a:ea typeface="ＭＳ Ｐゴシック" panose="020B0600070205080204" pitchFamily="50" charset="-128"/>
                        <a:cs typeface="Arial"/>
                      </a:endParaRPr>
                    </a:p>
                    <a:p>
                      <a:pPr algn="l" fontAlgn="base">
                        <a:spcAft>
                          <a:spcPts val="0"/>
                        </a:spcAft>
                      </a:pPr>
                      <a:r>
                        <a:rPr lang="ja-JP" altLang="en-US" sz="800" kern="1200" dirty="0">
                          <a:solidFill>
                            <a:srgbClr val="000000"/>
                          </a:solidFill>
                          <a:effectLst/>
                          <a:latin typeface="ＭＳ Ｐゴシック" panose="020B0600070205080204" pitchFamily="50" charset="-128"/>
                          <a:ea typeface="ＭＳ Ｐゴシック" panose="020B0600070205080204" pitchFamily="50" charset="-128"/>
                          <a:cs typeface="Arial"/>
                        </a:rPr>
                        <a:t>（</a:t>
                      </a:r>
                      <a:r>
                        <a:rPr lang="en-US" altLang="ja-JP" sz="800" kern="1200" dirty="0">
                          <a:solidFill>
                            <a:srgbClr val="000000"/>
                          </a:solidFill>
                          <a:effectLst/>
                          <a:latin typeface="ＭＳ Ｐゴシック" panose="020B0600070205080204" pitchFamily="50" charset="-128"/>
                          <a:ea typeface="ＭＳ Ｐゴシック" panose="020B0600070205080204" pitchFamily="50" charset="-128"/>
                          <a:cs typeface="Arial"/>
                        </a:rPr>
                        <a:t>1</a:t>
                      </a:r>
                      <a:r>
                        <a:rPr lang="ja-JP" altLang="en-US" sz="800" kern="1200" dirty="0">
                          <a:solidFill>
                            <a:srgbClr val="000000"/>
                          </a:solidFill>
                          <a:effectLst/>
                          <a:latin typeface="ＭＳ Ｐゴシック" panose="020B0600070205080204" pitchFamily="50" charset="-128"/>
                          <a:ea typeface="ＭＳ Ｐゴシック" panose="020B0600070205080204" pitchFamily="50" charset="-128"/>
                          <a:cs typeface="Arial"/>
                        </a:rPr>
                        <a:t>時間）</a:t>
                      </a:r>
                      <a:endParaRPr lang="ja-JP" sz="8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kern="100" dirty="0">
                          <a:effectLst/>
                          <a:latin typeface="ＭＳ Ｐゴシック" panose="020B0600070205080204" pitchFamily="50" charset="-128"/>
                          <a:ea typeface="+mn-ea"/>
                          <a:cs typeface="Times New Roman"/>
                        </a:rPr>
                        <a:t>・デザインとファインアートの違いについて知る。</a:t>
                      </a:r>
                      <a:endParaRPr lang="en-US" altLang="ja-JP" sz="8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kern="100" dirty="0">
                          <a:effectLst/>
                          <a:latin typeface="ＭＳ Ｐゴシック" panose="020B0600070205080204" pitchFamily="50" charset="-128"/>
                          <a:ea typeface="+mn-ea"/>
                          <a:cs typeface="Times New Roman"/>
                        </a:rPr>
                        <a:t>・教科書のデザイン分野の作品を鑑賞し、世の中にあるデザインについて知る。</a:t>
                      </a:r>
                      <a:endParaRPr lang="en-US" altLang="ja-JP" sz="8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kern="100" dirty="0">
                          <a:effectLst/>
                          <a:latin typeface="ＭＳ Ｐゴシック" panose="020B0600070205080204" pitchFamily="50" charset="-128"/>
                          <a:ea typeface="+mn-ea"/>
                          <a:cs typeface="Times New Roman"/>
                        </a:rPr>
                        <a:t>・教科書のデザイナーの言葉を読み、デザインとは何か・デザインする時に大切なことは何かについて考える。</a:t>
                      </a:r>
                      <a:endParaRPr lang="ja-JP" altLang="ja-JP" sz="800" kern="100" dirty="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43148">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200" dirty="0">
                          <a:solidFill>
                            <a:srgbClr val="000000"/>
                          </a:solidFill>
                          <a:effectLst/>
                          <a:latin typeface="ＭＳ Ｐゴシック" panose="020B0600070205080204" pitchFamily="50" charset="-128"/>
                          <a:ea typeface="+mn-ea"/>
                          <a:cs typeface="Arial"/>
                        </a:rPr>
                        <a:t>色の役割について考えよう</a:t>
                      </a:r>
                      <a:endParaRPr lang="en-US" altLang="ja-JP" sz="800" kern="1200" dirty="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800" kern="1200" dirty="0">
                          <a:solidFill>
                            <a:srgbClr val="000000"/>
                          </a:solidFill>
                          <a:effectLst/>
                          <a:latin typeface="ＭＳ Ｐゴシック" panose="020B0600070205080204" pitchFamily="50" charset="-128"/>
                          <a:ea typeface="+mn-ea"/>
                          <a:cs typeface="Arial"/>
                        </a:rPr>
                        <a:t>（</a:t>
                      </a:r>
                      <a:r>
                        <a:rPr lang="en-US" altLang="ja-JP" sz="800" kern="1200" dirty="0">
                          <a:solidFill>
                            <a:srgbClr val="000000"/>
                          </a:solidFill>
                          <a:effectLst/>
                          <a:latin typeface="ＭＳ Ｐゴシック" panose="020B0600070205080204" pitchFamily="50" charset="-128"/>
                          <a:ea typeface="+mn-ea"/>
                          <a:cs typeface="Arial"/>
                        </a:rPr>
                        <a:t>2</a:t>
                      </a:r>
                      <a:r>
                        <a:rPr lang="ja-JP" altLang="en-US" sz="800" kern="1200" dirty="0">
                          <a:solidFill>
                            <a:srgbClr val="000000"/>
                          </a:solidFill>
                          <a:effectLst/>
                          <a:latin typeface="ＭＳ Ｐゴシック" panose="020B0600070205080204" pitchFamily="50" charset="-128"/>
                          <a:ea typeface="+mn-ea"/>
                          <a:cs typeface="Arial"/>
                        </a:rPr>
                        <a:t>時間）</a:t>
                      </a:r>
                      <a:endParaRPr lang="ja-JP" altLang="ja-JP" sz="8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00" dirty="0">
                          <a:effectLst/>
                          <a:latin typeface="ＭＳ Ｐゴシック" panose="020B0600070205080204" pitchFamily="50" charset="-128"/>
                          <a:ea typeface="ＭＳ Ｐゴシック" panose="020B0600070205080204" pitchFamily="50" charset="-128"/>
                          <a:cs typeface="Times New Roman"/>
                        </a:rPr>
                        <a:t>・色相、トーン、組み合わせによってイメージが異なることを理解し、色が重要な役割をもっていることを知る。</a:t>
                      </a:r>
                      <a:endParaRPr lang="en-US" altLang="ja-JP" sz="800" kern="100" dirty="0">
                        <a:effectLst/>
                        <a:latin typeface="ＭＳ Ｐゴシック" panose="020B0600070205080204" pitchFamily="50" charset="-128"/>
                        <a:ea typeface="ＭＳ Ｐゴシック" panose="020B0600070205080204" pitchFamily="50" charset="-128"/>
                        <a:cs typeface="Times New Roman"/>
                      </a:endParaRPr>
                    </a:p>
                    <a:p>
                      <a:pPr algn="l" fontAlgn="base">
                        <a:spcAft>
                          <a:spcPts val="0"/>
                        </a:spcAft>
                      </a:pPr>
                      <a:r>
                        <a:rPr lang="ja-JP" altLang="en-US" sz="800" kern="100" dirty="0">
                          <a:effectLst/>
                          <a:latin typeface="ＭＳ Ｐゴシック" panose="020B0600070205080204" pitchFamily="50" charset="-128"/>
                          <a:ea typeface="ＭＳ Ｐゴシック" panose="020B0600070205080204" pitchFamily="50" charset="-128"/>
                          <a:cs typeface="Times New Roman"/>
                        </a:rPr>
                        <a:t>・トーナルカラーを使い、色のイメージを大切にしながら言葉（名詞や形容詞）を色で表現してみる。</a:t>
                      </a:r>
                      <a:endParaRPr lang="ja-JP" sz="8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22896">
                <a:tc>
                  <a:txBody>
                    <a:bodyPr/>
                    <a:lstStyle/>
                    <a:p>
                      <a:r>
                        <a:rPr lang="ja-JP" altLang="en-US" sz="800" dirty="0"/>
                        <a:t>◎</a:t>
                      </a:r>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0" dirty="0">
                          <a:effectLst/>
                          <a:latin typeface="Arial"/>
                          <a:ea typeface="ＭＳ Ｐゴシック"/>
                          <a:cs typeface="Arial"/>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200" dirty="0">
                          <a:solidFill>
                            <a:srgbClr val="000000"/>
                          </a:solidFill>
                          <a:effectLst/>
                          <a:latin typeface="ＭＳ Ｐゴシック" panose="020B0600070205080204" pitchFamily="50" charset="-128"/>
                          <a:ea typeface="+mn-ea"/>
                          <a:cs typeface="Arial"/>
                        </a:rPr>
                        <a:t>コンセプトを考えるために必要な情報を集めよう</a:t>
                      </a:r>
                      <a:endParaRPr lang="en-US" altLang="ja-JP" sz="800" kern="1200" dirty="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800" kern="1200" dirty="0">
                          <a:solidFill>
                            <a:srgbClr val="000000"/>
                          </a:solidFill>
                          <a:effectLst/>
                          <a:latin typeface="ＭＳ Ｐゴシック" panose="020B0600070205080204" pitchFamily="50" charset="-128"/>
                          <a:ea typeface="+mn-ea"/>
                          <a:cs typeface="Arial"/>
                        </a:rPr>
                        <a:t>（</a:t>
                      </a:r>
                      <a:r>
                        <a:rPr lang="en-US" altLang="ja-JP" sz="800" kern="1200" dirty="0">
                          <a:solidFill>
                            <a:srgbClr val="000000"/>
                          </a:solidFill>
                          <a:effectLst/>
                          <a:latin typeface="ＭＳ Ｐゴシック" panose="020B0600070205080204" pitchFamily="50" charset="-128"/>
                          <a:ea typeface="+mn-ea"/>
                          <a:cs typeface="Arial"/>
                        </a:rPr>
                        <a:t>2</a:t>
                      </a:r>
                      <a:r>
                        <a:rPr lang="ja-JP" altLang="en-US" sz="800" kern="1200" dirty="0">
                          <a:solidFill>
                            <a:srgbClr val="000000"/>
                          </a:solidFill>
                          <a:effectLst/>
                          <a:latin typeface="ＭＳ Ｐゴシック" panose="020B0600070205080204" pitchFamily="50" charset="-128"/>
                          <a:ea typeface="+mn-ea"/>
                          <a:cs typeface="Arial"/>
                        </a:rPr>
                        <a:t>時間）</a:t>
                      </a:r>
                      <a:endParaRPr lang="ja-JP" altLang="ja-JP" sz="8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00" dirty="0">
                          <a:effectLst/>
                          <a:latin typeface="ＭＳ Ｐゴシック" panose="020B0600070205080204" pitchFamily="50" charset="-128"/>
                          <a:ea typeface="ＭＳ Ｐゴシック" panose="020B0600070205080204" pitchFamily="50" charset="-128"/>
                          <a:cs typeface="Times New Roman"/>
                        </a:rPr>
                        <a:t>・新しく建造される実習船の設計図、名前に込められた思い、使われ方、依頼者である海洋科学科の思いなどの資料を読み込み、「相手」のことを知る。</a:t>
                      </a:r>
                      <a:endParaRPr lang="en-US" altLang="ja-JP" sz="800" kern="100" dirty="0">
                        <a:effectLst/>
                        <a:latin typeface="ＭＳ Ｐゴシック" panose="020B0600070205080204" pitchFamily="50" charset="-128"/>
                        <a:ea typeface="ＭＳ Ｐゴシック" panose="020B0600070205080204" pitchFamily="50" charset="-128"/>
                        <a:cs typeface="Times New Roman"/>
                      </a:endParaRPr>
                    </a:p>
                    <a:p>
                      <a:pPr algn="l" fontAlgn="base">
                        <a:spcAft>
                          <a:spcPts val="0"/>
                        </a:spcAft>
                      </a:pPr>
                      <a:r>
                        <a:rPr lang="ja-JP" altLang="en-US" sz="800" kern="100" dirty="0">
                          <a:effectLst/>
                          <a:latin typeface="ＭＳ Ｐゴシック" panose="020B0600070205080204" pitchFamily="50" charset="-128"/>
                          <a:ea typeface="ＭＳ Ｐゴシック" panose="020B0600070205080204" pitchFamily="50" charset="-128"/>
                          <a:cs typeface="Times New Roman"/>
                        </a:rPr>
                        <a:t>・実習船のテーマにおける重要なキーワードを色や形で表すイメージトレーニングを行う。</a:t>
                      </a:r>
                      <a:endParaRPr lang="ja-JP" sz="8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25166">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④</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200" dirty="0">
                          <a:solidFill>
                            <a:srgbClr val="000000"/>
                          </a:solidFill>
                          <a:effectLst/>
                          <a:latin typeface="ＭＳ Ｐゴシック" panose="020B0600070205080204" pitchFamily="50" charset="-128"/>
                          <a:ea typeface="+mn-ea"/>
                          <a:cs typeface="Arial"/>
                        </a:rPr>
                        <a:t>依頼者の要望に沿ったコンセプトを考え、ふさわしい色と形を選んで図案を構想しよう（</a:t>
                      </a:r>
                      <a:r>
                        <a:rPr lang="en-US" altLang="ja-JP" sz="800" kern="1200" dirty="0">
                          <a:solidFill>
                            <a:srgbClr val="000000"/>
                          </a:solidFill>
                          <a:effectLst/>
                          <a:latin typeface="ＭＳ Ｐゴシック" panose="020B0600070205080204" pitchFamily="50" charset="-128"/>
                          <a:ea typeface="+mn-ea"/>
                          <a:cs typeface="Arial"/>
                        </a:rPr>
                        <a:t>4</a:t>
                      </a:r>
                      <a:r>
                        <a:rPr lang="ja-JP" altLang="en-US" sz="800" kern="1200" dirty="0">
                          <a:solidFill>
                            <a:srgbClr val="000000"/>
                          </a:solidFill>
                          <a:effectLst/>
                          <a:latin typeface="ＭＳ Ｐゴシック" panose="020B0600070205080204" pitchFamily="50" charset="-128"/>
                          <a:ea typeface="+mn-ea"/>
                          <a:cs typeface="Arial"/>
                        </a:rPr>
                        <a:t>時間）</a:t>
                      </a:r>
                      <a:endParaRPr lang="ja-JP" altLang="ja-JP" sz="8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・依頼者の思いと船の情報を元に、大漁旗のコンセプトを決定していく。</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・前時に行ったイメージトレーニングも参考に、コンセプトを表現するために適したモチーフを考えながら、何パターンもアイデアスケッチする。色鉛筆で色合いも考える。</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57419">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⑤</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200" dirty="0">
                          <a:solidFill>
                            <a:srgbClr val="000000"/>
                          </a:solidFill>
                          <a:effectLst/>
                          <a:latin typeface="ＭＳ Ｐゴシック" panose="020B0600070205080204" pitchFamily="50" charset="-128"/>
                          <a:ea typeface="+mn-ea"/>
                          <a:cs typeface="Arial"/>
                        </a:rPr>
                        <a:t>アクリル絵具の特性を活かし、表現したい旗の雰囲気を考えて着色を工夫しよう</a:t>
                      </a:r>
                      <a:endParaRPr lang="en-US" altLang="ja-JP" sz="800" kern="1200" dirty="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800" kern="1200" dirty="0">
                          <a:solidFill>
                            <a:srgbClr val="000000"/>
                          </a:solidFill>
                          <a:effectLst/>
                          <a:latin typeface="ＭＳ Ｐゴシック" panose="020B0600070205080204" pitchFamily="50" charset="-128"/>
                          <a:ea typeface="+mn-ea"/>
                          <a:cs typeface="Arial"/>
                        </a:rPr>
                        <a:t>（</a:t>
                      </a:r>
                      <a:r>
                        <a:rPr lang="en-US" altLang="ja-JP" sz="800" kern="1200" dirty="0">
                          <a:solidFill>
                            <a:srgbClr val="000000"/>
                          </a:solidFill>
                          <a:effectLst/>
                          <a:latin typeface="ＭＳ Ｐゴシック" panose="020B0600070205080204" pitchFamily="50" charset="-128"/>
                          <a:ea typeface="+mn-ea"/>
                          <a:cs typeface="Arial"/>
                        </a:rPr>
                        <a:t>5</a:t>
                      </a:r>
                      <a:r>
                        <a:rPr lang="ja-JP" altLang="en-US" sz="800" kern="1200" dirty="0">
                          <a:solidFill>
                            <a:srgbClr val="000000"/>
                          </a:solidFill>
                          <a:effectLst/>
                          <a:latin typeface="ＭＳ Ｐゴシック" panose="020B0600070205080204" pitchFamily="50" charset="-128"/>
                          <a:ea typeface="+mn-ea"/>
                          <a:cs typeface="Arial"/>
                        </a:rPr>
                        <a:t>時間）</a:t>
                      </a:r>
                      <a:endParaRPr lang="ja-JP" altLang="ja-JP" sz="8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kern="100" dirty="0">
                          <a:effectLst/>
                          <a:latin typeface="ＭＳ Ｐゴシック" panose="020B0600070205080204" pitchFamily="50" charset="-128"/>
                          <a:ea typeface="+mn-ea"/>
                          <a:cs typeface="Times New Roman"/>
                        </a:rPr>
                        <a:t>・アイデアスケッチで決定した構図を元に、モチーフの大きさや配置に気をつけながらＡ４版のイラストボードに描く。</a:t>
                      </a:r>
                      <a:endParaRPr lang="en-US" altLang="ja-JP" sz="8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kern="100" dirty="0">
                          <a:effectLst/>
                          <a:latin typeface="ＭＳ Ｐゴシック" panose="020B0600070205080204" pitchFamily="50" charset="-128"/>
                          <a:ea typeface="+mn-ea"/>
                          <a:cs typeface="Times New Roman"/>
                        </a:rPr>
                        <a:t>・混色時は、理想の色あいになるように絵具同士の比率や水の量に注意しながら混色する。</a:t>
                      </a:r>
                      <a:endParaRPr lang="en-US" altLang="ja-JP" sz="8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kern="100" dirty="0">
                          <a:effectLst/>
                          <a:latin typeface="ＭＳ Ｐゴシック" panose="020B0600070205080204" pitchFamily="50" charset="-128"/>
                          <a:ea typeface="+mn-ea"/>
                          <a:cs typeface="Times New Roman"/>
                        </a:rPr>
                        <a:t>・アクリル絵具の特性を活かし、効率よくきれいに塗ることができる順番を考えたり、表現したい雰囲気に合うように塗り方を工夫したりする。</a:t>
                      </a:r>
                      <a:endParaRPr lang="ja-JP" altLang="ja-JP" sz="8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57419">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a:effectLst/>
                          <a:latin typeface="Century"/>
                          <a:ea typeface="ＭＳ 明朝"/>
                          <a:cs typeface="Times New Roman"/>
                        </a:rPr>
                        <a:t>⑥</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800" kern="100" dirty="0">
                          <a:effectLst/>
                          <a:latin typeface="ＭＳ Ｐゴシック" panose="020B0600070205080204" pitchFamily="50" charset="-128"/>
                          <a:ea typeface="+mn-ea"/>
                          <a:cs typeface="Times New Roman"/>
                        </a:rPr>
                        <a:t>友だちの作品を鑑賞し、よいところを見つけよう</a:t>
                      </a:r>
                      <a:endParaRPr lang="en-US" altLang="ja-JP" sz="800" kern="100" dirty="0">
                        <a:effectLst/>
                        <a:latin typeface="ＭＳ Ｐゴシック" panose="020B0600070205080204" pitchFamily="50" charset="-128"/>
                        <a:ea typeface="+mn-ea"/>
                        <a:cs typeface="Times New Roman"/>
                      </a:endParaRPr>
                    </a:p>
                    <a:p>
                      <a:pPr algn="l" fontAlgn="base">
                        <a:spcAft>
                          <a:spcPts val="0"/>
                        </a:spcAft>
                      </a:pPr>
                      <a:r>
                        <a:rPr lang="ja-JP" altLang="en-US" sz="800" kern="100" dirty="0">
                          <a:effectLst/>
                          <a:latin typeface="ＭＳ Ｐゴシック" panose="020B0600070205080204" pitchFamily="50" charset="-128"/>
                          <a:ea typeface="+mn-ea"/>
                          <a:cs typeface="Times New Roman"/>
                        </a:rPr>
                        <a:t>（１時間）</a:t>
                      </a:r>
                      <a:endParaRPr lang="ja-JP" altLang="ja-JP" sz="8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800" kern="100" dirty="0">
                          <a:effectLst/>
                          <a:latin typeface="ＭＳ Ｐゴシック" panose="020B0600070205080204" pitchFamily="50" charset="-128"/>
                          <a:ea typeface="+mn-ea"/>
                          <a:cs typeface="Times New Roman"/>
                        </a:rPr>
                        <a:t>・ワークシートで自己評価を行った後、他者の作品をプレゼンとともに鑑賞し、よいところを付箋に書いてやりとりする。その中で、自分とは違う考え方や工夫を感じ取り、色や形の重要性を実感できるようにする。</a:t>
                      </a:r>
                      <a:endParaRPr lang="ja-JP" altLang="ja-JP" sz="8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7258584"/>
                  </a:ext>
                </a:extLst>
              </a:tr>
            </a:tbl>
          </a:graphicData>
        </a:graphic>
      </p:graphicFrame>
      <p:graphicFrame>
        <p:nvGraphicFramePr>
          <p:cNvPr id="33" name="Group 317"/>
          <p:cNvGraphicFramePr>
            <a:graphicFrameLocks noGrp="1"/>
          </p:cNvGraphicFramePr>
          <p:nvPr>
            <p:extLst>
              <p:ext uri="{D42A27DB-BD31-4B8C-83A1-F6EECF244321}">
                <p14:modId xmlns:p14="http://schemas.microsoft.com/office/powerpoint/2010/main" val="1165732720"/>
              </p:ext>
            </p:extLst>
          </p:nvPr>
        </p:nvGraphicFramePr>
        <p:xfrm>
          <a:off x="101600" y="241300"/>
          <a:ext cx="8940800" cy="684772"/>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授業デザインシート</a:t>
                      </a: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「学びの大漁旗」をデザインする</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(15</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時間）</a:t>
                      </a: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発想・構想</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感じ取ったことや</a:t>
                      </a:r>
                      <a:endParaRPr kumimoji="1" lang="en-US" altLang="ja-JP"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考えたことから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目的や機能から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a:solidFill>
                            <a:schemeClr val="tx1"/>
                          </a:solidFill>
                          <a:latin typeface="ＭＳ Ｐゴシック" panose="020B0600070205080204" pitchFamily="50" charset="-128"/>
                          <a:ea typeface="ＭＳ Ｐゴシック" panose="020B0600070205080204" pitchFamily="50" charset="-128"/>
                        </a:rPr>
                        <a:t>映像メディアの特性から</a:t>
                      </a: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若狭高校</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長塚　真由美</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defRPr/>
                      </a:pPr>
                      <a:r>
                        <a:rPr lang="ja-JP" altLang="en-US" sz="900" b="0" dirty="0">
                          <a:solidFill>
                            <a:srgbClr val="000000"/>
                          </a:solidFill>
                          <a:latin typeface="Verdana" panose="020B0604030504040204" pitchFamily="34" charset="0"/>
                        </a:rPr>
                        <a:t>作成日：</a:t>
                      </a:r>
                      <a:r>
                        <a:rPr lang="en-US" altLang="ja-JP" sz="900" b="0" dirty="0">
                          <a:solidFill>
                            <a:srgbClr val="000000"/>
                          </a:solidFill>
                          <a:latin typeface="Verdana" panose="020B0604030504040204" pitchFamily="34" charset="0"/>
                        </a:rPr>
                        <a:t>R3.1.</a:t>
                      </a: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鑑賞</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3289048203"/>
              </p:ext>
            </p:extLst>
          </p:nvPr>
        </p:nvGraphicFramePr>
        <p:xfrm>
          <a:off x="128588" y="5013325"/>
          <a:ext cx="1995606" cy="1739653"/>
        </p:xfrm>
        <a:graphic>
          <a:graphicData uri="http://schemas.openxmlformats.org/drawingml/2006/table">
            <a:tbl>
              <a:tblPr/>
              <a:tblGrid>
                <a:gridCol w="1995606">
                  <a:extLst>
                    <a:ext uri="{9D8B030D-6E8A-4147-A177-3AD203B41FA5}">
                      <a16:colId xmlns:a16="http://schemas.microsoft.com/office/drawing/2014/main" val="20000"/>
                    </a:ext>
                  </a:extLst>
                </a:gridCol>
              </a:tblGrid>
              <a:tr h="277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450093">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・様々な作品制作を通して、自分が表現したいものに適した色と形を選ぶ経験を積んできている。</a:t>
                      </a: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・ポスター制作など、デザインの分野の学習を経験している。</a:t>
                      </a: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endParaRP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6" name="右矢印 45"/>
          <p:cNvSpPr/>
          <p:nvPr/>
        </p:nvSpPr>
        <p:spPr>
          <a:xfrm>
            <a:off x="1918612" y="6093296"/>
            <a:ext cx="411162"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4947344" y="3147707"/>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6124351" y="181462"/>
            <a:ext cx="792162" cy="444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3" name="テキスト ボックス 3"/>
          <p:cNvSpPr txBox="1">
            <a:spLocks noChangeArrowheads="1"/>
          </p:cNvSpPr>
          <p:nvPr/>
        </p:nvSpPr>
        <p:spPr bwMode="auto">
          <a:xfrm>
            <a:off x="41063" y="20384"/>
            <a:ext cx="3621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000000"/>
                </a:solidFill>
                <a:latin typeface="Verdana" panose="020B0604030504040204" pitchFamily="34" charset="0"/>
              </a:rPr>
              <a:t>複数のユニットを必要に応じて組み合わせ構築したプログラム</a:t>
            </a:r>
          </a:p>
        </p:txBody>
      </p:sp>
      <p:sp>
        <p:nvSpPr>
          <p:cNvPr id="19" name="円/楕円 18"/>
          <p:cNvSpPr/>
          <p:nvPr/>
        </p:nvSpPr>
        <p:spPr>
          <a:xfrm>
            <a:off x="2502200" y="2948763"/>
            <a:ext cx="1462087" cy="307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1" name="円/楕円 20"/>
          <p:cNvSpPr/>
          <p:nvPr/>
        </p:nvSpPr>
        <p:spPr>
          <a:xfrm>
            <a:off x="1141956" y="2029675"/>
            <a:ext cx="908050" cy="449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23" name="円/楕円 1"/>
          <p:cNvSpPr/>
          <p:nvPr/>
        </p:nvSpPr>
        <p:spPr>
          <a:xfrm>
            <a:off x="6550700" y="620688"/>
            <a:ext cx="1307637" cy="3165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0" name="円/楕円 18">
            <a:extLst>
              <a:ext uri="{FF2B5EF4-FFF2-40B4-BE49-F238E27FC236}">
                <a16:creationId xmlns:a16="http://schemas.microsoft.com/office/drawing/2014/main" id="{E04EB2B5-5338-4591-B6FB-9E9EFC67DCF0}"/>
              </a:ext>
            </a:extLst>
          </p:cNvPr>
          <p:cNvSpPr/>
          <p:nvPr/>
        </p:nvSpPr>
        <p:spPr>
          <a:xfrm>
            <a:off x="2843808" y="1282899"/>
            <a:ext cx="720080"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4" name="円/楕円 20">
            <a:extLst>
              <a:ext uri="{FF2B5EF4-FFF2-40B4-BE49-F238E27FC236}">
                <a16:creationId xmlns:a16="http://schemas.microsoft.com/office/drawing/2014/main" id="{332EB0C7-1C7C-4342-9EC9-569E9549901B}"/>
              </a:ext>
            </a:extLst>
          </p:cNvPr>
          <p:cNvSpPr/>
          <p:nvPr/>
        </p:nvSpPr>
        <p:spPr>
          <a:xfrm>
            <a:off x="2065012" y="1648023"/>
            <a:ext cx="803820" cy="3904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6" name="図 5">
            <a:extLst>
              <a:ext uri="{FF2B5EF4-FFF2-40B4-BE49-F238E27FC236}">
                <a16:creationId xmlns:a16="http://schemas.microsoft.com/office/drawing/2014/main" id="{45E352B7-655B-43B3-9A9C-95C271921A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52342" y="3123979"/>
            <a:ext cx="1514473" cy="2015954"/>
          </a:xfrm>
          <a:prstGeom prst="rect">
            <a:avLst/>
          </a:prstGeom>
        </p:spPr>
      </p:pic>
    </p:spTree>
    <p:extLst>
      <p:ext uri="{BB962C8B-B14F-4D97-AF65-F5344CB8AC3E}">
        <p14:creationId xmlns:p14="http://schemas.microsoft.com/office/powerpoint/2010/main" val="274010299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a:extLst>
              <a:ext uri="{FF2B5EF4-FFF2-40B4-BE49-F238E27FC236}">
                <a16:creationId xmlns:a16="http://schemas.microsoft.com/office/drawing/2014/main" id="{D9A0D966-4E8F-4F67-8F4F-28506DB1F41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43" t="24182" r="30411" b="25163"/>
          <a:stretch/>
        </p:blipFill>
        <p:spPr>
          <a:xfrm rot="16200000">
            <a:off x="2967249" y="2455484"/>
            <a:ext cx="1247856" cy="1961647"/>
          </a:xfrm>
          <a:prstGeom prst="rect">
            <a:avLst/>
          </a:prstGeom>
          <a:ln>
            <a:solidFill>
              <a:schemeClr val="tx1"/>
            </a:solidFill>
          </a:ln>
        </p:spPr>
      </p:pic>
      <p:pic>
        <p:nvPicPr>
          <p:cNvPr id="30" name="図 29">
            <a:extLst>
              <a:ext uri="{FF2B5EF4-FFF2-40B4-BE49-F238E27FC236}">
                <a16:creationId xmlns:a16="http://schemas.microsoft.com/office/drawing/2014/main" id="{3829ABDE-C2DB-4947-BCC8-B158CAF10E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73336" y="2800006"/>
            <a:ext cx="1550715" cy="2188509"/>
          </a:xfrm>
          <a:prstGeom prst="rect">
            <a:avLst/>
          </a:prstGeom>
        </p:spPr>
      </p:pic>
      <p:pic>
        <p:nvPicPr>
          <p:cNvPr id="20" name="図 19">
            <a:extLst>
              <a:ext uri="{FF2B5EF4-FFF2-40B4-BE49-F238E27FC236}">
                <a16:creationId xmlns:a16="http://schemas.microsoft.com/office/drawing/2014/main" id="{66BF6AF3-FE31-40F6-AA0E-210423851734}"/>
              </a:ext>
            </a:extLst>
          </p:cNvPr>
          <p:cNvPicPr>
            <a:picLocks noChangeAspect="1"/>
          </p:cNvPicPr>
          <p:nvPr/>
        </p:nvPicPr>
        <p:blipFill rotWithShape="1">
          <a:blip r:embed="rId4">
            <a:extLst>
              <a:ext uri="{28A0092B-C50C-407E-A947-70E740481C1C}">
                <a14:useLocalDpi xmlns:a14="http://schemas.microsoft.com/office/drawing/2010/main" val="0"/>
              </a:ext>
            </a:extLst>
          </a:blip>
          <a:srcRect l="9316" b="8087"/>
          <a:stretch/>
        </p:blipFill>
        <p:spPr>
          <a:xfrm rot="16200000">
            <a:off x="5385363" y="518340"/>
            <a:ext cx="908443" cy="1295186"/>
          </a:xfrm>
          <a:prstGeom prst="rect">
            <a:avLst/>
          </a:prstGeom>
          <a:ln>
            <a:solidFill>
              <a:schemeClr val="tx1"/>
            </a:solidFill>
          </a:ln>
        </p:spPr>
      </p:pic>
      <p:sp>
        <p:nvSpPr>
          <p:cNvPr id="8" name="小波 7">
            <a:extLst>
              <a:ext uri="{FF2B5EF4-FFF2-40B4-BE49-F238E27FC236}">
                <a16:creationId xmlns:a16="http://schemas.microsoft.com/office/drawing/2014/main" id="{E23375E9-B804-484E-8F14-67F44D02D868}"/>
              </a:ext>
            </a:extLst>
          </p:cNvPr>
          <p:cNvSpPr/>
          <p:nvPr/>
        </p:nvSpPr>
        <p:spPr>
          <a:xfrm>
            <a:off x="323528" y="4298607"/>
            <a:ext cx="2081568" cy="506450"/>
          </a:xfrm>
          <a:prstGeom prst="doubleWav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28600" y="142875"/>
            <a:ext cx="1441420" cy="307777"/>
          </a:xfrm>
          <a:prstGeom prst="rect">
            <a:avLst/>
          </a:prstGeom>
        </p:spPr>
        <p:txBody>
          <a:bodyPr wrap="none">
            <a:spAutoFit/>
          </a:bodyPr>
          <a:lstStyle/>
          <a:p>
            <a:pPr>
              <a:defRPr/>
            </a:pPr>
            <a:r>
              <a:rPr lang="ja-JP" altLang="en-US" sz="1400" b="1" dirty="0">
                <a:solidFill>
                  <a:srgbClr val="002060"/>
                </a:solidFill>
              </a:rPr>
              <a:t>題材全体の</a:t>
            </a:r>
            <a:r>
              <a:rPr lang="ja-JP" altLang="en-US" sz="1400" b="1" dirty="0">
                <a:solidFill>
                  <a:srgbClr val="002060"/>
                </a:solidFill>
                <a:latin typeface="+mn-ea"/>
                <a:ea typeface="+mn-ea"/>
              </a:rPr>
              <a:t>流れ</a:t>
            </a:r>
          </a:p>
        </p:txBody>
      </p:sp>
      <p:graphicFrame>
        <p:nvGraphicFramePr>
          <p:cNvPr id="14" name="表 13"/>
          <p:cNvGraphicFramePr>
            <a:graphicFrameLocks noGrp="1"/>
          </p:cNvGraphicFramePr>
          <p:nvPr>
            <p:extLst>
              <p:ext uri="{D42A27DB-BD31-4B8C-83A1-F6EECF244321}">
                <p14:modId xmlns:p14="http://schemas.microsoft.com/office/powerpoint/2010/main" val="2660555267"/>
              </p:ext>
            </p:extLst>
          </p:nvPr>
        </p:nvGraphicFramePr>
        <p:xfrm>
          <a:off x="261246" y="4938290"/>
          <a:ext cx="8663880" cy="1811451"/>
        </p:xfrm>
        <a:graphic>
          <a:graphicData uri="http://schemas.openxmlformats.org/drawingml/2006/table">
            <a:tbl>
              <a:tblPr firstRow="1" bandRow="1">
                <a:tableStyleId>{5C22544A-7EE6-4342-B048-85BDC9FD1C3A}</a:tableStyleId>
              </a:tblPr>
              <a:tblGrid>
                <a:gridCol w="8663880">
                  <a:extLst>
                    <a:ext uri="{9D8B030D-6E8A-4147-A177-3AD203B41FA5}">
                      <a16:colId xmlns:a16="http://schemas.microsoft.com/office/drawing/2014/main" val="20000"/>
                    </a:ext>
                  </a:extLst>
                </a:gridCol>
              </a:tblGrid>
              <a:tr h="279809">
                <a:tc>
                  <a:txBody>
                    <a:bodyPr/>
                    <a:lstStyle/>
                    <a:p>
                      <a:r>
                        <a:rPr kumimoji="1" lang="ja-JP" altLang="en-US" sz="1200" dirty="0">
                          <a:solidFill>
                            <a:schemeClr val="tx1"/>
                          </a:solidFill>
                        </a:rPr>
                        <a:t>授業者より</a:t>
                      </a: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398956">
                <a:tc>
                  <a:txBody>
                    <a:bodyPr/>
                    <a:lstStyle/>
                    <a:p>
                      <a:r>
                        <a:rPr kumimoji="1" lang="ja-JP" altLang="en-US" sz="1050" dirty="0">
                          <a:solidFill>
                            <a:schemeClr val="tx1"/>
                          </a:solidFill>
                          <a:latin typeface="+mn-ea"/>
                          <a:ea typeface="+mn-ea"/>
                        </a:rPr>
                        <a:t>・本校海洋科学科より、新しく建造される実習船に飾る大漁旗をデザインしてほしいとの依頼を受け、デザイン分野の題材として取り組んだ。大漁旗はクラス毎に</a:t>
                      </a:r>
                      <a:r>
                        <a:rPr kumimoji="1" lang="en-US" altLang="ja-JP" sz="1050" dirty="0">
                          <a:solidFill>
                            <a:schemeClr val="tx1"/>
                          </a:solidFill>
                          <a:latin typeface="+mn-ea"/>
                          <a:ea typeface="+mn-ea"/>
                        </a:rPr>
                        <a:t>1</a:t>
                      </a:r>
                      <a:r>
                        <a:rPr kumimoji="1" lang="ja-JP" altLang="en-US" sz="1050" dirty="0">
                          <a:solidFill>
                            <a:schemeClr val="tx1"/>
                          </a:solidFill>
                          <a:latin typeface="+mn-ea"/>
                          <a:ea typeface="+mn-ea"/>
                        </a:rPr>
                        <a:t>枚ずつ作られる計画で、海洋科学科だけでなく、文理探究科、普通科の生徒からもデザイン案を募集し、海洋科学科の教職員が審査を行うコンペ形式。生徒が乗船する時やイベント等で実際に使用される旗のデザインということもあって、生徒たちの創作意欲は終始高かった。</a:t>
                      </a:r>
                      <a:endParaRPr kumimoji="1" lang="en-US" altLang="ja-JP" sz="1050" dirty="0">
                        <a:solidFill>
                          <a:schemeClr val="tx1"/>
                        </a:solidFill>
                        <a:latin typeface="+mn-ea"/>
                        <a:ea typeface="+mn-ea"/>
                      </a:endParaRPr>
                    </a:p>
                    <a:p>
                      <a:r>
                        <a:rPr kumimoji="1" lang="ja-JP" altLang="en-US" sz="1050" dirty="0">
                          <a:solidFill>
                            <a:schemeClr val="tx1"/>
                          </a:solidFill>
                          <a:latin typeface="+mn-ea"/>
                          <a:ea typeface="+mn-ea"/>
                        </a:rPr>
                        <a:t>・今回は、美術教員が仲介役となり、授業中に生徒から出てきた疑問や要望等を海洋科学科へ伝え、情報を得る形をとった。時間割上難しくて実現できなかったが、海洋科学科の教職員と美術受講者が直接やりとりする場面を設定したり、実習船を使った授業風景等を収録した動画を見せたりすることができれば、なお大漁旗のイメージが湧きやすかったと思う。他教科とうまく連携することができれば、より深い美術の学びができる可能性を感じた。</a:t>
                      </a:r>
                      <a:endParaRPr kumimoji="1" lang="en-US" altLang="ja-JP" sz="1050" dirty="0">
                        <a:solidFill>
                          <a:schemeClr val="tx1"/>
                        </a:solidFill>
                        <a:latin typeface="+mn-ea"/>
                        <a:ea typeface="+mn-ea"/>
                      </a:endParaRPr>
                    </a:p>
                    <a:p>
                      <a:r>
                        <a:rPr kumimoji="1" lang="ja-JP" altLang="en-US" sz="1050" dirty="0">
                          <a:solidFill>
                            <a:schemeClr val="tx1"/>
                          </a:solidFill>
                          <a:latin typeface="+mn-ea"/>
                          <a:ea typeface="+mn-ea"/>
                        </a:rPr>
                        <a:t>・導入で、デザインの役割とファインアートとの違いについて学習する時間をもった。ひとりよがりではなく、依頼者の思いを汲んでコンセプトを考えることはだいたいの生徒が意識できていた。しかし、遠くからでも見やすい色合いや絵柄になるように気を遣う等、大漁旗の使用感まで考えることができた生徒は少なかった。デザインの考え方を生徒がよく理解できるような教え方の工夫が重要。</a:t>
                      </a:r>
                      <a:endParaRPr kumimoji="1" lang="en-US" altLang="ja-JP" sz="1050" dirty="0">
                        <a:solidFill>
                          <a:schemeClr val="tx1"/>
                        </a:solidFill>
                        <a:latin typeface="+mn-ea"/>
                        <a:ea typeface="+mn-ea"/>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261246" y="473213"/>
            <a:ext cx="1556836" cy="253916"/>
          </a:xfrm>
          <a:prstGeom prst="rect">
            <a:avLst/>
          </a:prstGeom>
        </p:spPr>
        <p:txBody>
          <a:bodyPr wrap="none">
            <a:spAutoFit/>
          </a:bodyPr>
          <a:lstStyle/>
          <a:p>
            <a:pPr>
              <a:defRPr/>
            </a:pPr>
            <a:r>
              <a:rPr lang="ja-JP" altLang="en-US" sz="1050" b="1" dirty="0">
                <a:latin typeface="+mn-ea"/>
                <a:ea typeface="+mn-ea"/>
              </a:rPr>
              <a:t>デザインとは何か考える</a:t>
            </a:r>
          </a:p>
        </p:txBody>
      </p:sp>
      <p:cxnSp>
        <p:nvCxnSpPr>
          <p:cNvPr id="45" name="直線矢印コネクタ 44"/>
          <p:cNvCxnSpPr>
            <a:cxnSpLocks/>
          </p:cNvCxnSpPr>
          <p:nvPr/>
        </p:nvCxnSpPr>
        <p:spPr>
          <a:xfrm>
            <a:off x="4676909" y="1144078"/>
            <a:ext cx="496650" cy="19527"/>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cxnSpLocks/>
          </p:cNvCxnSpPr>
          <p:nvPr/>
        </p:nvCxnSpPr>
        <p:spPr>
          <a:xfrm>
            <a:off x="2255239" y="1340768"/>
            <a:ext cx="453833" cy="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 name="図 1">
            <a:extLst>
              <a:ext uri="{FF2B5EF4-FFF2-40B4-BE49-F238E27FC236}">
                <a16:creationId xmlns:a16="http://schemas.microsoft.com/office/drawing/2014/main" id="{A8A0D4BB-7644-4C45-A9F2-748AB7749CC4}"/>
              </a:ext>
            </a:extLst>
          </p:cNvPr>
          <p:cNvPicPr>
            <a:picLocks noChangeAspect="1"/>
          </p:cNvPicPr>
          <p:nvPr/>
        </p:nvPicPr>
        <p:blipFill>
          <a:blip r:embed="rId5"/>
          <a:stretch>
            <a:fillRect/>
          </a:stretch>
        </p:blipFill>
        <p:spPr>
          <a:xfrm>
            <a:off x="290216" y="711711"/>
            <a:ext cx="1868416" cy="1050984"/>
          </a:xfrm>
          <a:prstGeom prst="rect">
            <a:avLst/>
          </a:prstGeom>
          <a:ln>
            <a:solidFill>
              <a:schemeClr val="tx1"/>
            </a:solidFill>
          </a:ln>
        </p:spPr>
      </p:pic>
      <p:sp>
        <p:nvSpPr>
          <p:cNvPr id="21" name="角丸四角形吹き出し 20"/>
          <p:cNvSpPr/>
          <p:nvPr/>
        </p:nvSpPr>
        <p:spPr>
          <a:xfrm>
            <a:off x="192815" y="1872268"/>
            <a:ext cx="2056493" cy="599295"/>
          </a:xfrm>
          <a:prstGeom prst="wedgeRoundRectCallout">
            <a:avLst>
              <a:gd name="adj1" fmla="val 17694"/>
              <a:gd name="adj2" fmla="val -7183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mn-ea"/>
              </a:rPr>
              <a:t>教科書を参考に、デザインとは何か、デザインする時に大切なことは何かについて考える。</a:t>
            </a:r>
            <a:endParaRPr lang="en-US" altLang="ja-JP" sz="1050" dirty="0">
              <a:solidFill>
                <a:schemeClr val="tx1"/>
              </a:solidFill>
              <a:latin typeface="+mn-ea"/>
            </a:endParaRPr>
          </a:p>
        </p:txBody>
      </p:sp>
      <p:sp>
        <p:nvSpPr>
          <p:cNvPr id="31" name="正方形/長方形 30">
            <a:extLst>
              <a:ext uri="{FF2B5EF4-FFF2-40B4-BE49-F238E27FC236}">
                <a16:creationId xmlns:a16="http://schemas.microsoft.com/office/drawing/2014/main" id="{509371D2-7949-4B2E-AFC9-B71F3146C051}"/>
              </a:ext>
            </a:extLst>
          </p:cNvPr>
          <p:cNvSpPr/>
          <p:nvPr/>
        </p:nvSpPr>
        <p:spPr>
          <a:xfrm>
            <a:off x="2903501" y="290713"/>
            <a:ext cx="1601721" cy="253916"/>
          </a:xfrm>
          <a:prstGeom prst="rect">
            <a:avLst/>
          </a:prstGeom>
        </p:spPr>
        <p:txBody>
          <a:bodyPr wrap="none">
            <a:spAutoFit/>
          </a:bodyPr>
          <a:lstStyle/>
          <a:p>
            <a:pPr>
              <a:defRPr/>
            </a:pPr>
            <a:r>
              <a:rPr lang="ja-JP" altLang="en-US" sz="1050" b="1" dirty="0">
                <a:latin typeface="+mn-ea"/>
                <a:ea typeface="+mn-ea"/>
              </a:rPr>
              <a:t>色の役割について考える</a:t>
            </a:r>
          </a:p>
        </p:txBody>
      </p:sp>
      <p:sp>
        <p:nvSpPr>
          <p:cNvPr id="32" name="正方形/長方形 31">
            <a:extLst>
              <a:ext uri="{FF2B5EF4-FFF2-40B4-BE49-F238E27FC236}">
                <a16:creationId xmlns:a16="http://schemas.microsoft.com/office/drawing/2014/main" id="{7E085856-272C-43FA-B659-C5DAE6FF525A}"/>
              </a:ext>
            </a:extLst>
          </p:cNvPr>
          <p:cNvSpPr/>
          <p:nvPr/>
        </p:nvSpPr>
        <p:spPr>
          <a:xfrm>
            <a:off x="5439639" y="464962"/>
            <a:ext cx="821059" cy="253916"/>
          </a:xfrm>
          <a:prstGeom prst="rect">
            <a:avLst/>
          </a:prstGeom>
        </p:spPr>
        <p:txBody>
          <a:bodyPr wrap="none">
            <a:spAutoFit/>
          </a:bodyPr>
          <a:lstStyle/>
          <a:p>
            <a:pPr>
              <a:defRPr/>
            </a:pPr>
            <a:r>
              <a:rPr lang="ja-JP" altLang="en-US" sz="1050" b="1" dirty="0">
                <a:latin typeface="+mn-ea"/>
                <a:ea typeface="+mn-ea"/>
              </a:rPr>
              <a:t>相手を知る</a:t>
            </a:r>
          </a:p>
        </p:txBody>
      </p:sp>
      <p:cxnSp>
        <p:nvCxnSpPr>
          <p:cNvPr id="57" name="直線矢印コネクタ 56"/>
          <p:cNvCxnSpPr>
            <a:cxnSpLocks/>
          </p:cNvCxnSpPr>
          <p:nvPr/>
        </p:nvCxnSpPr>
        <p:spPr>
          <a:xfrm flipV="1">
            <a:off x="6418555" y="865977"/>
            <a:ext cx="537479" cy="32431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CA79C5E5-117C-4F1B-BCDF-2DD05A5912DD}"/>
              </a:ext>
            </a:extLst>
          </p:cNvPr>
          <p:cNvSpPr/>
          <p:nvPr/>
        </p:nvSpPr>
        <p:spPr>
          <a:xfrm>
            <a:off x="6695984" y="108259"/>
            <a:ext cx="2266031" cy="253916"/>
          </a:xfrm>
          <a:prstGeom prst="rect">
            <a:avLst/>
          </a:prstGeom>
        </p:spPr>
        <p:txBody>
          <a:bodyPr wrap="square">
            <a:spAutoFit/>
          </a:bodyPr>
          <a:lstStyle/>
          <a:p>
            <a:pPr>
              <a:defRPr/>
            </a:pPr>
            <a:r>
              <a:rPr lang="ja-JP" altLang="en-US" sz="1050" b="1" dirty="0">
                <a:latin typeface="+mn-ea"/>
                <a:ea typeface="+mn-ea"/>
              </a:rPr>
              <a:t>キーワードを視覚化するトレーニング</a:t>
            </a:r>
          </a:p>
        </p:txBody>
      </p:sp>
      <p:cxnSp>
        <p:nvCxnSpPr>
          <p:cNvPr id="35" name="直線矢印コネクタ 34"/>
          <p:cNvCxnSpPr>
            <a:cxnSpLocks/>
          </p:cNvCxnSpPr>
          <p:nvPr/>
        </p:nvCxnSpPr>
        <p:spPr>
          <a:xfrm>
            <a:off x="7524328" y="1596184"/>
            <a:ext cx="0" cy="550778"/>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B56363C2-DA98-4F18-BB3B-EA68E68974D9}"/>
              </a:ext>
            </a:extLst>
          </p:cNvPr>
          <p:cNvCxnSpPr>
            <a:cxnSpLocks/>
          </p:cNvCxnSpPr>
          <p:nvPr/>
        </p:nvCxnSpPr>
        <p:spPr>
          <a:xfrm>
            <a:off x="6382013" y="1395156"/>
            <a:ext cx="833237" cy="76130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4F85F71D-439F-48A7-A320-D2495820DE8C}"/>
              </a:ext>
            </a:extLst>
          </p:cNvPr>
          <p:cNvSpPr/>
          <p:nvPr/>
        </p:nvSpPr>
        <p:spPr>
          <a:xfrm>
            <a:off x="7016416" y="2193356"/>
            <a:ext cx="1684755" cy="253916"/>
          </a:xfrm>
          <a:prstGeom prst="rect">
            <a:avLst/>
          </a:prstGeom>
        </p:spPr>
        <p:txBody>
          <a:bodyPr wrap="square">
            <a:spAutoFit/>
          </a:bodyPr>
          <a:lstStyle/>
          <a:p>
            <a:pPr>
              <a:defRPr/>
            </a:pPr>
            <a:r>
              <a:rPr lang="ja-JP" altLang="en-US" sz="1050" b="1" dirty="0">
                <a:latin typeface="+mn-ea"/>
                <a:ea typeface="+mn-ea"/>
              </a:rPr>
              <a:t>大漁旗のアイデアスケッチ</a:t>
            </a:r>
          </a:p>
        </p:txBody>
      </p:sp>
      <p:sp>
        <p:nvSpPr>
          <p:cNvPr id="54" name="正方形/長方形 53">
            <a:extLst>
              <a:ext uri="{FF2B5EF4-FFF2-40B4-BE49-F238E27FC236}">
                <a16:creationId xmlns:a16="http://schemas.microsoft.com/office/drawing/2014/main" id="{3C7795D7-A736-4934-A7EB-B3CB9D4A5DC1}"/>
              </a:ext>
            </a:extLst>
          </p:cNvPr>
          <p:cNvSpPr/>
          <p:nvPr/>
        </p:nvSpPr>
        <p:spPr>
          <a:xfrm>
            <a:off x="4710474" y="2674176"/>
            <a:ext cx="1598087" cy="415498"/>
          </a:xfrm>
          <a:prstGeom prst="rect">
            <a:avLst/>
          </a:prstGeom>
        </p:spPr>
        <p:txBody>
          <a:bodyPr wrap="square">
            <a:spAutoFit/>
          </a:bodyPr>
          <a:lstStyle/>
          <a:p>
            <a:pPr>
              <a:defRPr/>
            </a:pPr>
            <a:r>
              <a:rPr lang="ja-JP" altLang="en-US" sz="1050" b="1" dirty="0">
                <a:latin typeface="+mn-ea"/>
                <a:ea typeface="+mn-ea"/>
              </a:rPr>
              <a:t>イラストボードにアクリル絵具で原画を描く</a:t>
            </a:r>
          </a:p>
        </p:txBody>
      </p:sp>
      <p:sp>
        <p:nvSpPr>
          <p:cNvPr id="34" name="角丸四角形吹き出し 24">
            <a:extLst>
              <a:ext uri="{FF2B5EF4-FFF2-40B4-BE49-F238E27FC236}">
                <a16:creationId xmlns:a16="http://schemas.microsoft.com/office/drawing/2014/main" id="{52379547-BE5F-45EB-ABB9-6AC44A1EEDA4}"/>
              </a:ext>
            </a:extLst>
          </p:cNvPr>
          <p:cNvSpPr/>
          <p:nvPr/>
        </p:nvSpPr>
        <p:spPr>
          <a:xfrm>
            <a:off x="706464" y="2696469"/>
            <a:ext cx="1834708" cy="834916"/>
          </a:xfrm>
          <a:prstGeom prst="wedgeRoundRectCallout">
            <a:avLst>
              <a:gd name="adj1" fmla="val 60868"/>
              <a:gd name="adj2" fmla="val 890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mn-ea"/>
              </a:rPr>
              <a:t>作品裏にコンセプトを記入。</a:t>
            </a:r>
            <a:endParaRPr lang="en-US" altLang="ja-JP" sz="1050" dirty="0">
              <a:solidFill>
                <a:schemeClr val="tx1"/>
              </a:solidFill>
              <a:latin typeface="+mn-ea"/>
            </a:endParaRPr>
          </a:p>
          <a:p>
            <a:pPr>
              <a:defRPr/>
            </a:pPr>
            <a:r>
              <a:rPr lang="ja-JP" altLang="en-US" sz="1050" dirty="0">
                <a:solidFill>
                  <a:schemeClr val="tx1"/>
                </a:solidFill>
                <a:latin typeface="+mn-ea"/>
              </a:rPr>
              <a:t>制作後のふり返りで、他者の工夫点を感じ取り、色と形の重要性を実感することにも活用。</a:t>
            </a:r>
          </a:p>
        </p:txBody>
      </p:sp>
      <p:sp>
        <p:nvSpPr>
          <p:cNvPr id="39" name="テキスト ボックス 38">
            <a:extLst>
              <a:ext uri="{FF2B5EF4-FFF2-40B4-BE49-F238E27FC236}">
                <a16:creationId xmlns:a16="http://schemas.microsoft.com/office/drawing/2014/main" id="{CA10CE75-E76D-4309-B39F-ECA1B97DDD26}"/>
              </a:ext>
            </a:extLst>
          </p:cNvPr>
          <p:cNvSpPr txBox="1"/>
          <p:nvPr/>
        </p:nvSpPr>
        <p:spPr>
          <a:xfrm>
            <a:off x="328538" y="4334972"/>
            <a:ext cx="2100081" cy="415498"/>
          </a:xfrm>
          <a:prstGeom prst="rect">
            <a:avLst/>
          </a:prstGeom>
          <a:noFill/>
        </p:spPr>
        <p:txBody>
          <a:bodyPr wrap="square">
            <a:spAutoFit/>
          </a:bodyPr>
          <a:lstStyle/>
          <a:p>
            <a:r>
              <a:rPr lang="ja-JP" altLang="en-US" sz="1050" b="1" dirty="0"/>
              <a:t>全学科、</a:t>
            </a:r>
            <a:r>
              <a:rPr lang="en-US" altLang="ja-JP" sz="1050" b="1" dirty="0"/>
              <a:t>1</a:t>
            </a:r>
            <a:r>
              <a:rPr lang="ja-JP" altLang="en-US" sz="1050" b="1" dirty="0"/>
              <a:t>クラス毎に</a:t>
            </a:r>
            <a:r>
              <a:rPr lang="en-US" altLang="ja-JP" sz="1050" b="1" dirty="0"/>
              <a:t>1</a:t>
            </a:r>
            <a:r>
              <a:rPr lang="ja-JP" altLang="en-US" sz="1050" b="1" dirty="0"/>
              <a:t>枚の作品が選ばれ、実際に大漁旗が作られた</a:t>
            </a:r>
          </a:p>
        </p:txBody>
      </p:sp>
      <p:cxnSp>
        <p:nvCxnSpPr>
          <p:cNvPr id="41" name="直線矢印コネクタ 40">
            <a:extLst>
              <a:ext uri="{FF2B5EF4-FFF2-40B4-BE49-F238E27FC236}">
                <a16:creationId xmlns:a16="http://schemas.microsoft.com/office/drawing/2014/main" id="{040CF56F-A832-45DE-9666-C27A4A8341BF}"/>
              </a:ext>
            </a:extLst>
          </p:cNvPr>
          <p:cNvCxnSpPr>
            <a:cxnSpLocks/>
          </p:cNvCxnSpPr>
          <p:nvPr/>
        </p:nvCxnSpPr>
        <p:spPr>
          <a:xfrm>
            <a:off x="1221061" y="3531385"/>
            <a:ext cx="0" cy="290679"/>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10A84C4B-09F7-4602-A975-75A5BF47F67E}"/>
              </a:ext>
            </a:extLst>
          </p:cNvPr>
          <p:cNvSpPr txBox="1"/>
          <p:nvPr/>
        </p:nvSpPr>
        <p:spPr>
          <a:xfrm>
            <a:off x="734399" y="3845498"/>
            <a:ext cx="1305882" cy="253916"/>
          </a:xfrm>
          <a:prstGeom prst="rect">
            <a:avLst/>
          </a:prstGeom>
          <a:noFill/>
        </p:spPr>
        <p:txBody>
          <a:bodyPr wrap="square">
            <a:spAutoFit/>
          </a:bodyPr>
          <a:lstStyle/>
          <a:p>
            <a:r>
              <a:rPr lang="ja-JP" altLang="en-US" sz="1050" b="1" dirty="0"/>
              <a:t>海洋科学科へ提出</a:t>
            </a:r>
            <a:endParaRPr lang="en-US" altLang="ja-JP" sz="1050" b="1" dirty="0"/>
          </a:p>
        </p:txBody>
      </p:sp>
      <p:cxnSp>
        <p:nvCxnSpPr>
          <p:cNvPr id="46" name="直線矢印コネクタ 45">
            <a:extLst>
              <a:ext uri="{FF2B5EF4-FFF2-40B4-BE49-F238E27FC236}">
                <a16:creationId xmlns:a16="http://schemas.microsoft.com/office/drawing/2014/main" id="{2AD3F64B-DA79-47D8-8EBC-13341A39AFBB}"/>
              </a:ext>
            </a:extLst>
          </p:cNvPr>
          <p:cNvCxnSpPr>
            <a:cxnSpLocks/>
          </p:cNvCxnSpPr>
          <p:nvPr/>
        </p:nvCxnSpPr>
        <p:spPr>
          <a:xfrm>
            <a:off x="1210756" y="4060236"/>
            <a:ext cx="0" cy="290679"/>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角丸四角形吹き出し 25">
            <a:extLst>
              <a:ext uri="{FF2B5EF4-FFF2-40B4-BE49-F238E27FC236}">
                <a16:creationId xmlns:a16="http://schemas.microsoft.com/office/drawing/2014/main" id="{79C29B87-274A-4B12-85E9-3BA49462CE90}"/>
              </a:ext>
            </a:extLst>
          </p:cNvPr>
          <p:cNvSpPr/>
          <p:nvPr/>
        </p:nvSpPr>
        <p:spPr>
          <a:xfrm>
            <a:off x="5081512" y="1726588"/>
            <a:ext cx="1537314" cy="599296"/>
          </a:xfrm>
          <a:prstGeom prst="wedgeRoundRectCallout">
            <a:avLst>
              <a:gd name="adj1" fmla="val -18153"/>
              <a:gd name="adj2" fmla="val -6779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mn-ea"/>
              </a:rPr>
              <a:t>実習船に関する情報を知り、依頼者の要望を理解する。</a:t>
            </a:r>
            <a:endParaRPr lang="en-US" altLang="ja-JP" sz="1050" dirty="0">
              <a:solidFill>
                <a:schemeClr val="tx1"/>
              </a:solidFill>
              <a:latin typeface="+mn-ea"/>
            </a:endParaRPr>
          </a:p>
        </p:txBody>
      </p:sp>
      <p:sp>
        <p:nvSpPr>
          <p:cNvPr id="26" name="角丸四角形吹き出し 25"/>
          <p:cNvSpPr/>
          <p:nvPr/>
        </p:nvSpPr>
        <p:spPr>
          <a:xfrm>
            <a:off x="2512679" y="1944540"/>
            <a:ext cx="2335247" cy="518217"/>
          </a:xfrm>
          <a:prstGeom prst="wedgeRoundRectCallout">
            <a:avLst>
              <a:gd name="adj1" fmla="val 23603"/>
              <a:gd name="adj2" fmla="val -4349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mn-ea"/>
              </a:rPr>
              <a:t>色合いや色の組み合わせによって、イメージが異なることを理解する。</a:t>
            </a:r>
            <a:endParaRPr lang="en-US" altLang="ja-JP" sz="1050" dirty="0">
              <a:solidFill>
                <a:schemeClr val="tx1"/>
              </a:solidFill>
              <a:latin typeface="+mn-ea"/>
            </a:endParaRPr>
          </a:p>
        </p:txBody>
      </p:sp>
      <p:sp>
        <p:nvSpPr>
          <p:cNvPr id="13" name="角丸四角形吹き出し 12"/>
          <p:cNvSpPr/>
          <p:nvPr/>
        </p:nvSpPr>
        <p:spPr>
          <a:xfrm>
            <a:off x="2795392" y="4124468"/>
            <a:ext cx="1483270" cy="695333"/>
          </a:xfrm>
          <a:prstGeom prst="wedgeRoundRectCallout">
            <a:avLst>
              <a:gd name="adj1" fmla="val 59727"/>
              <a:gd name="adj2" fmla="val -4667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mn-ea"/>
              </a:rPr>
              <a:t>絵具と水の量に気をつけて理想の色合いを追求する。</a:t>
            </a:r>
            <a:endParaRPr lang="en-US" altLang="ja-JP" sz="1050" dirty="0">
              <a:solidFill>
                <a:schemeClr val="tx1"/>
              </a:solidFill>
              <a:latin typeface="+mn-ea"/>
            </a:endParaRPr>
          </a:p>
        </p:txBody>
      </p:sp>
      <p:pic>
        <p:nvPicPr>
          <p:cNvPr id="4" name="図 3">
            <a:extLst>
              <a:ext uri="{FF2B5EF4-FFF2-40B4-BE49-F238E27FC236}">
                <a16:creationId xmlns:a16="http://schemas.microsoft.com/office/drawing/2014/main" id="{52DD227F-95F1-4011-9CD8-CFCE9AF0B961}"/>
              </a:ext>
            </a:extLst>
          </p:cNvPr>
          <p:cNvPicPr>
            <a:picLocks noChangeAspect="1"/>
          </p:cNvPicPr>
          <p:nvPr/>
        </p:nvPicPr>
        <p:blipFill rotWithShape="1">
          <a:blip r:embed="rId6">
            <a:extLst>
              <a:ext uri="{28A0092B-C50C-407E-A947-70E740481C1C}">
                <a14:useLocalDpi xmlns:a14="http://schemas.microsoft.com/office/drawing/2010/main" val="0"/>
              </a:ext>
            </a:extLst>
          </a:blip>
          <a:srcRect t="7937" r="11824" b="2095"/>
          <a:stretch/>
        </p:blipFill>
        <p:spPr>
          <a:xfrm rot="16200000">
            <a:off x="3060269" y="337254"/>
            <a:ext cx="1301269" cy="1767368"/>
          </a:xfrm>
          <a:prstGeom prst="rect">
            <a:avLst/>
          </a:prstGeom>
          <a:ln>
            <a:solidFill>
              <a:schemeClr val="tx1"/>
            </a:solidFill>
          </a:ln>
        </p:spPr>
      </p:pic>
      <p:pic>
        <p:nvPicPr>
          <p:cNvPr id="56" name="図 55">
            <a:extLst>
              <a:ext uri="{FF2B5EF4-FFF2-40B4-BE49-F238E27FC236}">
                <a16:creationId xmlns:a16="http://schemas.microsoft.com/office/drawing/2014/main" id="{E43DDDFF-FD6F-4106-AE55-A0D637B0F29C}"/>
              </a:ext>
            </a:extLst>
          </p:cNvPr>
          <p:cNvPicPr>
            <a:picLocks noChangeAspect="1"/>
          </p:cNvPicPr>
          <p:nvPr/>
        </p:nvPicPr>
        <p:blipFill rotWithShape="1">
          <a:blip r:embed="rId7">
            <a:extLst>
              <a:ext uri="{28A0092B-C50C-407E-A947-70E740481C1C}">
                <a14:useLocalDpi xmlns:a14="http://schemas.microsoft.com/office/drawing/2010/main" val="0"/>
              </a:ext>
            </a:extLst>
          </a:blip>
          <a:srcRect l="50189" t="43089" r="-1"/>
          <a:stretch/>
        </p:blipFill>
        <p:spPr>
          <a:xfrm rot="10800000">
            <a:off x="6988770" y="380575"/>
            <a:ext cx="1359147" cy="1163655"/>
          </a:xfrm>
          <a:prstGeom prst="rect">
            <a:avLst/>
          </a:prstGeom>
          <a:ln>
            <a:solidFill>
              <a:schemeClr val="tx1"/>
            </a:solidFill>
          </a:ln>
        </p:spPr>
      </p:pic>
      <p:pic>
        <p:nvPicPr>
          <p:cNvPr id="55" name="図 54">
            <a:extLst>
              <a:ext uri="{FF2B5EF4-FFF2-40B4-BE49-F238E27FC236}">
                <a16:creationId xmlns:a16="http://schemas.microsoft.com/office/drawing/2014/main" id="{20FFBA14-2FD3-4BAD-91ED-4CA5339D91FD}"/>
              </a:ext>
            </a:extLst>
          </p:cNvPr>
          <p:cNvPicPr>
            <a:picLocks noChangeAspect="1"/>
          </p:cNvPicPr>
          <p:nvPr/>
        </p:nvPicPr>
        <p:blipFill rotWithShape="1">
          <a:blip r:embed="rId7">
            <a:extLst>
              <a:ext uri="{28A0092B-C50C-407E-A947-70E740481C1C}">
                <a14:useLocalDpi xmlns:a14="http://schemas.microsoft.com/office/drawing/2010/main" val="0"/>
              </a:ext>
            </a:extLst>
          </a:blip>
          <a:srcRect t="61790" r="53732"/>
          <a:stretch/>
        </p:blipFill>
        <p:spPr>
          <a:xfrm rot="10800000">
            <a:off x="7778740" y="1283617"/>
            <a:ext cx="1253980" cy="776036"/>
          </a:xfrm>
          <a:prstGeom prst="rect">
            <a:avLst/>
          </a:prstGeom>
          <a:ln>
            <a:solidFill>
              <a:schemeClr val="tx1"/>
            </a:solidFill>
          </a:ln>
        </p:spPr>
      </p:pic>
      <p:sp>
        <p:nvSpPr>
          <p:cNvPr id="53" name="角丸四角形吹き出し 25">
            <a:extLst>
              <a:ext uri="{FF2B5EF4-FFF2-40B4-BE49-F238E27FC236}">
                <a16:creationId xmlns:a16="http://schemas.microsoft.com/office/drawing/2014/main" id="{60BE6EB7-C6E5-4BEA-A422-B74DA92C9716}"/>
              </a:ext>
            </a:extLst>
          </p:cNvPr>
          <p:cNvSpPr/>
          <p:nvPr/>
        </p:nvSpPr>
        <p:spPr>
          <a:xfrm>
            <a:off x="8206432" y="399205"/>
            <a:ext cx="893515" cy="611590"/>
          </a:xfrm>
          <a:prstGeom prst="wedgeRoundRectCallout">
            <a:avLst>
              <a:gd name="adj1" fmla="val -21607"/>
              <a:gd name="adj2" fmla="val -4994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mn-ea"/>
              </a:rPr>
              <a:t>ふさわしい色や形を</a:t>
            </a:r>
            <a:endParaRPr lang="en-US" altLang="ja-JP" sz="1050" dirty="0">
              <a:solidFill>
                <a:schemeClr val="tx1"/>
              </a:solidFill>
              <a:latin typeface="+mn-ea"/>
            </a:endParaRPr>
          </a:p>
          <a:p>
            <a:pPr>
              <a:defRPr/>
            </a:pPr>
            <a:r>
              <a:rPr lang="ja-JP" altLang="en-US" sz="1050" dirty="0">
                <a:solidFill>
                  <a:schemeClr val="tx1"/>
                </a:solidFill>
                <a:latin typeface="+mn-ea"/>
              </a:rPr>
              <a:t>考える練習</a:t>
            </a:r>
            <a:endParaRPr lang="en-US" altLang="ja-JP" sz="1050" dirty="0">
              <a:solidFill>
                <a:schemeClr val="tx1"/>
              </a:solidFill>
              <a:latin typeface="+mn-ea"/>
            </a:endParaRPr>
          </a:p>
        </p:txBody>
      </p:sp>
      <p:pic>
        <p:nvPicPr>
          <p:cNvPr id="23" name="図 22">
            <a:extLst>
              <a:ext uri="{FF2B5EF4-FFF2-40B4-BE49-F238E27FC236}">
                <a16:creationId xmlns:a16="http://schemas.microsoft.com/office/drawing/2014/main" id="{111CC634-5F5A-42EA-90A3-028985344D5E}"/>
              </a:ext>
            </a:extLst>
          </p:cNvPr>
          <p:cNvPicPr>
            <a:picLocks noChangeAspect="1"/>
          </p:cNvPicPr>
          <p:nvPr/>
        </p:nvPicPr>
        <p:blipFill rotWithShape="1">
          <a:blip r:embed="rId8">
            <a:extLst>
              <a:ext uri="{28A0092B-C50C-407E-A947-70E740481C1C}">
                <a14:useLocalDpi xmlns:a14="http://schemas.microsoft.com/office/drawing/2010/main" val="0"/>
              </a:ext>
            </a:extLst>
          </a:blip>
          <a:srcRect l="6780"/>
          <a:stretch/>
        </p:blipFill>
        <p:spPr>
          <a:xfrm>
            <a:off x="6758253" y="2459873"/>
            <a:ext cx="1238732" cy="1768839"/>
          </a:xfrm>
          <a:prstGeom prst="rect">
            <a:avLst/>
          </a:prstGeom>
          <a:ln>
            <a:solidFill>
              <a:schemeClr val="tx1"/>
            </a:solidFill>
          </a:ln>
        </p:spPr>
      </p:pic>
      <p:pic>
        <p:nvPicPr>
          <p:cNvPr id="25" name="図 24">
            <a:extLst>
              <a:ext uri="{FF2B5EF4-FFF2-40B4-BE49-F238E27FC236}">
                <a16:creationId xmlns:a16="http://schemas.microsoft.com/office/drawing/2014/main" id="{FEBA78DF-8F1D-468E-BACF-3E409C747B04}"/>
              </a:ext>
            </a:extLst>
          </p:cNvPr>
          <p:cNvPicPr>
            <a:picLocks noChangeAspect="1"/>
          </p:cNvPicPr>
          <p:nvPr/>
        </p:nvPicPr>
        <p:blipFill rotWithShape="1">
          <a:blip r:embed="rId9">
            <a:extLst>
              <a:ext uri="{28A0092B-C50C-407E-A947-70E740481C1C}">
                <a14:useLocalDpi xmlns:a14="http://schemas.microsoft.com/office/drawing/2010/main" val="0"/>
              </a:ext>
            </a:extLst>
          </a:blip>
          <a:srcRect l="6611" t="49525" r="10268" b="3387"/>
          <a:stretch/>
        </p:blipFill>
        <p:spPr>
          <a:xfrm>
            <a:off x="7668901" y="3232413"/>
            <a:ext cx="1321217" cy="996299"/>
          </a:xfrm>
          <a:prstGeom prst="rect">
            <a:avLst/>
          </a:prstGeom>
          <a:ln>
            <a:solidFill>
              <a:schemeClr val="tx1"/>
            </a:solidFill>
          </a:ln>
        </p:spPr>
      </p:pic>
      <p:pic>
        <p:nvPicPr>
          <p:cNvPr id="17" name="図 16">
            <a:extLst>
              <a:ext uri="{FF2B5EF4-FFF2-40B4-BE49-F238E27FC236}">
                <a16:creationId xmlns:a16="http://schemas.microsoft.com/office/drawing/2014/main" id="{FB1AE216-8A83-4C5A-AEA5-3C9D5B3E2899}"/>
              </a:ext>
            </a:extLst>
          </p:cNvPr>
          <p:cNvPicPr>
            <a:picLocks noChangeAspect="1"/>
          </p:cNvPicPr>
          <p:nvPr/>
        </p:nvPicPr>
        <p:blipFill rotWithShape="1">
          <a:blip r:embed="rId10">
            <a:extLst>
              <a:ext uri="{28A0092B-C50C-407E-A947-70E740481C1C}">
                <a14:useLocalDpi xmlns:a14="http://schemas.microsoft.com/office/drawing/2010/main" val="0"/>
              </a:ext>
            </a:extLst>
          </a:blip>
          <a:srcRect l="5109" t="33736" r="9870" b="19495"/>
          <a:stretch/>
        </p:blipFill>
        <p:spPr>
          <a:xfrm>
            <a:off x="7670958" y="2459873"/>
            <a:ext cx="1322399" cy="968344"/>
          </a:xfrm>
          <a:prstGeom prst="rect">
            <a:avLst/>
          </a:prstGeom>
          <a:ln>
            <a:solidFill>
              <a:schemeClr val="tx1"/>
            </a:solidFill>
          </a:ln>
        </p:spPr>
      </p:pic>
      <p:sp>
        <p:nvSpPr>
          <p:cNvPr id="51" name="角丸四角形吹き出し 25">
            <a:extLst>
              <a:ext uri="{FF2B5EF4-FFF2-40B4-BE49-F238E27FC236}">
                <a16:creationId xmlns:a16="http://schemas.microsoft.com/office/drawing/2014/main" id="{91E741AB-D7EC-4D12-BC48-6916B4788770}"/>
              </a:ext>
            </a:extLst>
          </p:cNvPr>
          <p:cNvSpPr/>
          <p:nvPr/>
        </p:nvSpPr>
        <p:spPr>
          <a:xfrm>
            <a:off x="6596446" y="4349270"/>
            <a:ext cx="2325621" cy="499894"/>
          </a:xfrm>
          <a:prstGeom prst="wedgeRoundRectCallout">
            <a:avLst>
              <a:gd name="adj1" fmla="val -21439"/>
              <a:gd name="adj2" fmla="val -12550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mn-ea"/>
              </a:rPr>
              <a:t>依頼者の要望を汲み取ったコンセプトを考え、色と形におこしていく。</a:t>
            </a:r>
            <a:endParaRPr lang="en-US" altLang="ja-JP" sz="1050" dirty="0">
              <a:solidFill>
                <a:schemeClr val="tx1"/>
              </a:solidFill>
              <a:latin typeface="+mn-ea"/>
            </a:endParaRPr>
          </a:p>
        </p:txBody>
      </p:sp>
      <p:cxnSp>
        <p:nvCxnSpPr>
          <p:cNvPr id="52" name="直線矢印コネクタ 51">
            <a:extLst>
              <a:ext uri="{FF2B5EF4-FFF2-40B4-BE49-F238E27FC236}">
                <a16:creationId xmlns:a16="http://schemas.microsoft.com/office/drawing/2014/main" id="{913F3ABD-5C46-4690-A220-ED6693C00B35}"/>
              </a:ext>
            </a:extLst>
          </p:cNvPr>
          <p:cNvCxnSpPr>
            <a:cxnSpLocks/>
          </p:cNvCxnSpPr>
          <p:nvPr/>
        </p:nvCxnSpPr>
        <p:spPr>
          <a:xfrm flipH="1">
            <a:off x="6382013" y="3984033"/>
            <a:ext cx="378493" cy="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6527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31422</TotalTime>
  <Words>1269</Words>
  <Application>Microsoft Office PowerPoint</Application>
  <PresentationFormat>画面に合わせる (4:3)</PresentationFormat>
  <Paragraphs>125</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Century</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616</cp:revision>
  <cp:lastPrinted>2021-01-18T07:38:21Z</cp:lastPrinted>
  <dcterms:created xsi:type="dcterms:W3CDTF">2017-07-27T02:50:12Z</dcterms:created>
  <dcterms:modified xsi:type="dcterms:W3CDTF">2021-07-26T00:33:51Z</dcterms:modified>
</cp:coreProperties>
</file>