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E4FD-619C-486C-9671-7BF182E29F4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CC18-1B74-48FA-9E0E-BFE4F6EE56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30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A4B2-E9C6-4C03-8E20-59A506CC6F0D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AB26-3B7C-4C6A-975F-F2F1F6666C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0A48-F706-45AA-9781-93212A3D9FB7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E55D-3F2C-4D39-81FC-1A122C20E6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305E-49E0-4830-8F19-72E2D6B918A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DE9-74ED-4AA6-919D-B4EFB662EAF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A5D-F0CE-4867-B54F-7CCF19A9F61E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5BD3-823D-42B2-8FBC-7F21EED9D7E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A690-8775-4235-AD49-E8C5DD176C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D7CB-1270-4225-A615-9D642A4A141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EC-A94A-4B14-B3CA-3AB77F6C7F4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83D-AA8A-4097-B3BC-F73F5F8A20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4"/>
          <p:cNvSpPr txBox="1">
            <a:spLocks/>
          </p:cNvSpPr>
          <p:nvPr/>
        </p:nvSpPr>
        <p:spPr>
          <a:xfrm>
            <a:off x="457200" y="285728"/>
            <a:ext cx="2328850" cy="5857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843808" y="857232"/>
          <a:ext cx="6014471" cy="5273660"/>
        </p:xfrm>
        <a:graphic>
          <a:graphicData uri="http://schemas.openxmlformats.org/drawingml/2006/table">
            <a:tbl>
              <a:tblPr/>
              <a:tblGrid>
                <a:gridCol w="2935612"/>
                <a:gridCol w="3078859"/>
              </a:tblGrid>
              <a:tr h="1491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学習の目的</a:t>
                      </a: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スチレン板に凹凸の模様をつけて写して表す</a:t>
                      </a:r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・スチレン版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・へら、ボールペン、櫛、ペットボトルふたなど、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・スチレン板を凹ませて模様がつくもの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・はさみ、カッター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・のり、工作用ボンド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・バット、インク、ローラー、インク版、ばれん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・版画紙、新聞紙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0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活動例</a:t>
                      </a:r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lang="ja-JP" altLang="en-US" sz="105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　　　</a:t>
                      </a:r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lang="en-US" altLang="ja-JP" sz="1050" b="1" dirty="0" smtClean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r>
                        <a:rPr lang="ja-JP" altLang="en-US" sz="1050" b="1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　　　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ctr"/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</a:t>
                      </a:r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①「</a:t>
                      </a:r>
                      <a: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B: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様々な技法」の凹凸の経験を思い出させるなどして、自分の表したいことを版で表すイメージをもたせる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②</a:t>
                      </a:r>
                      <a: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【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凸で版をつくる工夫例</a:t>
                      </a:r>
                      <a: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】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十分に材料を用意する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</a:t>
                      </a:r>
                      <a: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A: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スチレン板を切って重ねてつくる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B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：アルミホイルなど別の凸凹の素材を貼る工夫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凹で版をつくる工夫例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】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十分に材料を用意する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C: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スチレン板を櫛や</a:t>
                      </a:r>
                      <a:r>
                        <a:rPr kumimoji="1" lang="ja-JP" altLang="en-US" sz="1050" kern="120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へら、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ペットボトルのふたの凸凹を押し当てて凹ませて表す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刷って表す工夫例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】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・色の刷りの効果（重ね刷りなど）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・版ごとに色を変えて刷る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・版の置き方を工夫して表す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（動物や人物などのパーツをいくつかつくり、それぞれのパーツの色や置き方を工夫して刷って表す）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3405"/>
              </p:ext>
            </p:extLst>
          </p:nvPr>
        </p:nvGraphicFramePr>
        <p:xfrm>
          <a:off x="285720" y="214290"/>
          <a:ext cx="52864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凹ませて写す　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うつす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　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643570" y="214290"/>
          <a:ext cx="32147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年　　月（　　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3275856" y="2492896"/>
            <a:ext cx="2366004" cy="288032"/>
          </a:xfrm>
          <a:prstGeom prst="wedgeRoundRectCallout">
            <a:avLst>
              <a:gd name="adj1" fmla="val 4631"/>
              <a:gd name="adj2" fmla="val -8889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スチレン板を切って使おう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35896" y="5517232"/>
            <a:ext cx="1872208" cy="28803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色刷りを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する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-2-</a:t>
            </a:r>
            <a:endParaRPr kumimoji="1" lang="ja-JP" altLang="en-US" dirty="0"/>
          </a:p>
        </p:txBody>
      </p:sp>
      <p:pic>
        <p:nvPicPr>
          <p:cNvPr id="25" name="Picture 2" descr="C:\Documents and Settings\nomura-yukari\Local Settings\Temporary Internet Files\Content.IE5\B1Z7W9ZI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73663">
            <a:off x="3010661" y="2844230"/>
            <a:ext cx="349863" cy="419421"/>
          </a:xfrm>
          <a:prstGeom prst="rect">
            <a:avLst/>
          </a:prstGeom>
          <a:noFill/>
        </p:spPr>
      </p:pic>
      <p:sp>
        <p:nvSpPr>
          <p:cNvPr id="29" name="正方形/長方形 28"/>
          <p:cNvSpPr/>
          <p:nvPr/>
        </p:nvSpPr>
        <p:spPr>
          <a:xfrm>
            <a:off x="3635896" y="2996952"/>
            <a:ext cx="1872208" cy="43204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・スチレン板を切って貼り合わせて動物や人物をつくる　　　　　　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1" name="雲形吹き出し 30"/>
          <p:cNvSpPr/>
          <p:nvPr/>
        </p:nvSpPr>
        <p:spPr>
          <a:xfrm>
            <a:off x="3491880" y="3501008"/>
            <a:ext cx="1872208" cy="648072"/>
          </a:xfrm>
          <a:prstGeom prst="cloudCallout">
            <a:avLst>
              <a:gd name="adj1" fmla="val 56319"/>
              <a:gd name="adj2" fmla="val 53864"/>
            </a:avLst>
          </a:pr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凸：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スチレン板に別の素材を貼って写そう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2" name="雲形吹き出し 31"/>
          <p:cNvSpPr/>
          <p:nvPr/>
        </p:nvSpPr>
        <p:spPr>
          <a:xfrm>
            <a:off x="2987824" y="4149080"/>
            <a:ext cx="1872208" cy="720080"/>
          </a:xfrm>
          <a:prstGeom prst="cloudCallout">
            <a:avLst>
              <a:gd name="adj1" fmla="val 71030"/>
              <a:gd name="adj2" fmla="val 20794"/>
            </a:avLst>
          </a:pr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凹：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スチレン板に何かを押さえつけ凹ませて写そう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3" name="雲形吹き出し 32"/>
          <p:cNvSpPr/>
          <p:nvPr/>
        </p:nvSpPr>
        <p:spPr>
          <a:xfrm>
            <a:off x="3995936" y="4797152"/>
            <a:ext cx="1656184" cy="576064"/>
          </a:xfrm>
          <a:prstGeom prst="cloudCallout">
            <a:avLst>
              <a:gd name="adj1" fmla="val 44273"/>
              <a:gd name="adj2" fmla="val 62131"/>
            </a:avLst>
          </a:pr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凸凹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を組み合わせてみよう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323528" y="764704"/>
          <a:ext cx="2448272" cy="5400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48272"/>
              </a:tblGrid>
              <a:tr h="5400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（版表現の造形活動の評価規準）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①　（関心・意欲・態度）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思いのまま、十分に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・凹凸の形を写し取る活動や、写し取った形を見立てる活動を楽しんでいる。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　（発想・構想の能力）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思い付いたり、考えたり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・凹凸の形、写し取る色の印象の違い、重なりや並べ替えなどから、思い付いたり考えたりしている。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③　（創造的な技能）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手や体全体で、工夫する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・手や体全体で材料を感じながら、活動の中ではさみやカッター、糊などの用具の使い方に慣れ、工夫している。</a:t>
                      </a: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④（鑑賞の能力）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面白さに気付く</a:t>
                      </a:r>
                    </a:p>
                    <a:p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・感じたことを話したり、聞いたりしながら、作品の面白さや楽しさを感じている。</a:t>
                      </a:r>
                    </a:p>
                    <a:p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467544" y="4581128"/>
            <a:ext cx="2160587" cy="15121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版表現の魅力</a:t>
            </a:r>
            <a:r>
              <a:rPr lang="ja-JP" altLang="en-US" sz="1050" dirty="0">
                <a:solidFill>
                  <a:schemeClr val="tx1"/>
                </a:solidFill>
              </a:rPr>
              <a:t>！</a:t>
            </a: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・凹凸の工夫で生まれる形や色から思いついて表しやすい。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・彫刻刀で彫る楽しさ。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・凹凸をつくって写し取ってできる形や色や、組み合わせることで、表現を広げることができる。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23528" y="1844824"/>
            <a:ext cx="1800200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23528" y="980728"/>
            <a:ext cx="1800200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323528" y="2780928"/>
            <a:ext cx="1872208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95536" y="3717032"/>
            <a:ext cx="1800200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230</Words>
  <Application>Microsoft Office PowerPoint</Application>
  <PresentationFormat>画面に合わせる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139</cp:revision>
  <dcterms:created xsi:type="dcterms:W3CDTF">2012-05-08T05:55:11Z</dcterms:created>
  <dcterms:modified xsi:type="dcterms:W3CDTF">2015-08-17T09:32:36Z</dcterms:modified>
</cp:coreProperties>
</file>