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70" r:id="rId3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2E4FD-619C-486C-9671-7BF182E29F4F}" type="datetimeFigureOut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ECC18-1B74-48FA-9E0E-BFE4F6EE56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24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A4B2-E9C6-4C03-8E20-59A506CC6F0D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0AB26-3B7C-4C6A-975F-F2F1F6666C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0A48-F706-45AA-9781-93212A3D9FB7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E55D-3F2C-4D39-81FC-1A122C20E6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305E-49E0-4830-8F19-72E2D6B918A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8DE9-74ED-4AA6-919D-B4EFB662EAF3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DA5D-F0CE-4867-B54F-7CCF19A9F61E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5BD3-823D-42B2-8FBC-7F21EED9D7E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A690-8775-4235-AD49-E8C5DD176C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D7CB-1270-4225-A615-9D642A4A141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EC-A94A-4B14-B3CA-3AB77F6C7F45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C83D-AA8A-4097-B3BC-F73F5F8A20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3071802" y="857232"/>
          <a:ext cx="5786478" cy="5500726"/>
        </p:xfrm>
        <a:graphic>
          <a:graphicData uri="http://schemas.openxmlformats.org/drawingml/2006/table">
            <a:tbl>
              <a:tblPr/>
              <a:tblGrid>
                <a:gridCol w="2789461"/>
                <a:gridCol w="2997017"/>
              </a:tblGrid>
              <a:tr h="1500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1" kern="100" dirty="0" smtClean="0">
                          <a:latin typeface="+mn-ea"/>
                          <a:ea typeface="+mn-ea"/>
                          <a:cs typeface="Times New Roman"/>
                        </a:rPr>
                        <a:t>授業の目標</a:t>
                      </a:r>
                      <a:endParaRPr lang="en-US" altLang="ja-JP" sz="1050" b="1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・フロッタージュすることを通して身近な素材のもつ手ざわりに関心を持ち、様々なものに積極的に触れたり、触った感じの違いを見つけたりして活動する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準備物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・作例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・版画用紙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・クーピー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・厚紙でつくった枠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・読み札用画用紙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活動例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・教師がこすり出ししたものを見て、何を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/>
                      </a:r>
                      <a:b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</a:b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こすり出ししたか、教室の中から探す。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・教室や校内、校庭などからおもしろい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/>
                      </a:r>
                      <a:b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</a:b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</a:t>
                      </a:r>
                      <a:r>
                        <a:rPr kumimoji="1" lang="ja-JP" altLang="en-US" sz="1050" b="0" kern="120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 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手ざわりのものを見つけ、こすり出しする。</a:t>
                      </a:r>
                      <a:endParaRPr lang="en-US" altLang="ja-JP" sz="1050" b="1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ctr"/>
                      <a:endParaRPr lang="en-US" altLang="ja-JP" sz="1050" b="1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endParaRPr lang="en-US" altLang="ja-JP" sz="1050" b="1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endParaRPr lang="en-US" altLang="ja-JP" sz="1050" b="1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r>
                        <a:rPr lang="ja-JP" altLang="en-US" sz="1050" b="1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　</a:t>
                      </a: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・フロッタージュした中で気に入ったとこ</a:t>
                      </a:r>
                      <a:r>
                        <a:rPr lang="en-US" altLang="ja-JP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/>
                      </a:r>
                      <a:br>
                        <a:rPr lang="en-US" altLang="ja-JP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</a:b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　　</a:t>
                      </a:r>
                      <a:r>
                        <a:rPr lang="ja-JP" altLang="en-US" sz="1050" b="0" kern="100" dirty="0" err="1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ろを</a:t>
                      </a: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切り取る。</a:t>
                      </a:r>
                      <a:r>
                        <a:rPr lang="ja-JP" altLang="en-US" sz="1050" b="1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</a:t>
                      </a:r>
                      <a:endParaRPr lang="en-US" altLang="ja-JP" sz="1050" b="1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r>
                        <a:rPr lang="ja-JP" altLang="en-US" sz="1050" b="1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　</a:t>
                      </a: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・手ざわりと、こすり出ししたものの名前を</a:t>
                      </a:r>
                      <a:r>
                        <a:rPr lang="en-US" altLang="ja-JP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/>
                      </a:r>
                      <a:br>
                        <a:rPr lang="en-US" altLang="ja-JP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</a:b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　　入れて、読み札をつくる。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　・できたカルタで遊ぶ。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指導のポイント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①何種類か用意し、グループ対抗で見つけさせる。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②クーピーでこすり出しさせる。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 こすり出しした周りに、手ざわりと何をこすり出しし　　　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/>
                      </a:r>
                      <a:b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</a:b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</a:t>
                      </a:r>
                      <a:r>
                        <a:rPr kumimoji="1" lang="ja-JP" altLang="en-US" sz="1050" b="0" kern="120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 </a:t>
                      </a:r>
                      <a:r>
                        <a:rPr kumimoji="1" lang="ja-JP" altLang="en-US" sz="1050" b="0" kern="1200" dirty="0" err="1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たのかを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メモさせる。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③枠を用意し、それに合わせて切り取らせる。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「○○している△△」のように、いくつか話型を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/>
                      </a:r>
                      <a:b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</a:b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示す。国語で学習している「ようすをあらわす</a:t>
                      </a:r>
                      <a:r>
                        <a:rPr kumimoji="1" lang="ja-JP" altLang="en-US" sz="1050" kern="1200" dirty="0" err="1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こ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/>
                      </a:r>
                      <a:b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</a:b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とば」を想起させ、オノマトペやたとえを使うよう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/>
                      </a:r>
                      <a:b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</a:b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伝える。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</a:t>
                      </a:r>
                      <a:endParaRPr kumimoji="1" lang="en-US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ja-JP" altLang="en-US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292127"/>
              </p:ext>
            </p:extLst>
          </p:nvPr>
        </p:nvGraphicFramePr>
        <p:xfrm>
          <a:off x="285720" y="214290"/>
          <a:ext cx="51435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spc="-300" dirty="0" smtClean="0">
                          <a:solidFill>
                            <a:schemeClr val="tx1"/>
                          </a:solidFill>
                        </a:rPr>
                        <a:t>フロッタージュカルタ　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うつす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　（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１・２年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ja-JP" altLang="en-US" sz="1400" spc="-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643570" y="214290"/>
          <a:ext cx="32861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実施学年　２年　１月　（４時間）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角丸四角形吹き出し 6"/>
          <p:cNvSpPr/>
          <p:nvPr/>
        </p:nvSpPr>
        <p:spPr>
          <a:xfrm>
            <a:off x="3286116" y="2571744"/>
            <a:ext cx="2366004" cy="285752"/>
          </a:xfrm>
          <a:prstGeom prst="wedgeRoundRectCallout">
            <a:avLst>
              <a:gd name="adj1" fmla="val -2837"/>
              <a:gd name="adj2" fmla="val -9044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何をこすり出したか、正体を見つけよう</a:t>
            </a:r>
            <a:endParaRPr lang="ja-JP" altLang="en-US" sz="10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14678" y="5786454"/>
            <a:ext cx="2428892" cy="50006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kern="1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cs typeface="Times New Roman"/>
              </a:rPr>
              <a:t>題材例　　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「フロッタージュ探偵団」</a:t>
            </a: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　　　　　　　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214678" y="4357694"/>
            <a:ext cx="2428892" cy="2982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フロッタージュカルタをつくろう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-1-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/>
          <p:nvPr/>
        </p:nvCxnSpPr>
        <p:spPr>
          <a:xfrm rot="5400000">
            <a:off x="3107521" y="4036223"/>
            <a:ext cx="500066" cy="158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rot="5400000">
            <a:off x="3170063" y="3102745"/>
            <a:ext cx="357190" cy="158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吹き出し 22"/>
          <p:cNvSpPr/>
          <p:nvPr/>
        </p:nvSpPr>
        <p:spPr>
          <a:xfrm>
            <a:off x="3286116" y="3500438"/>
            <a:ext cx="2366004" cy="357190"/>
          </a:xfrm>
          <a:prstGeom prst="wedgeRoundRectCallout">
            <a:avLst>
              <a:gd name="adj1" fmla="val -3642"/>
              <a:gd name="adj2" fmla="val -7432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おもしろい手ざわりのものをフロッタージュしよう</a:t>
            </a:r>
            <a:endParaRPr lang="ja-JP" altLang="en-US" sz="1050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251520" y="908720"/>
          <a:ext cx="2160240" cy="550072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60240"/>
              </a:tblGrid>
              <a:tr h="55007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（版表現の造形活動の評価規準）</a:t>
                      </a:r>
                      <a:endParaRPr lang="en-US" altLang="ja-JP" sz="1050" b="0" kern="1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①　（関心・意欲・態度）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思いのまま、十分に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</a:t>
                      </a: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・凹凸の形を写し取る活動を楽しみ、写し取った形を見立てて表す。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 </a:t>
                      </a:r>
                      <a:endParaRPr kumimoji="1" lang="ja-JP" altLang="en-US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②　（発想・構想の能力）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思い付いたり、考えたり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　　　　　　　　</a:t>
                      </a: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・凹凸の形、写し取る色の印象の違い、重なりや並べ替えなどの構成を意識し、思いついたり考えたりして、工夫して表す。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 </a:t>
                      </a:r>
                      <a:endParaRPr kumimoji="1" lang="ja-JP" altLang="en-US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③　（創造的な技能）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手や体全体で、工夫する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　　　　　　　　</a:t>
                      </a: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・活動の中ではさみやカッター、糊などの用具の使い方に慣れ、工夫している。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・手触りや凹凸のある材料の表情を感じながら、工夫して用いている。</a:t>
                      </a:r>
                    </a:p>
                    <a:p>
                      <a:r>
                        <a:rPr kumimoji="1" 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 </a:t>
                      </a:r>
                      <a:endParaRPr kumimoji="1" lang="ja-JP" altLang="en-US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④（鑑賞の能力）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面白さに気付く</a:t>
                      </a:r>
                    </a:p>
                    <a:p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・感じたことを話したり、聞いたりしながら、作品の面白さや楽しさを感じている。</a:t>
                      </a:r>
                    </a:p>
                    <a:p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円/楕円 24"/>
          <p:cNvSpPr/>
          <p:nvPr/>
        </p:nvSpPr>
        <p:spPr>
          <a:xfrm>
            <a:off x="251520" y="2924944"/>
            <a:ext cx="1714512" cy="36004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57158" y="1196752"/>
            <a:ext cx="1714512" cy="37486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251520" y="1988840"/>
            <a:ext cx="1800200" cy="36004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251520" y="4005064"/>
            <a:ext cx="1714512" cy="43204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251520" y="5085184"/>
            <a:ext cx="2160587" cy="115212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 smtClean="0">
                <a:solidFill>
                  <a:schemeClr val="tx1"/>
                </a:solidFill>
              </a:rPr>
              <a:t>　　　　　　版表現の魅力</a:t>
            </a:r>
            <a:r>
              <a:rPr lang="ja-JP" altLang="en-US" sz="1050" dirty="0">
                <a:solidFill>
                  <a:schemeClr val="tx1"/>
                </a:solidFill>
              </a:rPr>
              <a:t>！</a:t>
            </a: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・凹凸の工夫で生まれる形や色から思いついて表しやすい。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・彫刻刀で彫る楽しさ。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・凹凸をつくって写し取ってできる形や色や、組み合わせることで、表現を広げることができる。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28596" y="6072206"/>
            <a:ext cx="3143272" cy="36512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平成２４年度　福井市東藤島小学校　実践例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343600"/>
              </p:ext>
            </p:extLst>
          </p:nvPr>
        </p:nvGraphicFramePr>
        <p:xfrm>
          <a:off x="285720" y="214290"/>
          <a:ext cx="61584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848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spc="-300" dirty="0" smtClean="0">
                          <a:solidFill>
                            <a:schemeClr val="tx1"/>
                          </a:solidFill>
                        </a:rPr>
                        <a:t>フロッタージュカルタ　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（うつす）　（１・２年）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角丸四角形吹き出し 41"/>
          <p:cNvSpPr/>
          <p:nvPr/>
        </p:nvSpPr>
        <p:spPr>
          <a:xfrm>
            <a:off x="6357950" y="4071942"/>
            <a:ext cx="2214578" cy="642942"/>
          </a:xfrm>
          <a:prstGeom prst="wedgeRoundRectCallout">
            <a:avLst>
              <a:gd name="adj1" fmla="val -23634"/>
              <a:gd name="adj2" fmla="val -7490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カルタの完成。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43" name="図 42" descr="CIMG11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857232"/>
            <a:ext cx="3071834" cy="2303876"/>
          </a:xfrm>
          <a:prstGeom prst="rect">
            <a:avLst/>
          </a:prstGeom>
        </p:spPr>
      </p:pic>
      <p:pic>
        <p:nvPicPr>
          <p:cNvPr id="8" name="図 7" descr="CIMG11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571876"/>
            <a:ext cx="2952738" cy="2214554"/>
          </a:xfrm>
          <a:prstGeom prst="rect">
            <a:avLst/>
          </a:prstGeom>
        </p:spPr>
      </p:pic>
      <p:pic>
        <p:nvPicPr>
          <p:cNvPr id="9" name="図 8" descr="CIMG119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714356"/>
            <a:ext cx="4190997" cy="314324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図 9" descr="CIMG12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4000504"/>
            <a:ext cx="2667018" cy="2000263"/>
          </a:xfrm>
          <a:prstGeom prst="rect">
            <a:avLst/>
          </a:prstGeom>
        </p:spPr>
      </p:pic>
      <p:sp>
        <p:nvSpPr>
          <p:cNvPr id="12" name="円形吹き出し 11"/>
          <p:cNvSpPr/>
          <p:nvPr/>
        </p:nvSpPr>
        <p:spPr>
          <a:xfrm>
            <a:off x="6500826" y="5214950"/>
            <a:ext cx="2000264" cy="928694"/>
          </a:xfrm>
          <a:prstGeom prst="wedgeEllipseCallout">
            <a:avLst>
              <a:gd name="adj1" fmla="val -63835"/>
              <a:gd name="adj2" fmla="val -298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最後はカルタ遊びで盛り上がりました。</a:t>
            </a:r>
            <a:r>
              <a:rPr kumimoji="1" lang="ja-JP" altLang="en-US" sz="1400" dirty="0" smtClean="0"/>
              <a:t>か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124</Words>
  <Application>Microsoft Office PowerPoint</Application>
  <PresentationFormat>画面に合わせる (4:3)</PresentationFormat>
  <Paragraphs>82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福井県教育研究所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科学情報課</dc:creator>
  <cp:lastModifiedBy>Takeuchi</cp:lastModifiedBy>
  <cp:revision>138</cp:revision>
  <dcterms:created xsi:type="dcterms:W3CDTF">2012-05-08T05:55:11Z</dcterms:created>
  <dcterms:modified xsi:type="dcterms:W3CDTF">2015-08-17T09:31:16Z</dcterms:modified>
</cp:coreProperties>
</file>