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99" r:id="rId2"/>
    <p:sldId id="306" r:id="rId3"/>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FF99"/>
    <a:srgbClr val="CCFF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9" autoAdjust="0"/>
    <p:restoredTop sz="94660"/>
  </p:normalViewPr>
  <p:slideViewPr>
    <p:cSldViewPr>
      <p:cViewPr varScale="1">
        <p:scale>
          <a:sx n="73" d="100"/>
          <a:sy n="73" d="100"/>
        </p:scale>
        <p:origin x="126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eaLnBrk="1" fontAlgn="auto" hangingPunct="1">
              <a:spcBef>
                <a:spcPts val="0"/>
              </a:spcBef>
              <a:spcAft>
                <a:spcPts val="0"/>
              </a:spcAft>
              <a:defRPr sz="1200">
                <a:latin typeface="+mn-lt"/>
                <a:ea typeface="+mn-ea"/>
              </a:defRPr>
            </a:lvl1pPr>
          </a:lstStyle>
          <a:p>
            <a:pPr>
              <a:defRPr/>
            </a:pPr>
            <a:fld id="{B9A58E3D-C9C9-4C07-AA88-9DAF36BE61CA}" type="datetimeFigureOut">
              <a:rPr lang="ja-JP" altLang="en-US"/>
              <a:pPr>
                <a:defRPr/>
              </a:pPr>
              <a:t>2021/7/26</a:t>
            </a:fld>
            <a:endParaRPr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pPr lvl="0"/>
            <a:endParaRPr lang="ja-JP" altLang="en-US" noProof="0"/>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wrap="square" lIns="92236" tIns="46118" rIns="92236" bIns="46118" numCol="1" anchor="b" anchorCtr="0" compatLnSpc="1">
            <a:prstTxWarp prst="textNoShape">
              <a:avLst/>
            </a:prstTxWarp>
          </a:bodyPr>
          <a:lstStyle>
            <a:lvl1pPr algn="r" eaLnBrk="1" hangingPunct="1">
              <a:defRPr sz="1200"/>
            </a:lvl1pPr>
          </a:lstStyle>
          <a:p>
            <a:pPr>
              <a:defRPr/>
            </a:pPr>
            <a:fld id="{BCF9D4FA-63F3-4286-AEB3-A207F479B74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Tree>
    <p:extLst>
      <p:ext uri="{BB962C8B-B14F-4D97-AF65-F5344CB8AC3E}">
        <p14:creationId xmlns:p14="http://schemas.microsoft.com/office/powerpoint/2010/main" val="209050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5263345E-8E23-4A2D-BBC8-2966563007A7}" type="datetimeFigureOut">
              <a:rPr lang="ja-JP" altLang="en-US"/>
              <a:pPr>
                <a:defRPr/>
              </a:pPr>
              <a:t>2021/7/26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78E55CE-8D16-417E-9BBA-B3A205EA128E}" type="slidenum">
              <a:rPr lang="ja-JP" altLang="en-US"/>
              <a:pPr>
                <a:defRPr/>
              </a:pPr>
              <a:t>‹#›</a:t>
            </a:fld>
            <a:endParaRPr lang="ja-JP" altLang="en-US"/>
          </a:p>
        </p:txBody>
      </p:sp>
    </p:spTree>
    <p:extLst>
      <p:ext uri="{BB962C8B-B14F-4D97-AF65-F5344CB8AC3E}">
        <p14:creationId xmlns:p14="http://schemas.microsoft.com/office/powerpoint/2010/main" val="193903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819991F-CCBC-4EB9-A974-B732A7E09AB5}" type="datetimeFigureOut">
              <a:rPr lang="ja-JP" altLang="en-US"/>
              <a:pPr>
                <a:defRPr/>
              </a:pPr>
              <a:t>2021/7/26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17919DB-1A09-4F30-B20A-749A2057D50F}" type="slidenum">
              <a:rPr lang="ja-JP" altLang="en-US"/>
              <a:pPr>
                <a:defRPr/>
              </a:pPr>
              <a:t>‹#›</a:t>
            </a:fld>
            <a:endParaRPr lang="ja-JP" altLang="en-US"/>
          </a:p>
        </p:txBody>
      </p:sp>
    </p:spTree>
    <p:extLst>
      <p:ext uri="{BB962C8B-B14F-4D97-AF65-F5344CB8AC3E}">
        <p14:creationId xmlns:p14="http://schemas.microsoft.com/office/powerpoint/2010/main" val="101642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C4F8EE9-4C24-4CB3-BE68-B77EEE0F4CBB}" type="datetimeFigureOut">
              <a:rPr lang="ja-JP" altLang="en-US"/>
              <a:pPr>
                <a:defRPr/>
              </a:pPr>
              <a:t>2021/7/26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A12E5D0-1456-48E6-AC79-CE658D604DFD}" type="slidenum">
              <a:rPr lang="ja-JP" altLang="en-US"/>
              <a:pPr>
                <a:defRPr/>
              </a:pPr>
              <a:t>‹#›</a:t>
            </a:fld>
            <a:endParaRPr lang="ja-JP" altLang="en-US"/>
          </a:p>
        </p:txBody>
      </p:sp>
    </p:spTree>
    <p:extLst>
      <p:ext uri="{BB962C8B-B14F-4D97-AF65-F5344CB8AC3E}">
        <p14:creationId xmlns:p14="http://schemas.microsoft.com/office/powerpoint/2010/main" val="335322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C599DE8-1F97-4CBD-A3C6-4FFD2ADD39C5}" type="datetimeFigureOut">
              <a:rPr lang="ja-JP" altLang="en-US"/>
              <a:pPr>
                <a:defRPr/>
              </a:pPr>
              <a:t>2021/7/26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D264445-EF1A-415D-A6B1-A8C05D0D85EA}" type="slidenum">
              <a:rPr lang="ja-JP" altLang="en-US"/>
              <a:pPr>
                <a:defRPr/>
              </a:pPr>
              <a:t>‹#›</a:t>
            </a:fld>
            <a:endParaRPr lang="ja-JP" altLang="en-US"/>
          </a:p>
        </p:txBody>
      </p:sp>
    </p:spTree>
    <p:extLst>
      <p:ext uri="{BB962C8B-B14F-4D97-AF65-F5344CB8AC3E}">
        <p14:creationId xmlns:p14="http://schemas.microsoft.com/office/powerpoint/2010/main" val="34479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B9FE12DA-9E3F-4FF9-8DEE-9F910629FF59}" type="datetimeFigureOut">
              <a:rPr lang="ja-JP" altLang="en-US"/>
              <a:pPr>
                <a:defRPr/>
              </a:pPr>
              <a:t>2021/7/26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B52CE89-A18E-49B3-A82A-7CB3EF8296E3}" type="slidenum">
              <a:rPr lang="ja-JP" altLang="en-US"/>
              <a:pPr>
                <a:defRPr/>
              </a:pPr>
              <a:t>‹#›</a:t>
            </a:fld>
            <a:endParaRPr lang="ja-JP" altLang="en-US"/>
          </a:p>
        </p:txBody>
      </p:sp>
    </p:spTree>
    <p:extLst>
      <p:ext uri="{BB962C8B-B14F-4D97-AF65-F5344CB8AC3E}">
        <p14:creationId xmlns:p14="http://schemas.microsoft.com/office/powerpoint/2010/main" val="413466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C2A075B8-9072-4187-B9AB-412324F41318}" type="datetimeFigureOut">
              <a:rPr lang="ja-JP" altLang="en-US"/>
              <a:pPr>
                <a:defRPr/>
              </a:pPr>
              <a:t>2021/7/26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3D532E0-22B1-49D6-85E6-1914AA93A1A4}" type="slidenum">
              <a:rPr lang="ja-JP" altLang="en-US"/>
              <a:pPr>
                <a:defRPr/>
              </a:pPr>
              <a:t>‹#›</a:t>
            </a:fld>
            <a:endParaRPr lang="ja-JP" altLang="en-US"/>
          </a:p>
        </p:txBody>
      </p:sp>
    </p:spTree>
    <p:extLst>
      <p:ext uri="{BB962C8B-B14F-4D97-AF65-F5344CB8AC3E}">
        <p14:creationId xmlns:p14="http://schemas.microsoft.com/office/powerpoint/2010/main" val="158097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0B765DBD-A8BC-4A10-A83C-F88843FEF76E}" type="datetimeFigureOut">
              <a:rPr lang="ja-JP" altLang="en-US"/>
              <a:pPr>
                <a:defRPr/>
              </a:pPr>
              <a:t>2021/7/26</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0C390909-C664-4470-BD9A-883F13D32531}" type="slidenum">
              <a:rPr lang="ja-JP" altLang="en-US"/>
              <a:pPr>
                <a:defRPr/>
              </a:pPr>
              <a:t>‹#›</a:t>
            </a:fld>
            <a:endParaRPr lang="ja-JP" altLang="en-US"/>
          </a:p>
        </p:txBody>
      </p:sp>
    </p:spTree>
    <p:extLst>
      <p:ext uri="{BB962C8B-B14F-4D97-AF65-F5344CB8AC3E}">
        <p14:creationId xmlns:p14="http://schemas.microsoft.com/office/powerpoint/2010/main" val="29228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EA384CC9-80A0-42BC-B879-B51444400C96}" type="datetimeFigureOut">
              <a:rPr lang="ja-JP" altLang="en-US"/>
              <a:pPr>
                <a:defRPr/>
              </a:pPr>
              <a:t>2021/7/26</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2AFEC303-1913-4BC8-8854-A05CB6C09837}" type="slidenum">
              <a:rPr lang="ja-JP" altLang="en-US"/>
              <a:pPr>
                <a:defRPr/>
              </a:pPr>
              <a:t>‹#›</a:t>
            </a:fld>
            <a:endParaRPr lang="ja-JP" altLang="en-US"/>
          </a:p>
        </p:txBody>
      </p:sp>
    </p:spTree>
    <p:extLst>
      <p:ext uri="{BB962C8B-B14F-4D97-AF65-F5344CB8AC3E}">
        <p14:creationId xmlns:p14="http://schemas.microsoft.com/office/powerpoint/2010/main" val="162330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422828F2-ECC2-4969-B5FD-023E242FF4ED}" type="datetimeFigureOut">
              <a:rPr lang="ja-JP" altLang="en-US"/>
              <a:pPr>
                <a:defRPr/>
              </a:pPr>
              <a:t>2021/7/26</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A861DCA0-A7E0-473C-984F-014803B689DC}" type="slidenum">
              <a:rPr lang="ja-JP" altLang="en-US"/>
              <a:pPr>
                <a:defRPr/>
              </a:pPr>
              <a:t>‹#›</a:t>
            </a:fld>
            <a:endParaRPr lang="ja-JP" altLang="en-US"/>
          </a:p>
        </p:txBody>
      </p:sp>
    </p:spTree>
    <p:extLst>
      <p:ext uri="{BB962C8B-B14F-4D97-AF65-F5344CB8AC3E}">
        <p14:creationId xmlns:p14="http://schemas.microsoft.com/office/powerpoint/2010/main" val="81923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5AE03AA-9D4C-478B-84EB-7A56502BCD56}" type="datetimeFigureOut">
              <a:rPr lang="ja-JP" altLang="en-US"/>
              <a:pPr>
                <a:defRPr/>
              </a:pPr>
              <a:t>2021/7/26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04069FE-8D51-46B7-9031-591B917A3335}" type="slidenum">
              <a:rPr lang="ja-JP" altLang="en-US"/>
              <a:pPr>
                <a:defRPr/>
              </a:pPr>
              <a:t>‹#›</a:t>
            </a:fld>
            <a:endParaRPr lang="ja-JP" altLang="en-US"/>
          </a:p>
        </p:txBody>
      </p:sp>
    </p:spTree>
    <p:extLst>
      <p:ext uri="{BB962C8B-B14F-4D97-AF65-F5344CB8AC3E}">
        <p14:creationId xmlns:p14="http://schemas.microsoft.com/office/powerpoint/2010/main" val="96056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5ECB93D-83F2-468D-A027-3F289B3B226D}" type="datetimeFigureOut">
              <a:rPr lang="ja-JP" altLang="en-US"/>
              <a:pPr>
                <a:defRPr/>
              </a:pPr>
              <a:t>2021/7/26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31C559A-9258-405C-8233-4F047F71EA17}" type="slidenum">
              <a:rPr lang="ja-JP" altLang="en-US"/>
              <a:pPr>
                <a:defRPr/>
              </a:pPr>
              <a:t>‹#›</a:t>
            </a:fld>
            <a:endParaRPr lang="ja-JP" altLang="en-US"/>
          </a:p>
        </p:txBody>
      </p:sp>
    </p:spTree>
    <p:extLst>
      <p:ext uri="{BB962C8B-B14F-4D97-AF65-F5344CB8AC3E}">
        <p14:creationId xmlns:p14="http://schemas.microsoft.com/office/powerpoint/2010/main" val="10027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720AC8C2-0D8A-4F2A-B8EE-26B6A11B1950}" type="datetimeFigureOut">
              <a:rPr lang="ja-JP" altLang="en-US"/>
              <a:pPr>
                <a:defRPr/>
              </a:pPr>
              <a:t>2021/7/26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6907E11-0539-4F02-8621-DD706681879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oup 317"/>
          <p:cNvGraphicFramePr>
            <a:graphicFrameLocks noGrp="1"/>
          </p:cNvGraphicFramePr>
          <p:nvPr>
            <p:extLst>
              <p:ext uri="{D42A27DB-BD31-4B8C-83A1-F6EECF244321}">
                <p14:modId xmlns:p14="http://schemas.microsoft.com/office/powerpoint/2010/main" val="2331578231"/>
              </p:ext>
            </p:extLst>
          </p:nvPr>
        </p:nvGraphicFramePr>
        <p:xfrm>
          <a:off x="153987" y="304889"/>
          <a:ext cx="8813675" cy="695190"/>
        </p:xfrm>
        <a:graphic>
          <a:graphicData uri="http://schemas.openxmlformats.org/drawingml/2006/table">
            <a:tbl>
              <a:tblPr/>
              <a:tblGrid>
                <a:gridCol w="1137240">
                  <a:extLst>
                    <a:ext uri="{9D8B030D-6E8A-4147-A177-3AD203B41FA5}">
                      <a16:colId xmlns:a16="http://schemas.microsoft.com/office/drawing/2014/main" val="20000"/>
                    </a:ext>
                  </a:extLst>
                </a:gridCol>
                <a:gridCol w="672518">
                  <a:extLst>
                    <a:ext uri="{9D8B030D-6E8A-4147-A177-3AD203B41FA5}">
                      <a16:colId xmlns:a16="http://schemas.microsoft.com/office/drawing/2014/main" val="20001"/>
                    </a:ext>
                  </a:extLst>
                </a:gridCol>
                <a:gridCol w="3259501">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10332">
                  <a:extLst>
                    <a:ext uri="{9D8B030D-6E8A-4147-A177-3AD203B41FA5}">
                      <a16:colId xmlns:a16="http://schemas.microsoft.com/office/drawing/2014/main" val="20005"/>
                    </a:ext>
                  </a:extLst>
                </a:gridCol>
                <a:gridCol w="657820">
                  <a:extLst>
                    <a:ext uri="{9D8B030D-6E8A-4147-A177-3AD203B41FA5}">
                      <a16:colId xmlns:a16="http://schemas.microsoft.com/office/drawing/2014/main" val="4259983833"/>
                    </a:ext>
                  </a:extLst>
                </a:gridCol>
              </a:tblGrid>
              <a:tr h="282755">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bg1"/>
                          </a:solidFill>
                          <a:effectLst/>
                          <a:latin typeface="Arial" charset="0"/>
                          <a:ea typeface="ＭＳ Ｐゴシック" charset="-128"/>
                        </a:rPr>
                        <a:t>指導ユニット </a:t>
                      </a:r>
                      <a:r>
                        <a:rPr kumimoji="1" lang="en-US" altLang="ja-JP" sz="1000" b="1" i="0" u="none" strike="noStrike" cap="none" normalizeH="0" baseline="0" dirty="0">
                          <a:ln>
                            <a:noFill/>
                          </a:ln>
                          <a:solidFill>
                            <a:schemeClr val="bg1"/>
                          </a:solidFill>
                          <a:effectLst/>
                          <a:latin typeface="Arial" charset="0"/>
                          <a:ea typeface="ＭＳ Ｐゴシック" charset="-128"/>
                        </a:rPr>
                        <a:t>Ver.R1.12</a:t>
                      </a:r>
                    </a:p>
                  </a:txBody>
                  <a:tcPr marL="91498" marR="91498" marT="45467" marB="4546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charset="0"/>
                          <a:ea typeface="ＭＳ Ｐゴシック" charset="-128"/>
                        </a:rPr>
                        <a:t>題材名</a:t>
                      </a:r>
                    </a:p>
                  </a:txBody>
                  <a:tcPr marL="91498" marR="91498" marT="45467" marB="45467" anchor="ctr" horzOverflow="overflow">
                    <a:lnL w="190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rPr>
                        <a:t>　「学びの大漁旗」をデザインする</a:t>
                      </a:r>
                    </a:p>
                  </a:txBody>
                  <a:tcPr marL="91498" marR="91498" marT="45467" marB="45467" anchor="ctr" horzOverflow="overflow">
                    <a:lnL w="635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charset="-128"/>
                        </a:rPr>
                        <a:t>導入／展開／まとめ</a:t>
                      </a: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Verdana" charset="0"/>
                          <a:ea typeface="ＭＳ Ｐゴシック" charset="-128"/>
                        </a:rPr>
                        <a:t>指導案など資料</a:t>
                      </a: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Verdana" charset="0"/>
                          <a:ea typeface="ＭＳ Ｐゴシック" charset="-128"/>
                        </a:rPr>
                        <a:t>道具・鑑賞</a:t>
                      </a:r>
                      <a:r>
                        <a:rPr kumimoji="1" lang="en-US" altLang="ja-JP" sz="900" b="0" i="0" u="none" strike="noStrike" cap="none" normalizeH="0" baseline="0" dirty="0">
                          <a:ln>
                            <a:noFill/>
                          </a:ln>
                          <a:solidFill>
                            <a:schemeClr val="tx1"/>
                          </a:solidFill>
                          <a:effectLst/>
                          <a:latin typeface="Verdana" charset="0"/>
                          <a:ea typeface="ＭＳ Ｐゴシック" charset="-128"/>
                        </a:rPr>
                        <a:t>box</a:t>
                      </a:r>
                      <a:endParaRPr kumimoji="1" lang="ja-JP" altLang="en-US" sz="900" b="0" i="0" u="none" strike="noStrike" cap="none" normalizeH="0" baseline="0" dirty="0">
                        <a:ln>
                          <a:noFill/>
                        </a:ln>
                        <a:solidFill>
                          <a:schemeClr val="tx1"/>
                        </a:solidFill>
                        <a:effectLst/>
                        <a:latin typeface="Verdana" charset="0"/>
                        <a:ea typeface="ＭＳ Ｐゴシック" charset="-128"/>
                      </a:endParaRPr>
                    </a:p>
                  </a:txBody>
                  <a:tcPr marL="91435" marR="91435" marT="45414" marB="45414"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900" dirty="0">
                          <a:solidFill>
                            <a:prstClr val="black"/>
                          </a:solidFill>
                          <a:latin typeface="Verdana" pitchFamily="34" charset="0"/>
                        </a:rPr>
                        <a:t>作成日</a:t>
                      </a:r>
                      <a:endParaRPr kumimoji="1" lang="ja-JP" altLang="en-US" sz="900" b="1" i="0" u="none" strike="noStrike" cap="none" normalizeH="0" baseline="0" dirty="0">
                        <a:ln>
                          <a:noFill/>
                        </a:ln>
                        <a:solidFill>
                          <a:schemeClr val="tx1"/>
                        </a:solidFill>
                        <a:effectLst/>
                        <a:latin typeface="Verdana" charset="0"/>
                        <a:ea typeface="ＭＳ Ｐゴシック" charset="-128"/>
                      </a:endParaRPr>
                    </a:p>
                  </a:txBody>
                  <a:tcPr marL="91435" marR="91435" marT="45414" marB="4541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330042">
                <a:tc vMerge="1">
                  <a:txBody>
                    <a:bodyPr/>
                    <a:lstStyle/>
                    <a:p>
                      <a:endParaRPr kumimoji="1" lang="ja-JP" altLang="en-US"/>
                    </a:p>
                  </a:txBody>
                  <a:tcPr/>
                </a:tc>
                <a:tc gridSpan="2">
                  <a:txBody>
                    <a:bodyPr/>
                    <a:lstStyle/>
                    <a:p>
                      <a:pPr algn="l" fontAlgn="base">
                        <a:spcAft>
                          <a:spcPts val="0"/>
                        </a:spcAft>
                      </a:pPr>
                      <a:r>
                        <a:rPr lang="ja-JP" altLang="en-US" sz="1100" kern="1200" dirty="0">
                          <a:solidFill>
                            <a:srgbClr val="000000"/>
                          </a:solidFill>
                          <a:effectLst/>
                          <a:latin typeface="ＭＳ Ｐゴシック" panose="020B0600070205080204" pitchFamily="50" charset="-128"/>
                          <a:ea typeface="+mn-ea"/>
                          <a:cs typeface="Arial"/>
                        </a:rPr>
                        <a:t>③コンセプトを考えるために必要な情報を集めよう</a:t>
                      </a:r>
                    </a:p>
                  </a:txBody>
                  <a:tcPr marL="91498" marR="91498" marT="45467" marB="45467"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a:ln>
                            <a:noFill/>
                          </a:ln>
                          <a:solidFill>
                            <a:schemeClr val="tx1"/>
                          </a:solidFill>
                          <a:effectLst/>
                          <a:latin typeface="Calibri" charset="0"/>
                          <a:ea typeface="ＭＳ Ｐゴシック" charset="-128"/>
                        </a:rPr>
                        <a:t>2</a:t>
                      </a:r>
                      <a:r>
                        <a:rPr kumimoji="0" lang="zh-TW" altLang="en-US" sz="900" b="0" i="0" u="none" strike="noStrike" cap="none" normalizeH="0" baseline="0" dirty="0">
                          <a:ln>
                            <a:noFill/>
                          </a:ln>
                          <a:solidFill>
                            <a:schemeClr val="tx1"/>
                          </a:solidFill>
                          <a:effectLst/>
                          <a:latin typeface="Calibri" charset="0"/>
                          <a:ea typeface="ＭＳ Ｐゴシック" charset="-128"/>
                        </a:rPr>
                        <a:t>時間</a:t>
                      </a:r>
                      <a:r>
                        <a:rPr kumimoji="0" lang="ja-JP" altLang="en-US" sz="900" b="0" i="0" u="none" strike="noStrike" cap="none" normalizeH="0" baseline="0" dirty="0">
                          <a:ln>
                            <a:noFill/>
                          </a:ln>
                          <a:solidFill>
                            <a:schemeClr val="tx1"/>
                          </a:solidFill>
                          <a:effectLst/>
                          <a:latin typeface="Calibri" charset="0"/>
                          <a:ea typeface="ＭＳ Ｐゴシック" charset="-128"/>
                        </a:rPr>
                        <a:t>扱い（</a:t>
                      </a:r>
                      <a:r>
                        <a:rPr kumimoji="0" lang="en-US" altLang="ja-JP" sz="900" b="0" i="0" u="none" strike="noStrike" cap="none" normalizeH="0" baseline="0" dirty="0">
                          <a:ln>
                            <a:noFill/>
                          </a:ln>
                          <a:solidFill>
                            <a:schemeClr val="tx1"/>
                          </a:solidFill>
                          <a:effectLst/>
                          <a:latin typeface="Calibri" charset="0"/>
                          <a:ea typeface="ＭＳ Ｐゴシック" charset="-128"/>
                        </a:rPr>
                        <a:t>4</a:t>
                      </a:r>
                      <a:r>
                        <a:rPr kumimoji="0" lang="ja-JP" altLang="en-US" sz="900" b="0" i="0" u="none" strike="noStrike" cap="none" normalizeH="0" baseline="0" dirty="0">
                          <a:ln>
                            <a:noFill/>
                          </a:ln>
                          <a:solidFill>
                            <a:schemeClr val="tx1"/>
                          </a:solidFill>
                          <a:effectLst/>
                          <a:latin typeface="Calibri" charset="0"/>
                          <a:ea typeface="ＭＳ Ｐゴシック" charset="-128"/>
                        </a:rPr>
                        <a:t>～</a:t>
                      </a:r>
                      <a:r>
                        <a:rPr kumimoji="0" lang="en-US" altLang="ja-JP" sz="900" b="0" i="0" u="none" strike="noStrike" cap="none" normalizeH="0" baseline="0" dirty="0">
                          <a:ln>
                            <a:noFill/>
                          </a:ln>
                          <a:solidFill>
                            <a:schemeClr val="tx1"/>
                          </a:solidFill>
                          <a:effectLst/>
                          <a:latin typeface="Calibri" charset="0"/>
                          <a:ea typeface="ＭＳ Ｐゴシック" charset="-128"/>
                        </a:rPr>
                        <a:t>5</a:t>
                      </a:r>
                      <a:r>
                        <a:rPr kumimoji="0" lang="ja-JP" altLang="en-US" sz="900" b="0" i="0" u="none" strike="noStrike" cap="none" normalizeH="0" baseline="0" dirty="0">
                          <a:ln>
                            <a:noFill/>
                          </a:ln>
                          <a:solidFill>
                            <a:schemeClr val="tx1"/>
                          </a:solidFill>
                          <a:effectLst/>
                          <a:latin typeface="Calibri" charset="0"/>
                          <a:ea typeface="ＭＳ Ｐゴシック" charset="-128"/>
                        </a:rPr>
                        <a:t>時間目）</a:t>
                      </a: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Verdana" charset="0"/>
                          <a:ea typeface="ＭＳ Ｐゴシック" charset="-128"/>
                        </a:rPr>
                        <a:t>ある　なし</a:t>
                      </a:r>
                    </a:p>
                  </a:txBody>
                  <a:tcPr marL="91435" marR="91435" marT="45414" marB="45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kumimoji="1" sz="2800">
                          <a:solidFill>
                            <a:schemeClr val="tx1"/>
                          </a:solidFill>
                          <a:latin typeface="Arial" charset="0"/>
                        </a:defRPr>
                      </a:lvl1pPr>
                      <a:lvl2pPr marL="742950" indent="-285750">
                        <a:spcBef>
                          <a:spcPct val="20000"/>
                        </a:spcBef>
                        <a:buFont typeface="Arial" charset="0"/>
                        <a:defRPr kumimoji="1" sz="2400">
                          <a:solidFill>
                            <a:schemeClr val="tx1"/>
                          </a:solidFill>
                          <a:latin typeface="Arial" charset="0"/>
                        </a:defRPr>
                      </a:lvl2pPr>
                      <a:lvl3pPr marL="1143000" indent="-228600">
                        <a:spcBef>
                          <a:spcPct val="20000"/>
                        </a:spcBef>
                        <a:buFont typeface="Arial" charset="0"/>
                        <a:defRPr kumimoji="1" sz="2000">
                          <a:solidFill>
                            <a:schemeClr val="tx1"/>
                          </a:solidFill>
                          <a:latin typeface="Arial" charset="0"/>
                        </a:defRPr>
                      </a:lvl3pPr>
                      <a:lvl4pPr marL="1600200" indent="-228600">
                        <a:spcBef>
                          <a:spcPct val="20000"/>
                        </a:spcBef>
                        <a:buFont typeface="Arial" charset="0"/>
                        <a:defRPr kumimoji="1">
                          <a:solidFill>
                            <a:schemeClr val="tx1"/>
                          </a:solidFill>
                          <a:latin typeface="Arial" charset="0"/>
                        </a:defRPr>
                      </a:lvl4pPr>
                      <a:lvl5pPr marL="2057400" indent="-228600">
                        <a:spcBef>
                          <a:spcPct val="20000"/>
                        </a:spcBef>
                        <a:buFont typeface="Arial" charset="0"/>
                        <a:defRPr kumimoji="1">
                          <a:solidFill>
                            <a:schemeClr val="tx1"/>
                          </a:solidFill>
                          <a:latin typeface="Arial" charset="0"/>
                        </a:defRPr>
                      </a:lvl5pPr>
                      <a:lvl6pPr marL="2514600" indent="-228600" eaLnBrk="0" fontAlgn="base" hangingPunct="0">
                        <a:spcBef>
                          <a:spcPct val="20000"/>
                        </a:spcBef>
                        <a:spcAft>
                          <a:spcPct val="0"/>
                        </a:spcAft>
                        <a:buFont typeface="Arial" charset="0"/>
                        <a:defRPr kumimoji="1">
                          <a:solidFill>
                            <a:schemeClr val="tx1"/>
                          </a:solidFill>
                          <a:latin typeface="Arial" charset="0"/>
                        </a:defRPr>
                      </a:lvl6pPr>
                      <a:lvl7pPr marL="2971800" indent="-228600" eaLnBrk="0" fontAlgn="base" hangingPunct="0">
                        <a:spcBef>
                          <a:spcPct val="20000"/>
                        </a:spcBef>
                        <a:spcAft>
                          <a:spcPct val="0"/>
                        </a:spcAft>
                        <a:buFont typeface="Arial" charset="0"/>
                        <a:defRPr kumimoji="1">
                          <a:solidFill>
                            <a:schemeClr val="tx1"/>
                          </a:solidFill>
                          <a:latin typeface="Arial" charset="0"/>
                        </a:defRPr>
                      </a:lvl7pPr>
                      <a:lvl8pPr marL="3429000" indent="-228600" eaLnBrk="0" fontAlgn="base" hangingPunct="0">
                        <a:spcBef>
                          <a:spcPct val="20000"/>
                        </a:spcBef>
                        <a:spcAft>
                          <a:spcPct val="0"/>
                        </a:spcAft>
                        <a:buFont typeface="Arial" charset="0"/>
                        <a:defRPr kumimoji="1">
                          <a:solidFill>
                            <a:schemeClr val="tx1"/>
                          </a:solidFill>
                          <a:latin typeface="Arial" charset="0"/>
                        </a:defRPr>
                      </a:lvl8pPr>
                      <a:lvl9pPr marL="3886200" indent="-228600" eaLnBrk="0" fontAlgn="base" hangingPunct="0">
                        <a:spcBef>
                          <a:spcPct val="20000"/>
                        </a:spcBef>
                        <a:spcAft>
                          <a:spcPct val="0"/>
                        </a:spcAft>
                        <a:buFont typeface="Arial" charset="0"/>
                        <a:defRPr kumimoj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Verdana" charset="0"/>
                          <a:ea typeface="ＭＳ Ｐゴシック" charset="-128"/>
                        </a:rPr>
                        <a:t>ある　なし</a:t>
                      </a:r>
                    </a:p>
                  </a:txBody>
                  <a:tcPr marL="91435" marR="91435" marT="45414" marB="45414"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900" dirty="0">
                          <a:solidFill>
                            <a:prstClr val="black"/>
                          </a:solidFill>
                          <a:latin typeface="Verdana" pitchFamily="34" charset="0"/>
                        </a:rPr>
                        <a:t>R3.1.</a:t>
                      </a:r>
                      <a:endParaRPr lang="ja-JP" altLang="en-US" sz="1050" dirty="0">
                        <a:solidFill>
                          <a:prstClr val="black"/>
                        </a:solidFill>
                        <a:latin typeface="Verdana" pitchFamily="34" charset="0"/>
                      </a:endParaRPr>
                    </a:p>
                  </a:txBody>
                  <a:tcPr marL="91435" marR="91435" marT="45414" marB="4541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38" name="Group 271"/>
          <p:cNvGraphicFramePr>
            <a:graphicFrameLocks noGrp="1"/>
          </p:cNvGraphicFramePr>
          <p:nvPr>
            <p:extLst>
              <p:ext uri="{D42A27DB-BD31-4B8C-83A1-F6EECF244321}">
                <p14:modId xmlns:p14="http://schemas.microsoft.com/office/powerpoint/2010/main" val="3777697422"/>
              </p:ext>
            </p:extLst>
          </p:nvPr>
        </p:nvGraphicFramePr>
        <p:xfrm>
          <a:off x="2986088" y="1111250"/>
          <a:ext cx="6003925" cy="5652690"/>
        </p:xfrm>
        <a:graphic>
          <a:graphicData uri="http://schemas.openxmlformats.org/drawingml/2006/table">
            <a:tbl>
              <a:tblPr/>
              <a:tblGrid>
                <a:gridCol w="2539334">
                  <a:extLst>
                    <a:ext uri="{9D8B030D-6E8A-4147-A177-3AD203B41FA5}">
                      <a16:colId xmlns:a16="http://schemas.microsoft.com/office/drawing/2014/main" val="20000"/>
                    </a:ext>
                  </a:extLst>
                </a:gridCol>
                <a:gridCol w="3464591">
                  <a:extLst>
                    <a:ext uri="{9D8B030D-6E8A-4147-A177-3AD203B41FA5}">
                      <a16:colId xmlns:a16="http://schemas.microsoft.com/office/drawing/2014/main" val="20001"/>
                    </a:ext>
                  </a:extLst>
                </a:gridCol>
              </a:tblGrid>
              <a:tr h="419697">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200" b="1" i="0" u="none" strike="noStrike" cap="none" normalizeH="0" baseline="0" dirty="0">
                          <a:ln>
                            <a:noFill/>
                          </a:ln>
                          <a:solidFill>
                            <a:srgbClr val="000000"/>
                          </a:solidFill>
                          <a:effectLst/>
                          <a:latin typeface="ＭＳ Ｐゴシック" charset="-128"/>
                          <a:ea typeface="ＭＳ Ｐゴシック" charset="-128"/>
                        </a:rPr>
                        <a:t>　　</a:t>
                      </a:r>
                      <a:r>
                        <a:rPr kumimoji="0" lang="ja-JP" altLang="en-US" sz="1000" b="1" i="0" u="none" strike="noStrike" kern="1200" cap="none" normalizeH="0" baseline="0" dirty="0">
                          <a:ln>
                            <a:noFill/>
                          </a:ln>
                          <a:solidFill>
                            <a:srgbClr val="000000"/>
                          </a:solidFill>
                          <a:effectLst/>
                          <a:latin typeface="ＭＳ Ｐゴシック" charset="-128"/>
                          <a:ea typeface="ＭＳ Ｐゴシック" charset="-128"/>
                          <a:cs typeface="+mn-cs"/>
                        </a:rPr>
                        <a:t>　　資質・能力とつながる活動の要点</a:t>
                      </a:r>
                      <a:endParaRPr kumimoji="0" lang="en-US" altLang="ja-JP" sz="1000" b="1" i="0" u="none" strike="noStrike" kern="1200" cap="none" normalizeH="0" baseline="0" dirty="0">
                        <a:ln>
                          <a:noFill/>
                        </a:ln>
                        <a:solidFill>
                          <a:srgbClr val="000000"/>
                        </a:solidFill>
                        <a:effectLst/>
                        <a:latin typeface="ＭＳ Ｐゴシック" charset="-128"/>
                        <a:ea typeface="ＭＳ Ｐゴシック" charset="-128"/>
                        <a:cs typeface="+mn-cs"/>
                      </a:endParaRPr>
                    </a:p>
                  </a:txBody>
                  <a:tcPr marL="91471" marR="91471" marT="45590" marB="4559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2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　　　　</a:t>
                      </a:r>
                      <a:r>
                        <a:rPr kumimoji="0" lang="ja-JP" altLang="en-US" sz="10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活動内容</a:t>
                      </a:r>
                      <a:endParaRPr kumimoji="0" lang="ja-JP" altLang="en-US" sz="1000" b="1" i="0" u="none" strike="noStrike" cap="none" normalizeH="0" baseline="0" dirty="0">
                        <a:ln>
                          <a:noFill/>
                        </a:ln>
                        <a:solidFill>
                          <a:srgbClr val="FF0000"/>
                        </a:solidFill>
                        <a:effectLst/>
                        <a:latin typeface="ＭＳ Ｐゴシック" charset="-128"/>
                        <a:ea typeface="ＭＳ Ｐゴシック" charset="-128"/>
                        <a:cs typeface="Times New Roman" pitchFamily="18" charset="0"/>
                      </a:endParaRPr>
                    </a:p>
                  </a:txBody>
                  <a:tcPr marL="91471" marR="91471" marT="45590" marB="4559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40972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1100" kern="100" dirty="0">
                          <a:effectLst/>
                          <a:latin typeface="ＭＳ Ｐゴシック" panose="020B0600070205080204" pitchFamily="50" charset="-128"/>
                          <a:ea typeface="+mn-ea"/>
                          <a:cs typeface="Times New Roman"/>
                        </a:rPr>
                        <a:t>新しく建造される実習船の設計図、名前に込められた思い、使われ方、依頼者である海洋科学科の思いなどの資料を読み込み、「相手」のことを知る。</a:t>
                      </a:r>
                    </a:p>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1100" kern="100" dirty="0">
                          <a:effectLst/>
                          <a:latin typeface="ＭＳ Ｐゴシック" panose="020B0600070205080204" pitchFamily="50" charset="-128"/>
                          <a:ea typeface="+mn-ea"/>
                          <a:cs typeface="Times New Roman"/>
                        </a:rPr>
                        <a:t>・実習船のテーマにおける重要なキーワードを、色や形で表すイメージトレーニングを行う。</a:t>
                      </a:r>
                    </a:p>
                    <a:p>
                      <a:pPr marL="0" marR="0" lvl="0" indent="0" algn="l" defTabSz="914400" rtl="0" eaLnBrk="1" fontAlgn="base" latinLnBrk="0" hangingPunct="1">
                        <a:lnSpc>
                          <a:spcPct val="100000"/>
                        </a:lnSpc>
                        <a:spcBef>
                          <a:spcPts val="0"/>
                        </a:spcBef>
                        <a:spcAft>
                          <a:spcPts val="0"/>
                        </a:spcAft>
                        <a:buClrTx/>
                        <a:buSzTx/>
                        <a:buFontTx/>
                        <a:buNone/>
                        <a:tabLst/>
                        <a:defRPr/>
                      </a:pPr>
                      <a:endParaRPr lang="ja-JP" altLang="en-US" sz="1100" kern="100" dirty="0">
                        <a:effectLst/>
                        <a:latin typeface="ＭＳ Ｐゴシック" panose="020B0600070205080204" pitchFamily="50" charset="-128"/>
                        <a:ea typeface="+mn-ea"/>
                        <a:cs typeface="Times New Roman"/>
                      </a:endParaRPr>
                    </a:p>
                  </a:txBody>
                  <a:tcPr marL="91471" marR="91471" marT="45590" marB="45590"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Ｐゴシック" panose="020B0600070205080204" pitchFamily="50" charset="-128"/>
                          <a:ea typeface="+mn-ea"/>
                        </a:rPr>
                        <a:t>・大漁旗をデザインする際に重要な情報と思われる部分に線を引きながら、資料を読み込む。</a:t>
                      </a:r>
                      <a:endParaRPr kumimoji="1" lang="en-US" altLang="ja-JP" sz="1100" b="0" i="0" u="none" strike="noStrike" cap="none" normalizeH="0" baseline="0" dirty="0">
                        <a:ln>
                          <a:noFill/>
                        </a:ln>
                        <a:solidFill>
                          <a:schemeClr val="tx1"/>
                        </a:solidFill>
                        <a:effectLst/>
                        <a:latin typeface="ＭＳ Ｐゴシック" panose="020B0600070205080204" pitchFamily="50" charset="-128"/>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Ｐゴシック" panose="020B0600070205080204" pitchFamily="50" charset="-128"/>
                          <a:ea typeface="+mn-ea"/>
                        </a:rPr>
                        <a:t>・実習船のテーマにおける重要なキーワードをピックアップしたワークシートで、言葉を色や形で表すトレーニングを行う。</a:t>
                      </a:r>
                      <a:endParaRPr kumimoji="1" lang="en-US" altLang="ja-JP" sz="1100" b="0" i="0" u="none" strike="noStrike" cap="none" normalizeH="0" baseline="0" dirty="0">
                        <a:ln>
                          <a:noFill/>
                        </a:ln>
                        <a:solidFill>
                          <a:schemeClr val="tx1"/>
                        </a:solidFill>
                        <a:effectLst/>
                        <a:latin typeface="ＭＳ Ｐゴシック" panose="020B0600070205080204" pitchFamily="50" charset="-128"/>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Ｐゴシック" panose="020B0600070205080204" pitchFamily="50" charset="-128"/>
                          <a:ea typeface="+mn-ea"/>
                        </a:rPr>
                        <a:t>・大漁旗で自分が特に発信したい情報を選び、ワークシートに書き出す。</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1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91471" marR="91471" marT="45590" marB="45590"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60964">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　　　　　　</a:t>
                      </a:r>
                      <a:r>
                        <a:rPr kumimoji="1" lang="ja-JP" altLang="en-US" sz="1000" b="1" i="0" u="none" strike="noStrike" cap="none" normalizeH="0" baseline="0" dirty="0">
                          <a:ln>
                            <a:noFill/>
                          </a:ln>
                          <a:solidFill>
                            <a:schemeClr val="tx1"/>
                          </a:solidFill>
                          <a:effectLst/>
                          <a:latin typeface="Calibri" pitchFamily="34" charset="0"/>
                          <a:ea typeface="ＭＳ Ｐゴシック" charset="-128"/>
                        </a:rPr>
                        <a:t>授業づくりの要点</a:t>
                      </a:r>
                    </a:p>
                  </a:txBody>
                  <a:tcPr marL="91471" marR="91471" marT="45590" marB="455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Calibri" pitchFamily="34" charset="0"/>
                        <a:ea typeface="ＭＳ Ｐゴシック" charset="-128"/>
                      </a:endParaRPr>
                    </a:p>
                  </a:txBody>
                  <a:tcPr marL="91476" marR="91476" marT="45582" marB="45582"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39729">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　　</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　　　　　　　　　　　　　　　　　　</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　　</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①資料をよく読む</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②大漁旗デザインに重要と思われる情報に線を引く</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③ワークシートを使って、キーワードから色と形（絵柄）を連想する</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　　　　　　　　　　　　　　　　　　　　　　　　　　　　　　　　　　　　　　</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④ひとり一個ずつホワイトボードに連想した形を描き出し、</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　　全員で見る。自分が思いつかなかった形は、自分の</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　　ワークシートにも描いておく。</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⑤具体的な形だけでなく抽象的な形も考えさせる。</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⑥旗で特に発信したい情報を選ぶ。</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txBody>
                  <a:tcPr marL="91471" marR="91471" marT="45590" marB="4559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000" b="0" i="0" u="none" strike="noStrike" cap="none" normalizeH="0" baseline="0" dirty="0">
                        <a:ln>
                          <a:noFill/>
                        </a:ln>
                        <a:solidFill>
                          <a:schemeClr val="tx1"/>
                        </a:solidFill>
                        <a:effectLst/>
                        <a:latin typeface="Calibri" pitchFamily="34" charset="0"/>
                        <a:ea typeface="ＭＳ Ｐゴシック" charset="-128"/>
                      </a:endParaRPr>
                    </a:p>
                  </a:txBody>
                  <a:tcPr marL="91476" marR="91476" marT="45582" marB="45582"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37" name="Group 165"/>
          <p:cNvGraphicFramePr>
            <a:graphicFrameLocks noGrp="1"/>
          </p:cNvGraphicFramePr>
          <p:nvPr>
            <p:extLst>
              <p:ext uri="{D42A27DB-BD31-4B8C-83A1-F6EECF244321}">
                <p14:modId xmlns:p14="http://schemas.microsoft.com/office/powerpoint/2010/main" val="853287625"/>
              </p:ext>
            </p:extLst>
          </p:nvPr>
        </p:nvGraphicFramePr>
        <p:xfrm>
          <a:off x="123032" y="1111251"/>
          <a:ext cx="2800078" cy="3398120"/>
        </p:xfrm>
        <a:graphic>
          <a:graphicData uri="http://schemas.openxmlformats.org/drawingml/2006/table">
            <a:tbl>
              <a:tblPr bandCol="1"/>
              <a:tblGrid>
                <a:gridCol w="120981">
                  <a:extLst>
                    <a:ext uri="{9D8B030D-6E8A-4147-A177-3AD203B41FA5}">
                      <a16:colId xmlns:a16="http://schemas.microsoft.com/office/drawing/2014/main" val="20000"/>
                    </a:ext>
                  </a:extLst>
                </a:gridCol>
                <a:gridCol w="145092">
                  <a:extLst>
                    <a:ext uri="{9D8B030D-6E8A-4147-A177-3AD203B41FA5}">
                      <a16:colId xmlns:a16="http://schemas.microsoft.com/office/drawing/2014/main" val="20001"/>
                    </a:ext>
                  </a:extLst>
                </a:gridCol>
                <a:gridCol w="140618">
                  <a:extLst>
                    <a:ext uri="{9D8B030D-6E8A-4147-A177-3AD203B41FA5}">
                      <a16:colId xmlns:a16="http://schemas.microsoft.com/office/drawing/2014/main" val="3740382228"/>
                    </a:ext>
                  </a:extLst>
                </a:gridCol>
                <a:gridCol w="162868">
                  <a:extLst>
                    <a:ext uri="{9D8B030D-6E8A-4147-A177-3AD203B41FA5}">
                      <a16:colId xmlns:a16="http://schemas.microsoft.com/office/drawing/2014/main" val="3508286439"/>
                    </a:ext>
                  </a:extLst>
                </a:gridCol>
                <a:gridCol w="48059">
                  <a:extLst>
                    <a:ext uri="{9D8B030D-6E8A-4147-A177-3AD203B41FA5}">
                      <a16:colId xmlns:a16="http://schemas.microsoft.com/office/drawing/2014/main" val="2757078843"/>
                    </a:ext>
                  </a:extLst>
                </a:gridCol>
                <a:gridCol w="69419">
                  <a:extLst>
                    <a:ext uri="{9D8B030D-6E8A-4147-A177-3AD203B41FA5}">
                      <a16:colId xmlns:a16="http://schemas.microsoft.com/office/drawing/2014/main" val="2229520088"/>
                    </a:ext>
                  </a:extLst>
                </a:gridCol>
                <a:gridCol w="141507">
                  <a:extLst>
                    <a:ext uri="{9D8B030D-6E8A-4147-A177-3AD203B41FA5}">
                      <a16:colId xmlns:a16="http://schemas.microsoft.com/office/drawing/2014/main" val="932570964"/>
                    </a:ext>
                  </a:extLst>
                </a:gridCol>
                <a:gridCol w="210927">
                  <a:extLst>
                    <a:ext uri="{9D8B030D-6E8A-4147-A177-3AD203B41FA5}">
                      <a16:colId xmlns:a16="http://schemas.microsoft.com/office/drawing/2014/main" val="4199481403"/>
                    </a:ext>
                  </a:extLst>
                </a:gridCol>
                <a:gridCol w="112887">
                  <a:extLst>
                    <a:ext uri="{9D8B030D-6E8A-4147-A177-3AD203B41FA5}">
                      <a16:colId xmlns:a16="http://schemas.microsoft.com/office/drawing/2014/main" val="20004"/>
                    </a:ext>
                  </a:extLst>
                </a:gridCol>
                <a:gridCol w="98039">
                  <a:extLst>
                    <a:ext uri="{9D8B030D-6E8A-4147-A177-3AD203B41FA5}">
                      <a16:colId xmlns:a16="http://schemas.microsoft.com/office/drawing/2014/main" val="745987750"/>
                    </a:ext>
                  </a:extLst>
                </a:gridCol>
                <a:gridCol w="62668">
                  <a:extLst>
                    <a:ext uri="{9D8B030D-6E8A-4147-A177-3AD203B41FA5}">
                      <a16:colId xmlns:a16="http://schemas.microsoft.com/office/drawing/2014/main" val="3905890171"/>
                    </a:ext>
                  </a:extLst>
                </a:gridCol>
                <a:gridCol w="27371">
                  <a:extLst>
                    <a:ext uri="{9D8B030D-6E8A-4147-A177-3AD203B41FA5}">
                      <a16:colId xmlns:a16="http://schemas.microsoft.com/office/drawing/2014/main" val="3780888487"/>
                    </a:ext>
                  </a:extLst>
                </a:gridCol>
                <a:gridCol w="157102">
                  <a:extLst>
                    <a:ext uri="{9D8B030D-6E8A-4147-A177-3AD203B41FA5}">
                      <a16:colId xmlns:a16="http://schemas.microsoft.com/office/drawing/2014/main" val="1566979419"/>
                    </a:ext>
                  </a:extLst>
                </a:gridCol>
                <a:gridCol w="62680">
                  <a:extLst>
                    <a:ext uri="{9D8B030D-6E8A-4147-A177-3AD203B41FA5}">
                      <a16:colId xmlns:a16="http://schemas.microsoft.com/office/drawing/2014/main" val="1286313339"/>
                    </a:ext>
                  </a:extLst>
                </a:gridCol>
                <a:gridCol w="81183">
                  <a:extLst>
                    <a:ext uri="{9D8B030D-6E8A-4147-A177-3AD203B41FA5}">
                      <a16:colId xmlns:a16="http://schemas.microsoft.com/office/drawing/2014/main" val="1427273429"/>
                    </a:ext>
                  </a:extLst>
                </a:gridCol>
                <a:gridCol w="57097">
                  <a:extLst>
                    <a:ext uri="{9D8B030D-6E8A-4147-A177-3AD203B41FA5}">
                      <a16:colId xmlns:a16="http://schemas.microsoft.com/office/drawing/2014/main" val="3877628610"/>
                    </a:ext>
                  </a:extLst>
                </a:gridCol>
                <a:gridCol w="200960">
                  <a:extLst>
                    <a:ext uri="{9D8B030D-6E8A-4147-A177-3AD203B41FA5}">
                      <a16:colId xmlns:a16="http://schemas.microsoft.com/office/drawing/2014/main" val="2776269064"/>
                    </a:ext>
                  </a:extLst>
                </a:gridCol>
                <a:gridCol w="25400">
                  <a:extLst>
                    <a:ext uri="{9D8B030D-6E8A-4147-A177-3AD203B41FA5}">
                      <a16:colId xmlns:a16="http://schemas.microsoft.com/office/drawing/2014/main" val="2775661204"/>
                    </a:ext>
                  </a:extLst>
                </a:gridCol>
                <a:gridCol w="25400">
                  <a:extLst>
                    <a:ext uri="{9D8B030D-6E8A-4147-A177-3AD203B41FA5}">
                      <a16:colId xmlns:a16="http://schemas.microsoft.com/office/drawing/2014/main" val="1664011738"/>
                    </a:ext>
                  </a:extLst>
                </a:gridCol>
                <a:gridCol w="40579">
                  <a:extLst>
                    <a:ext uri="{9D8B030D-6E8A-4147-A177-3AD203B41FA5}">
                      <a16:colId xmlns:a16="http://schemas.microsoft.com/office/drawing/2014/main" val="20008"/>
                    </a:ext>
                  </a:extLst>
                </a:gridCol>
                <a:gridCol w="65735">
                  <a:extLst>
                    <a:ext uri="{9D8B030D-6E8A-4147-A177-3AD203B41FA5}">
                      <a16:colId xmlns:a16="http://schemas.microsoft.com/office/drawing/2014/main" val="3192318780"/>
                    </a:ext>
                  </a:extLst>
                </a:gridCol>
                <a:gridCol w="54624">
                  <a:extLst>
                    <a:ext uri="{9D8B030D-6E8A-4147-A177-3AD203B41FA5}">
                      <a16:colId xmlns:a16="http://schemas.microsoft.com/office/drawing/2014/main" val="525994830"/>
                    </a:ext>
                  </a:extLst>
                </a:gridCol>
                <a:gridCol w="122335">
                  <a:extLst>
                    <a:ext uri="{9D8B030D-6E8A-4147-A177-3AD203B41FA5}">
                      <a16:colId xmlns:a16="http://schemas.microsoft.com/office/drawing/2014/main" val="1651183171"/>
                    </a:ext>
                  </a:extLst>
                </a:gridCol>
                <a:gridCol w="63403">
                  <a:extLst>
                    <a:ext uri="{9D8B030D-6E8A-4147-A177-3AD203B41FA5}">
                      <a16:colId xmlns:a16="http://schemas.microsoft.com/office/drawing/2014/main" val="1939580681"/>
                    </a:ext>
                  </a:extLst>
                </a:gridCol>
                <a:gridCol w="70217">
                  <a:extLst>
                    <a:ext uri="{9D8B030D-6E8A-4147-A177-3AD203B41FA5}">
                      <a16:colId xmlns:a16="http://schemas.microsoft.com/office/drawing/2014/main" val="20010"/>
                    </a:ext>
                  </a:extLst>
                </a:gridCol>
                <a:gridCol w="149654">
                  <a:extLst>
                    <a:ext uri="{9D8B030D-6E8A-4147-A177-3AD203B41FA5}">
                      <a16:colId xmlns:a16="http://schemas.microsoft.com/office/drawing/2014/main" val="3601466051"/>
                    </a:ext>
                  </a:extLst>
                </a:gridCol>
                <a:gridCol w="283273">
                  <a:extLst>
                    <a:ext uri="{9D8B030D-6E8A-4147-A177-3AD203B41FA5}">
                      <a16:colId xmlns:a16="http://schemas.microsoft.com/office/drawing/2014/main" val="980286720"/>
                    </a:ext>
                  </a:extLst>
                </a:gridCol>
              </a:tblGrid>
              <a:tr h="252397">
                <a:tc gridSpan="27">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100" b="1" i="0" u="none" strike="noStrike" cap="none" normalizeH="0" baseline="0" dirty="0">
                          <a:ln>
                            <a:noFill/>
                          </a:ln>
                          <a:solidFill>
                            <a:srgbClr val="000000"/>
                          </a:solidFill>
                          <a:effectLst/>
                          <a:latin typeface="ＭＳ Ｐゴシック" charset="-128"/>
                          <a:ea typeface="ＭＳ Ｐゴシック" charset="-128"/>
                        </a:rPr>
                        <a:t>高校美術</a:t>
                      </a:r>
                      <a:r>
                        <a:rPr kumimoji="0" lang="en-US" altLang="ja-JP" sz="1100" b="1" i="0" u="none" strike="noStrike" cap="none" normalizeH="0" baseline="0" dirty="0">
                          <a:ln>
                            <a:noFill/>
                          </a:ln>
                          <a:solidFill>
                            <a:srgbClr val="000000"/>
                          </a:solidFill>
                          <a:effectLst/>
                          <a:latin typeface="ＭＳ Ｐゴシック" charset="-128"/>
                          <a:ea typeface="ＭＳ Ｐゴシック" charset="-128"/>
                        </a:rPr>
                        <a:t>Ⅰ</a:t>
                      </a:r>
                      <a:r>
                        <a:rPr kumimoji="0" lang="ja-JP" altLang="en-US" sz="1100" b="1" i="0" u="none" strike="noStrike" cap="none" normalizeH="0" baseline="0" dirty="0">
                          <a:ln>
                            <a:noFill/>
                          </a:ln>
                          <a:solidFill>
                            <a:srgbClr val="000000"/>
                          </a:solidFill>
                          <a:effectLst/>
                          <a:latin typeface="ＭＳ Ｐゴシック" charset="-128"/>
                          <a:ea typeface="ＭＳ Ｐゴシック" charset="-128"/>
                        </a:rPr>
                        <a:t>の指導項目</a:t>
                      </a:r>
                      <a:endParaRPr kumimoji="0" lang="ja-JP" altLang="en-US" sz="1000" b="1" i="0" u="none" strike="noStrike" cap="none" normalizeH="0" baseline="0" dirty="0">
                        <a:ln>
                          <a:noFill/>
                        </a:ln>
                        <a:solidFill>
                          <a:srgbClr val="000000"/>
                        </a:solidFill>
                        <a:effectLst/>
                        <a:latin typeface="ＭＳ Ｐゴシック" charset="-128"/>
                        <a:ea typeface="ＭＳ Ｐゴシック" charset="-128"/>
                      </a:endParaRPr>
                    </a:p>
                  </a:txBody>
                  <a:tcPr marL="91471" marR="91471"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tx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30439">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 altLang="en-US" sz="800" b="0" i="0" u="none" strike="noStrike" cap="none" normalizeH="0" baseline="0" dirty="0">
                          <a:ln>
                            <a:noFill/>
                          </a:ln>
                          <a:solidFill>
                            <a:schemeClr val="tx1"/>
                          </a:solidFill>
                          <a:effectLst/>
                          <a:latin typeface="Calibri" pitchFamily="34" charset="0"/>
                          <a:ea typeface="ＭＳ Ｐゴシック" charset="-128"/>
                        </a:rPr>
                        <a:t>知識</a:t>
                      </a:r>
                      <a:endParaRPr kumimoji="1" lang="en-US" altLang="ja" sz="8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600" b="0" i="0" u="none" strike="noStrike" cap="none" normalizeH="0" baseline="0" dirty="0">
                          <a:ln>
                            <a:noFill/>
                          </a:ln>
                          <a:solidFill>
                            <a:schemeClr val="tx1"/>
                          </a:solidFill>
                          <a:effectLst/>
                          <a:latin typeface="Calibri" pitchFamily="34" charset="0"/>
                          <a:ea typeface="ＭＳ Ｐゴシック" charset="-128"/>
                        </a:rPr>
                        <a:t>〔</a:t>
                      </a:r>
                      <a:r>
                        <a:rPr kumimoji="1" lang="ja-JP" altLang="en-US" sz="600" b="0" i="0" u="none" strike="noStrike" cap="none" normalizeH="0" baseline="0" dirty="0">
                          <a:ln>
                            <a:noFill/>
                          </a:ln>
                          <a:solidFill>
                            <a:schemeClr val="tx1"/>
                          </a:solidFill>
                          <a:effectLst/>
                          <a:latin typeface="Calibri" pitchFamily="34" charset="0"/>
                          <a:ea typeface="ＭＳ Ｐゴシック" charset="-128"/>
                        </a:rPr>
                        <a:t>共通事項</a:t>
                      </a:r>
                      <a:r>
                        <a:rPr kumimoji="1" lang="en-US" altLang="ja-JP" sz="600" b="0" i="0" u="none" strike="noStrike" cap="none" normalizeH="0" baseline="0" dirty="0">
                          <a:ln>
                            <a:noFill/>
                          </a:ln>
                          <a:solidFill>
                            <a:schemeClr val="tx1"/>
                          </a:solidFill>
                          <a:effectLst/>
                          <a:latin typeface="Calibri" pitchFamily="34" charset="0"/>
                          <a:ea typeface="ＭＳ Ｐゴシック" charset="-128"/>
                        </a:rPr>
                        <a:t>〕</a:t>
                      </a:r>
                      <a:endParaRPr kumimoji="1" lang="en-US" altLang="ja" sz="600" b="0" i="0" u="none" strike="noStrike" cap="none" normalizeH="0" baseline="0" dirty="0">
                        <a:ln>
                          <a:noFill/>
                        </a:ln>
                        <a:solidFill>
                          <a:schemeClr val="tx1"/>
                        </a:solidFill>
                        <a:effectLst/>
                        <a:latin typeface="Calibri" pitchFamily="34" charset="0"/>
                        <a:ea typeface="ＭＳ Ｐゴシック" charset="-128"/>
                      </a:endParaRP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5">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mn-cs"/>
                        </a:rPr>
                        <a:t>造形の要素の働き</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全体の</a:t>
                      </a:r>
                      <a:endParaRPr kumimoji="1" lang="en-US" altLang="ja-JP" sz="8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イメージ</a:t>
                      </a:r>
                      <a:endParaRPr kumimoji="1" lang="en-US" altLang="ja-JP" sz="8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作風</a:t>
                      </a:r>
                      <a:endParaRPr kumimoji="1" lang="en-US" altLang="ja-JP" sz="8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0" marR="0" lvl="0" indent="0" algn="ctr" defTabSz="914400" rtl="0" eaLnBrk="0" fontAlgn="base" latinLnBrk="0" hangingPunct="0">
                        <a:lnSpc>
                          <a:spcPts val="8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7">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様式</a:t>
                      </a:r>
                      <a:endParaRPr kumimoji="1" lang="en-US" altLang="ja-JP" sz="8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endParaRPr>
                    </a:p>
                    <a:p>
                      <a:pPr marL="0" marR="0" lvl="0" indent="0" algn="ctr" defTabSz="914400" rtl="0" eaLnBrk="0" fontAlgn="base" latinLnBrk="0" hangingPunct="0">
                        <a:lnSpc>
                          <a:spcPts val="8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その他</a:t>
                      </a:r>
                      <a:endParaRPr kumimoji="1" lang="en-US" altLang="ja-JP" sz="800" b="0" i="0" u="none" strike="noStrike" cap="none" normalizeH="0" baseline="0" dirty="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　　　　）</a:t>
                      </a:r>
                      <a:endParaRPr kumimoji="1" lang="ja-JP" altLang="en-US" sz="800" dirty="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1"/>
                  </a:ext>
                </a:extLst>
              </a:tr>
              <a:tr h="144016">
                <a:tc rowSpan="2"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rPr>
                        <a:t>技　能</a:t>
                      </a: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rowSpan="2"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mn-cs"/>
                      </a:endParaRPr>
                    </a:p>
                  </a:txBody>
                  <a:tcPr marL="0" marR="0" marT="72055" marB="0" anchor="ctr" horzOverflow="overflow">
                    <a:lnL w="12700" cap="flat" cmpd="sng" algn="ctr">
                      <a:solidFill>
                        <a:scrgbClr r="0" g="0" b="0"/>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kumimoji="1" lang="ja-JP" altLang="en-US"/>
                    </a:p>
                  </a:txBody>
                  <a:tcPr/>
                </a:tc>
                <a:tc gridSpan="7">
                  <a:txBody>
                    <a:bodyPr/>
                    <a:lstStyle/>
                    <a:p>
                      <a:pPr marL="0" marR="0" lvl="0" indent="0" algn="ctr" defTabSz="914400" rtl="0" eaLnBrk="0" fontAlgn="base" latinLnBrk="0" hangingPunct="0">
                        <a:lnSpc>
                          <a:spcPts val="500"/>
                        </a:lnSpc>
                        <a:spcBef>
                          <a:spcPct val="0"/>
                        </a:spcBef>
                        <a:spcAft>
                          <a:spcPct val="0"/>
                        </a:spcAft>
                        <a:buClrTx/>
                        <a:buSzTx/>
                        <a:buFontTx/>
                        <a:buNone/>
                        <a:tabLst/>
                        <a:defRPr/>
                      </a:pPr>
                      <a:r>
                        <a:rPr kumimoji="1" lang="ja-JP" altLang="en-US" sz="800" b="0" i="0" u="none" strike="noStrike" kern="1200" cap="none" normalizeH="0" baseline="0">
                          <a:ln>
                            <a:noFill/>
                          </a:ln>
                          <a:solidFill>
                            <a:schemeClr val="tx1"/>
                          </a:solidFill>
                          <a:effectLst/>
                          <a:latin typeface="ＭＳ Ｐゴシック" panose="020B0600070205080204" pitchFamily="50" charset="-128"/>
                          <a:ea typeface="+mn-ea"/>
                          <a:cs typeface="+mn-cs"/>
                        </a:rPr>
                        <a:t>（ア）特性を生かす</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mn-cs"/>
                      </a:endParaRPr>
                    </a:p>
                  </a:txBody>
                  <a:tcPr marL="0" marR="0" marT="7206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auto" latinLnBrk="0" hangingPunct="1">
                        <a:lnSpc>
                          <a:spcPts val="500"/>
                        </a:lnSpc>
                        <a:spcBef>
                          <a:spcPts val="0"/>
                        </a:spcBef>
                        <a:spcAft>
                          <a:spcPts val="0"/>
                        </a:spcAft>
                        <a:buClrTx/>
                        <a:buSzTx/>
                        <a:buFontTx/>
                        <a:buNone/>
                        <a:tabLst/>
                        <a:defRPr/>
                      </a:pPr>
                      <a:endParaRPr kumimoji="1" lang="ja-JP" altLang="en-US" sz="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6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17">
                  <a:txBody>
                    <a:body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（イ）表す</a:t>
                      </a:r>
                    </a:p>
                  </a:txBody>
                  <a:tcPr marL="0" marR="0" marT="7206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61410">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mn-cs"/>
                        </a:rPr>
                        <a:t>材料</a:t>
                      </a:r>
                    </a:p>
                  </a:txBody>
                  <a:tcPr marL="0" marR="0" marT="7206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mn-cs"/>
                        </a:rPr>
                        <a:t>用具</a:t>
                      </a:r>
                      <a:endParaRPr kumimoji="1" lang="en-US" altLang="ja-JP" sz="800" b="0" i="0" u="none" strike="noStrike" kern="1200" cap="none" normalizeH="0" baseline="0" dirty="0">
                        <a:ln>
                          <a:noFill/>
                        </a:ln>
                        <a:solidFill>
                          <a:schemeClr val="tx1"/>
                        </a:solidFill>
                        <a:effectLst/>
                        <a:latin typeface="ＭＳ Ｐゴシック" panose="020B0600070205080204" pitchFamily="50" charset="-128"/>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mn-cs"/>
                        </a:rPr>
                        <a:t>（</a:t>
                      </a: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機器等の</a:t>
                      </a:r>
                      <a:endParaRPr kumimoji="1" lang="en-US" altLang="ja-JP" sz="800" b="0" i="0" u="none" strike="noStrike" cap="none" normalizeH="0" baseline="0" dirty="0">
                        <a:ln>
                          <a:noFill/>
                        </a:ln>
                        <a:solidFill>
                          <a:schemeClr val="tx1"/>
                        </a:solidFill>
                        <a:effectLst/>
                        <a:latin typeface="ＭＳ Ｐゴシック" panose="020B0600070205080204" pitchFamily="50" charset="-128"/>
                        <a:ea typeface="+mn-ea"/>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用具）</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mn-cs"/>
                      </a:endParaRPr>
                    </a:p>
                  </a:txBody>
                  <a:tcPr marL="0" marR="0" marT="7206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6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主題を</a:t>
                      </a:r>
                      <a:endParaRPr kumimoji="1" lang="en-US" altLang="ja-JP" sz="800" b="0" i="0" u="none" strike="noStrike" cap="none" normalizeH="0" baseline="0" dirty="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追求して</a:t>
                      </a:r>
                    </a:p>
                  </a:txBody>
                  <a:tcPr marL="0" marR="0" marT="7206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目的や計画を基に</a:t>
                      </a:r>
                      <a:endParaRPr kumimoji="1" lang="ja-JP" altLang="en-US" sz="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表現の意図を効果的に</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64413588"/>
                  </a:ext>
                </a:extLst>
              </a:tr>
              <a:tr h="0">
                <a:tc rowSpan="9">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normalizeH="0" baseline="0" dirty="0">
                          <a:ln>
                            <a:noFill/>
                          </a:ln>
                          <a:solidFill>
                            <a:schemeClr val="tx1"/>
                          </a:solidFill>
                          <a:effectLst/>
                          <a:latin typeface="Calibri" pitchFamily="34" charset="0"/>
                          <a:ea typeface="ＭＳ Ｐゴシック" charset="-128"/>
                          <a:cs typeface="+mn-cs"/>
                        </a:rPr>
                        <a:t>思考力・判断力・表現力</a:t>
                      </a:r>
                    </a:p>
                  </a:txBody>
                  <a:tcPr marL="0" marR="0" marT="7200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rowSpan="6">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pPr>
                      <a:endParaRPr kumimoji="1" lang="en-US" altLang="ja-JP" sz="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ct val="100000"/>
                        </a:lnSpc>
                        <a:spcBef>
                          <a:spcPct val="0"/>
                        </a:spcBef>
                        <a:spcAft>
                          <a:spcPct val="0"/>
                        </a:spcAft>
                        <a:buClrTx/>
                        <a:buSzPct val="100000"/>
                        <a:buFontTx/>
                        <a:buNone/>
                        <a:tabLst/>
                      </a:pPr>
                      <a:endParaRPr kumimoji="1" lang="en-US" altLang="ja-JP" sz="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0" fontAlgn="base" latinLnBrk="0" hangingPunct="1">
                        <a:lnSpc>
                          <a:spcPct val="100000"/>
                        </a:lnSpc>
                        <a:spcBef>
                          <a:spcPct val="0"/>
                        </a:spcBef>
                        <a:spcAft>
                          <a:spcPct val="0"/>
                        </a:spcAft>
                        <a:buClrTx/>
                        <a:buSzPct val="100000"/>
                        <a:buFontTx/>
                        <a:buNone/>
                        <a:tabLst/>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表現</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rowSpan="2">
                  <a:txBody>
                    <a:bodyPr/>
                    <a:lstStyle/>
                    <a:p>
                      <a:pPr algn="ctr"/>
                      <a:r>
                        <a:rPr lang="ja-JP" altLang="en-US" sz="800" dirty="0"/>
                        <a:t>主題</a:t>
                      </a:r>
                      <a:endParaRPr lang="en-US" altLang="ja-JP" sz="800" dirty="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gridSpan="5">
                  <a:txBody>
                    <a:body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見つめる</a:t>
                      </a:r>
                      <a:endParaRPr kumimoji="1" lang="ja-JP" altLang="en-US" sz="800" dirty="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gridSpan="5">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夢や</a:t>
                      </a:r>
                      <a:endParaRPr kumimoji="1" lang="en-US" altLang="ja-JP" sz="800" b="0" i="0" u="none" strike="noStrike" cap="none" normalizeH="0" baseline="0" dirty="0">
                        <a:ln>
                          <a:noFill/>
                        </a:ln>
                        <a:solidFill>
                          <a:schemeClr val="tx1"/>
                        </a:solidFill>
                        <a:effectLst/>
                        <a:latin typeface="ＭＳ Ｐゴシック" panose="020B0600070205080204" pitchFamily="50" charset="-128"/>
                        <a:ea typeface="+mn-ea"/>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想像などから</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11">
                  <a:txBody>
                    <a:bodyPr/>
                    <a:lstStyle/>
                    <a:p>
                      <a:pPr marL="0" marR="0" lvl="0" indent="0" algn="ctr" defTabSz="914400" rtl="0" eaLnBrk="1" fontAlgn="auto" latinLnBrk="0" hangingPunct="1">
                        <a:lnSpc>
                          <a:spcPts val="500"/>
                        </a:lnSpc>
                        <a:spcBef>
                          <a:spcPts val="0"/>
                        </a:spcBef>
                        <a:spcAft>
                          <a:spcPts val="0"/>
                        </a:spcAft>
                        <a:buClrTx/>
                        <a:buSzTx/>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mn-cs"/>
                        </a:rPr>
                        <a:t>考える</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dirty="0">
                        <a:solidFill>
                          <a:schemeClr val="tx1"/>
                        </a:solidFill>
                        <a:latin typeface="ＭＳ Ｐゴシック" panose="020B0600070205080204" pitchFamily="50" charset="-128"/>
                        <a:ea typeface="+mn-ea"/>
                      </a:endParaRPr>
                    </a:p>
                  </a:txBody>
                  <a:tcPr marL="0" marR="0" marT="71995"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gridSpan="3">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a:solidFill>
                            <a:schemeClr val="tx1"/>
                          </a:solidFill>
                          <a:latin typeface="ＭＳ Ｐゴシック" panose="020B0600070205080204" pitchFamily="50" charset="-128"/>
                          <a:ea typeface="+mn-ea"/>
                        </a:rPr>
                        <a:t>映像メディアの特性を生かして</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10003"/>
                  </a:ext>
                </a:extLst>
              </a:tr>
              <a:tr h="29077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自然</a:t>
                      </a:r>
                      <a:endParaRPr kumimoji="1" lang="ja-JP" altLang="en-US" sz="800" dirty="0"/>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自己</a:t>
                      </a:r>
                      <a:endParaRPr kumimoji="1" lang="ja-JP" altLang="en-US" sz="800" dirty="0"/>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生活</a:t>
                      </a:r>
                      <a:endParaRPr kumimoji="1" lang="ja-JP" altLang="en-US" sz="800" dirty="0"/>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dirty="0">
                          <a:solidFill>
                            <a:schemeClr val="tx1"/>
                          </a:solidFill>
                          <a:latin typeface="ＭＳ Ｐゴシック" panose="020B0600070205080204" pitchFamily="50" charset="-128"/>
                          <a:ea typeface="+mn-ea"/>
                        </a:rPr>
                        <a:t>目的</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dirty="0">
                          <a:solidFill>
                            <a:schemeClr val="tx1"/>
                          </a:solidFill>
                          <a:latin typeface="ＭＳ Ｐゴシック" panose="020B0600070205080204" pitchFamily="50" charset="-128"/>
                          <a:ea typeface="+mn-ea"/>
                        </a:rPr>
                        <a:t>条件</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5">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dirty="0">
                          <a:solidFill>
                            <a:schemeClr val="tx1"/>
                          </a:solidFill>
                          <a:latin typeface="ＭＳ Ｐゴシック" panose="020B0600070205080204" pitchFamily="50" charset="-128"/>
                          <a:ea typeface="+mn-ea"/>
                        </a:rPr>
                        <a:t>美しさ</a:t>
                      </a: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rPr>
                        <a:t>機能</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231563783"/>
                  </a:ext>
                </a:extLst>
              </a:tr>
              <a:tr h="0">
                <a:tc vMerge="1">
                  <a:txBody>
                    <a:bodyPr/>
                    <a:lstStyle/>
                    <a:p>
                      <a:endParaRPr kumimoji="1" lang="ja-JP" altLang="en-US"/>
                    </a:p>
                  </a:txBody>
                  <a:tcPr/>
                </a:tc>
                <a:tc vMerge="1">
                  <a:txBody>
                    <a:bodyPr/>
                    <a:lstStyle/>
                    <a:p>
                      <a:endParaRPr kumimoji="1" lang="ja-JP" altLang="en-US"/>
                    </a:p>
                  </a:txBody>
                  <a:tcPr/>
                </a:tc>
                <a:tc rowSpan="4">
                  <a:txBody>
                    <a:bodyPr/>
                    <a:lstStyle/>
                    <a:p>
                      <a:pPr algn="ctr"/>
                      <a:r>
                        <a:rPr lang="ja-JP" altLang="en-US" sz="800" dirty="0"/>
                        <a:t>　構想</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gridSpan="24">
                  <a:txBody>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800" dirty="0"/>
                        <a:t>考える</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22417399"/>
                  </a:ext>
                </a:extLst>
              </a:tr>
              <a:tr h="1274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gridSpan="2">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a:t>形体</a:t>
                      </a:r>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3"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dirty="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3" gridSpan="2">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a:t>色彩</a:t>
                      </a:r>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3"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dirty="0"/>
                    </a:p>
                  </a:txBody>
                  <a:tcPr/>
                </a:tc>
                <a:tc rowSpan="3">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a:t>構成</a:t>
                      </a:r>
                    </a:p>
                  </a:txBody>
                  <a:tcPr marL="0" marR="0" marT="72000" marB="0" vert="eaVert"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7">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rPr>
                        <a:t>デザインの</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a:tc>
                <a:tc hMerge="1">
                  <a:txBody>
                    <a:bodyPr/>
                    <a:lstStyle/>
                    <a:p>
                      <a:endParaRPr kumimoji="1" lang="ja-JP" altLang="en-US"/>
                    </a:p>
                  </a:txBody>
                  <a:tcPr/>
                </a:tc>
                <a:tc rowSpan="3" gridSpan="4">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rPr>
                        <a:t>表現</a:t>
                      </a:r>
                      <a:endParaRPr kumimoji="1" lang="en-US" altLang="ja-JP"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rPr>
                        <a:t>形式</a:t>
                      </a:r>
                      <a:endParaRPr kumimoji="1" lang="en-US" altLang="ja-JP"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rPr>
                        <a:t>の</a:t>
                      </a:r>
                      <a:endParaRPr kumimoji="1" lang="en-US" altLang="ja-JP"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rPr>
                        <a:t>特性</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2" gridSpan="8">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a:solidFill>
                            <a:schemeClr val="tx1"/>
                          </a:solidFill>
                          <a:latin typeface="ＭＳ Ｐゴシック" panose="020B0600070205080204" pitchFamily="50" charset="-128"/>
                          <a:ea typeface="+mn-ea"/>
                        </a:rPr>
                        <a:t>映像表現の視覚的な要素の働き</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solidFill>
                      <a:schemeClr val="bg2"/>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dirty="0"/>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956441065"/>
                  </a:ext>
                </a:extLst>
              </a:tr>
              <a:tr h="12233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gridSpan="4">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rPr>
                        <a:t>機能</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a:tc>
                <a:tc rowSpan="2"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endParaRPr kumimoji="1" lang="ja-JP" altLang="en-US"/>
                    </a:p>
                  </a:txBody>
                  <a:tcPr/>
                </a:tc>
                <a:tc rowSpan="2" gridSpan="3">
                  <a:txBody>
                    <a:bodyPr/>
                    <a:lstStyle/>
                    <a:p>
                      <a:pPr marL="0" marR="0" lvl="0" indent="0" algn="ctr" defTabSz="914400" rtl="0" eaLnBrk="0" fontAlgn="base" latinLnBrk="0" hangingPunct="1">
                        <a:lnSpc>
                          <a:spcPts val="800"/>
                        </a:lnSpc>
                        <a:spcBef>
                          <a:spcPct val="0"/>
                        </a:spcBef>
                        <a:spcAft>
                          <a:spcPct val="0"/>
                        </a:spcAft>
                        <a:buClrTx/>
                        <a:buSzPct val="100000"/>
                        <a:buFontTx/>
                        <a:buNone/>
                        <a:tabLst/>
                        <a:defRPr/>
                      </a:pPr>
                      <a:r>
                        <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rPr>
                        <a:t>効果</a:t>
                      </a: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rowSpan="2" h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8"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dirty="0">
                        <a:solidFill>
                          <a:schemeClr val="tx1"/>
                        </a:solidFill>
                        <a:latin typeface="ＭＳ Ｐゴシック" panose="020B0600070205080204" pitchFamily="50" charset="-128"/>
                        <a:ea typeface="+mn-ea"/>
                      </a:endParaRPr>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dirty="0">
                        <a:solidFill>
                          <a:schemeClr val="tx1"/>
                        </a:solidFill>
                        <a:latin typeface="ＭＳ Ｐゴシック" panose="020B0600070205080204" pitchFamily="50" charset="-128"/>
                        <a:ea typeface="+mn-ea"/>
                      </a:endParaRPr>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800" dirty="0">
                        <a:solidFill>
                          <a:schemeClr val="tx1"/>
                        </a:solidFill>
                        <a:latin typeface="ＭＳ Ｐゴシック" panose="020B0600070205080204" pitchFamily="50" charset="-128"/>
                        <a:ea typeface="+mn-ea"/>
                      </a:endParaRPr>
                    </a:p>
                  </a:txBody>
                  <a:tcPr/>
                </a:tc>
                <a:extLst>
                  <a:ext uri="{0D108BD9-81ED-4DB2-BD59-A6C34878D82A}">
                    <a16:rowId xmlns:a16="http://schemas.microsoft.com/office/drawing/2014/main" val="2458436112"/>
                  </a:ext>
                </a:extLst>
              </a:tr>
              <a:tr h="27984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4" v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vMerge="1">
                  <a:txBody>
                    <a:bodyPr/>
                    <a:lstStyle/>
                    <a:p>
                      <a:endParaRPr kumimoji="1" lang="ja-JP" altLang="en-US"/>
                    </a:p>
                  </a:txBody>
                  <a:tcPr/>
                </a:tc>
                <a:tc hMerge="1" v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a:solidFill>
                            <a:schemeClr val="tx1"/>
                          </a:solidFill>
                          <a:latin typeface="ＭＳ Ｐゴシック" panose="020B0600070205080204" pitchFamily="50" charset="-128"/>
                          <a:ea typeface="+mn-ea"/>
                        </a:rPr>
                        <a:t>色光</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a:solidFill>
                            <a:schemeClr val="tx1"/>
                          </a:solidFill>
                          <a:latin typeface="ＭＳ Ｐゴシック" panose="020B0600070205080204" pitchFamily="50" charset="-128"/>
                          <a:ea typeface="+mn-ea"/>
                        </a:rPr>
                        <a:t>視点</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1" lang="ja-JP" altLang="en-US" sz="800" dirty="0">
                          <a:solidFill>
                            <a:schemeClr val="tx1"/>
                          </a:solidFill>
                          <a:latin typeface="ＭＳ Ｐゴシック" panose="020B0600070205080204" pitchFamily="50" charset="-128"/>
                          <a:ea typeface="+mn-ea"/>
                        </a:rPr>
                        <a:t>動き</a:t>
                      </a:r>
                    </a:p>
                  </a:txBody>
                  <a:tcPr marL="0" marR="0" marT="72000" marB="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07078908"/>
                  </a:ext>
                </a:extLst>
              </a:tr>
              <a:tr h="280561">
                <a:tc vMerge="1">
                  <a:txBody>
                    <a:bodyPr/>
                    <a:lstStyle/>
                    <a:p>
                      <a:endParaRPr kumimoji="1" lang="ja-JP" altLang="en-US"/>
                    </a:p>
                  </a:txBody>
                  <a:tcPr/>
                </a:tc>
                <a:tc rowSpan="3">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鑑賞</a:t>
                      </a:r>
                      <a:endParaRPr kumimoji="1" lang="en-US" altLang="ja-JP" sz="800" b="0" i="0" u="none" strike="noStrike" cap="none" normalizeH="0" baseline="0" dirty="0">
                        <a:ln>
                          <a:noFill/>
                        </a:ln>
                        <a:solidFill>
                          <a:schemeClr val="tx1"/>
                        </a:solidFill>
                        <a:effectLst/>
                        <a:latin typeface="ＭＳ Ｐゴシック" panose="020B0600070205080204" pitchFamily="50" charset="-128"/>
                        <a:ea typeface="+mn-ea"/>
                      </a:endParaRPr>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algn="ctr">
                        <a:lnSpc>
                          <a:spcPts val="800"/>
                        </a:lnSpc>
                      </a:pPr>
                      <a:r>
                        <a:rPr lang="ja-JP" altLang="en-US" sz="800" dirty="0"/>
                        <a:t>美術作品</a:t>
                      </a:r>
                      <a:endParaRPr lang="en-US" altLang="ja-JP" sz="800" dirty="0"/>
                    </a:p>
                    <a:p>
                      <a:pPr algn="ctr">
                        <a:lnSpc>
                          <a:spcPts val="800"/>
                        </a:lnSpc>
                      </a:pPr>
                      <a:r>
                        <a:rPr lang="ja-JP" altLang="en-US" sz="800" dirty="0"/>
                        <a:t>など</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7">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a:t>作者の心情や</a:t>
                      </a:r>
                      <a:endParaRPr kumimoji="1" lang="en-US" altLang="ja-JP" sz="800" dirty="0"/>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a:t>意図</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a:p>
                  </a:txBody>
                  <a:tcPr/>
                </a:tc>
                <a:tc hMerge="1">
                  <a:txBody>
                    <a:bodyPr/>
                    <a:lstStyle/>
                    <a:p>
                      <a:endParaRPr kumimoji="1" lang="ja-JP" altLang="en-US"/>
                    </a:p>
                  </a:txBody>
                  <a:tcPr/>
                </a:tc>
                <a:tc hMerge="1">
                  <a:txBody>
                    <a:bodyPr/>
                    <a:lstStyle/>
                    <a:p>
                      <a:pPr marL="0" marR="0" lvl="0" indent="0" algn="l"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0" marR="0" marT="7199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gridSpan="10">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a:t>創造的な表現の工夫</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6">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その他</a:t>
                      </a:r>
                      <a:endParaRPr kumimoji="1" lang="en-US" altLang="ja-JP" sz="800" b="0" i="0" u="none" strike="noStrike" cap="none" normalizeH="0" baseline="0" dirty="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　　　　　　　）</a:t>
                      </a:r>
                      <a:endParaRPr kumimoji="1" lang="ja-JP" altLang="en-US" sz="800" dirty="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319291">
                <a:tc vMerge="1">
                  <a:txBody>
                    <a:bodyPr/>
                    <a:lstStyle/>
                    <a:p>
                      <a:endParaRPr kumimoji="1" lang="ja-JP" altLang="en-US"/>
                    </a:p>
                  </a:txBody>
                  <a:tcPr/>
                </a:tc>
                <a:tc vMerge="1">
                  <a:txBody>
                    <a:bodyPr/>
                    <a:lstStyle/>
                    <a:p>
                      <a:pPr marL="0" marR="0" lvl="0" indent="0" algn="ctr"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gridSpan="2">
                  <a:txBody>
                    <a:bodyPr/>
                    <a:lstStyle/>
                    <a:p>
                      <a:pPr algn="ctr">
                        <a:lnSpc>
                          <a:spcPts val="800"/>
                        </a:lnSpc>
                      </a:pPr>
                      <a:r>
                        <a:rPr kumimoji="1" lang="ja-JP" altLang="en-US" sz="800" dirty="0"/>
                        <a:t>美術の</a:t>
                      </a:r>
                      <a:endParaRPr kumimoji="1" lang="en-US" altLang="ja-JP" sz="800" dirty="0"/>
                    </a:p>
                    <a:p>
                      <a:pPr algn="ctr">
                        <a:lnSpc>
                          <a:spcPts val="800"/>
                        </a:lnSpc>
                      </a:pPr>
                      <a:r>
                        <a:rPr kumimoji="1" lang="ja-JP" altLang="en-US" sz="800" dirty="0"/>
                        <a:t>働き</a:t>
                      </a:r>
                      <a:endParaRPr kumimoji="1" lang="en-US" altLang="ja-JP" sz="800" dirty="0"/>
                    </a:p>
                    <a:p>
                      <a:pPr algn="ctr">
                        <a:lnSpc>
                          <a:spcPts val="800"/>
                        </a:lnSpc>
                      </a:pPr>
                      <a:r>
                        <a:rPr kumimoji="1" lang="ja-JP" altLang="en-US" sz="800" dirty="0"/>
                        <a:t>・</a:t>
                      </a:r>
                      <a:endParaRPr kumimoji="1" lang="en-US" altLang="ja-JP" sz="800" dirty="0"/>
                    </a:p>
                    <a:p>
                      <a:pPr algn="ctr">
                        <a:lnSpc>
                          <a:spcPts val="800"/>
                        </a:lnSpc>
                      </a:pPr>
                      <a:r>
                        <a:rPr kumimoji="1" lang="ja-JP" altLang="en-US" sz="800" dirty="0"/>
                        <a:t>美術</a:t>
                      </a:r>
                      <a:endParaRPr kumimoji="1" lang="en-US" altLang="ja-JP" sz="800" dirty="0"/>
                    </a:p>
                    <a:p>
                      <a:pPr algn="ctr">
                        <a:lnSpc>
                          <a:spcPts val="800"/>
                        </a:lnSpc>
                      </a:pPr>
                      <a:r>
                        <a:rPr kumimoji="1" lang="ja-JP" altLang="en-US" sz="800" dirty="0"/>
                        <a:t>文化</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10">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dirty="0"/>
                        <a:t>自然と美術との関り</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a:p>
                  </a:txBody>
                  <a:tcPr/>
                </a:tc>
                <a:tc hMerge="1">
                  <a:txBody>
                    <a:bodyPr/>
                    <a:lstStyle/>
                    <a:p>
                      <a:endParaRPr kumimoji="1" lang="ja-JP" altLang="en-US"/>
                    </a:p>
                  </a:txBody>
                  <a:tcPr/>
                </a:tc>
                <a:tc hMerge="1">
                  <a:txBody>
                    <a:bodyPr/>
                    <a:lstStyle/>
                    <a:p>
                      <a:pPr marL="0" marR="0" lvl="0" indent="0" algn="l"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3">
                  <a:txBody>
                    <a:bodyPr/>
                    <a:lstStyle/>
                    <a:p>
                      <a:pPr algn="ctr">
                        <a:lnSpc>
                          <a:spcPts val="800"/>
                        </a:lnSpc>
                      </a:pPr>
                      <a:r>
                        <a:rPr kumimoji="1" lang="ja-JP" altLang="en-US" sz="800" dirty="0"/>
                        <a:t>生活や社会を心豊かに</a:t>
                      </a:r>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800" dirty="0"/>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371684">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a:p>
                  </a:txBody>
                  <a:tcPr marL="0" marR="0" marT="72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美意識や創造性</a:t>
                      </a:r>
                      <a:endParaRPr kumimoji="1" lang="ja-JP" altLang="en-US" sz="800" dirty="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1" lang="ja-JP" altLang="en-US" sz="800" dirty="0"/>
                    </a:p>
                  </a:txBody>
                  <a:tcPr/>
                </a:tc>
                <a:tc hMerge="1">
                  <a:txBody>
                    <a:bodyPr/>
                    <a:lstStyle/>
                    <a:p>
                      <a:endParaRPr kumimoji="1" lang="ja-JP" altLang="en-US"/>
                    </a:p>
                  </a:txBody>
                  <a:tcPr/>
                </a:tc>
                <a:tc hMerge="1">
                  <a:txBody>
                    <a:bodyPr/>
                    <a:lstStyle/>
                    <a:p>
                      <a:pPr marL="0" marR="0" lvl="0" indent="0" algn="l" defTabSz="914400" rtl="0" eaLnBrk="0" fontAlgn="base" latinLnBrk="0" hangingPunct="1">
                        <a:lnSpc>
                          <a:spcPct val="100000"/>
                        </a:lnSpc>
                        <a:spcBef>
                          <a:spcPct val="0"/>
                        </a:spcBef>
                        <a:spcAft>
                          <a:spcPct val="0"/>
                        </a:spcAft>
                        <a:buClrTx/>
                        <a:buSzPct val="100000"/>
                        <a:buFontTx/>
                        <a:buNone/>
                        <a:tabLst/>
                        <a:defRPr/>
                      </a:pPr>
                      <a:endParaRPr kumimoji="1" lang="ja-JP" altLang="en-US" sz="800" b="0" i="0" u="none" strike="noStrike" kern="1200" cap="none" normalizeH="0" baseline="0" dirty="0">
                        <a:ln>
                          <a:noFill/>
                        </a:ln>
                        <a:solidFill>
                          <a:schemeClr val="tx1"/>
                        </a:solidFill>
                        <a:effectLst/>
                        <a:latin typeface="ＭＳ Ｐゴシック" panose="020B0600070205080204" pitchFamily="50" charset="-128"/>
                        <a:ea typeface="+mn-ea"/>
                        <a:cs typeface="Arial" panose="020B0604020202020204" pitchFamily="34" charset="0"/>
                      </a:endParaRPr>
                    </a:p>
                  </a:txBody>
                  <a:tcPr marL="0" marR="0" marT="71995"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gridSpan="11">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日本の美術の</a:t>
                      </a:r>
                      <a:endParaRPr kumimoji="1" lang="en-US" altLang="ja-JP" sz="800" b="0" i="0" u="none" strike="noStrike" cap="none" normalizeH="0" baseline="0" dirty="0">
                        <a:ln>
                          <a:noFill/>
                        </a:ln>
                        <a:solidFill>
                          <a:schemeClr val="tx1"/>
                        </a:solidFill>
                        <a:effectLst/>
                        <a:latin typeface="ＭＳ Ｐゴシック" panose="020B0600070205080204" pitchFamily="50" charset="-128"/>
                        <a:ea typeface="+mn-ea"/>
                      </a:endParaRPr>
                    </a:p>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歴史や表現の特徴</a:t>
                      </a:r>
                      <a:endParaRPr kumimoji="1" lang="ja-JP" altLang="en-US" sz="800" dirty="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7">
                  <a:txBody>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ＭＳ Ｐゴシック" panose="020B0600070205080204" pitchFamily="50" charset="-128"/>
                          <a:ea typeface="+mn-ea"/>
                        </a:rPr>
                        <a:t>それぞれの国</a:t>
                      </a:r>
                      <a:endParaRPr kumimoji="1" lang="ja-JP" altLang="en-US" sz="800" dirty="0"/>
                    </a:p>
                  </a:txBody>
                  <a:tcPr marL="0" marR="0" marT="36000" marB="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graphicFrame>
        <p:nvGraphicFramePr>
          <p:cNvPr id="53" name="Group 315"/>
          <p:cNvGraphicFramePr>
            <a:graphicFrameLocks noGrp="1"/>
          </p:cNvGraphicFramePr>
          <p:nvPr>
            <p:extLst>
              <p:ext uri="{D42A27DB-BD31-4B8C-83A1-F6EECF244321}">
                <p14:modId xmlns:p14="http://schemas.microsoft.com/office/powerpoint/2010/main" val="2586704185"/>
              </p:ext>
            </p:extLst>
          </p:nvPr>
        </p:nvGraphicFramePr>
        <p:xfrm>
          <a:off x="117475" y="5664200"/>
          <a:ext cx="2805635" cy="1082707"/>
        </p:xfrm>
        <a:graphic>
          <a:graphicData uri="http://schemas.openxmlformats.org/drawingml/2006/table">
            <a:tbl>
              <a:tblPr/>
              <a:tblGrid>
                <a:gridCol w="2805635">
                  <a:extLst>
                    <a:ext uri="{9D8B030D-6E8A-4147-A177-3AD203B41FA5}">
                      <a16:colId xmlns:a16="http://schemas.microsoft.com/office/drawing/2014/main" val="20000"/>
                    </a:ext>
                  </a:extLst>
                </a:gridCol>
              </a:tblGrid>
              <a:tr h="168307">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　　　　　　　</a:t>
                      </a:r>
                      <a:r>
                        <a:rPr kumimoji="0" lang="ja-JP" altLang="en-US" sz="1000" b="1" i="0" u="none" strike="noStrike" cap="none" normalizeH="0" baseline="0" dirty="0">
                          <a:ln>
                            <a:noFill/>
                          </a:ln>
                          <a:solidFill>
                            <a:srgbClr val="000000"/>
                          </a:solidFill>
                          <a:effectLst/>
                          <a:latin typeface="ＭＳ Ｐゴシック" charset="-128"/>
                          <a:ea typeface="ＭＳ Ｐゴシック" charset="-128"/>
                          <a:cs typeface="Times New Roman" pitchFamily="18" charset="0"/>
                        </a:rPr>
                        <a:t>準備物</a:t>
                      </a:r>
                      <a:endParaRPr kumimoji="0" lang="ja-JP" altLang="en-US" sz="1000" b="0" i="0" u="none" strike="noStrike" cap="none" normalizeH="0" baseline="0" dirty="0">
                        <a:ln>
                          <a:noFill/>
                        </a:ln>
                        <a:solidFill>
                          <a:schemeClr val="tx1"/>
                        </a:solidFill>
                        <a:effectLst/>
                        <a:latin typeface="ＭＳ Ｐゴシック" charset="-128"/>
                        <a:ea typeface="ＭＳ Ｐゴシック" charset="-128"/>
                        <a:cs typeface="Times New Roman" pitchFamily="18" charset="0"/>
                      </a:endParaRPr>
                    </a:p>
                  </a:txBody>
                  <a:tcPr marL="90102" marR="901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908860">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rPr>
                        <a:t>・実習船の情報（船の設計図、特徴、名前の由来、役割、テーマなどをまとめた資料）</a:t>
                      </a:r>
                      <a:endParaRPr kumimoji="0" lang="en-US" altLang="ja-JP"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rPr>
                        <a:t>　</a:t>
                      </a:r>
                      <a:r>
                        <a:rPr kumimoji="0" lang="en-US" altLang="ja-JP"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rPr>
                        <a:t>※</a:t>
                      </a:r>
                      <a:r>
                        <a:rPr kumimoji="0"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rPr>
                        <a:t>海洋科学科から提供された情報</a:t>
                      </a:r>
                      <a:endParaRPr kumimoji="0" lang="en-US" altLang="ja-JP"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rPr>
                        <a:t>・ワークシート、トーナルカラー、はさみ、のり</a:t>
                      </a:r>
                      <a:endParaRPr kumimoji="0" lang="en-US" altLang="ja-JP" sz="1000" b="0" i="0" u="none" strike="noStrike" cap="none" normalizeH="0" baseline="0" dirty="0">
                        <a:ln>
                          <a:noFill/>
                        </a:ln>
                        <a:solidFill>
                          <a:schemeClr val="tx1"/>
                        </a:solidFill>
                        <a:effectLst/>
                        <a:latin typeface="ＭＳ 明朝" pitchFamily="17" charset="-128"/>
                        <a:ea typeface="ＭＳ 明朝" pitchFamily="17" charset="-128"/>
                        <a:cs typeface="Times New Roman" pitchFamily="18" charset="0"/>
                      </a:endParaRPr>
                    </a:p>
                  </a:txBody>
                  <a:tcPr marL="90102" marR="901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223" name="テキスト ボックス 3"/>
          <p:cNvSpPr txBox="1">
            <a:spLocks noChangeArrowheads="1"/>
          </p:cNvSpPr>
          <p:nvPr/>
        </p:nvSpPr>
        <p:spPr bwMode="auto">
          <a:xfrm>
            <a:off x="112713" y="41275"/>
            <a:ext cx="2155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100" dirty="0">
                <a:solidFill>
                  <a:srgbClr val="000000"/>
                </a:solidFill>
                <a:latin typeface="Verdana" panose="020B0604030504040204" pitchFamily="34" charset="0"/>
              </a:rPr>
              <a:t>実感的に学ぶ授業の最小単位　　　　</a:t>
            </a:r>
            <a:endParaRPr lang="en-US" altLang="ja-JP" sz="1000" dirty="0">
              <a:solidFill>
                <a:srgbClr val="000000"/>
              </a:solidFill>
              <a:latin typeface="Verdana" panose="020B0604030504040204" pitchFamily="34" charset="0"/>
            </a:endParaRPr>
          </a:p>
        </p:txBody>
      </p:sp>
      <p:graphicFrame>
        <p:nvGraphicFramePr>
          <p:cNvPr id="65" name="表 64"/>
          <p:cNvGraphicFramePr>
            <a:graphicFrameLocks noGrp="1"/>
          </p:cNvGraphicFramePr>
          <p:nvPr>
            <p:extLst>
              <p:ext uri="{D42A27DB-BD31-4B8C-83A1-F6EECF244321}">
                <p14:modId xmlns:p14="http://schemas.microsoft.com/office/powerpoint/2010/main" val="34684876"/>
              </p:ext>
            </p:extLst>
          </p:nvPr>
        </p:nvGraphicFramePr>
        <p:xfrm>
          <a:off x="123032" y="4603535"/>
          <a:ext cx="2800078" cy="1066684"/>
        </p:xfrm>
        <a:graphic>
          <a:graphicData uri="http://schemas.openxmlformats.org/drawingml/2006/table">
            <a:tbl>
              <a:tblPr firstRow="1" bandRow="1">
                <a:tableStyleId>{5C22544A-7EE6-4342-B048-85BDC9FD1C3A}</a:tableStyleId>
              </a:tblPr>
              <a:tblGrid>
                <a:gridCol w="920576">
                  <a:extLst>
                    <a:ext uri="{9D8B030D-6E8A-4147-A177-3AD203B41FA5}">
                      <a16:colId xmlns:a16="http://schemas.microsoft.com/office/drawing/2014/main" val="20000"/>
                    </a:ext>
                  </a:extLst>
                </a:gridCol>
                <a:gridCol w="792088">
                  <a:extLst>
                    <a:ext uri="{9D8B030D-6E8A-4147-A177-3AD203B41FA5}">
                      <a16:colId xmlns:a16="http://schemas.microsoft.com/office/drawing/2014/main" val="2636888545"/>
                    </a:ext>
                  </a:extLst>
                </a:gridCol>
                <a:gridCol w="1087414">
                  <a:extLst>
                    <a:ext uri="{9D8B030D-6E8A-4147-A177-3AD203B41FA5}">
                      <a16:colId xmlns:a16="http://schemas.microsoft.com/office/drawing/2014/main" val="2826564785"/>
                    </a:ext>
                  </a:extLst>
                </a:gridCol>
              </a:tblGrid>
              <a:tr h="11584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ＭＳ Ｐゴシック" panose="020B0600070205080204" pitchFamily="50" charset="-128"/>
                          <a:ea typeface="+mn-ea"/>
                        </a:rPr>
                        <a:t>【HP</a:t>
                      </a:r>
                      <a:r>
                        <a:rPr kumimoji="1" lang="ja-JP" altLang="en-US" sz="900" b="0" dirty="0">
                          <a:solidFill>
                            <a:schemeClr val="tx1"/>
                          </a:solidFill>
                          <a:latin typeface="ＭＳ Ｐゴシック" panose="020B0600070205080204" pitchFamily="50" charset="-128"/>
                          <a:ea typeface="+mn-ea"/>
                        </a:rPr>
                        <a:t>キーワード</a:t>
                      </a:r>
                      <a:r>
                        <a:rPr kumimoji="1" lang="en-US" altLang="ja-JP" sz="900" b="0" dirty="0">
                          <a:solidFill>
                            <a:schemeClr val="tx1"/>
                          </a:solidFill>
                          <a:latin typeface="ＭＳ Ｐゴシック" panose="020B0600070205080204" pitchFamily="50" charset="-128"/>
                          <a:ea typeface="+mn-ea"/>
                        </a:rPr>
                        <a:t>】</a:t>
                      </a:r>
                      <a:endParaRPr kumimoji="1" lang="ja-JP" altLang="en-US" sz="900" b="0" dirty="0">
                        <a:solidFill>
                          <a:schemeClr val="tx1"/>
                        </a:solidFill>
                        <a:latin typeface="ＭＳ Ｐゴシック" panose="020B0600070205080204" pitchFamily="50" charset="-128"/>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193021">
                <a:tc>
                  <a:txBody>
                    <a:bodyPr/>
                    <a:lstStyle/>
                    <a:p>
                      <a:pPr algn="ctr"/>
                      <a:r>
                        <a:rPr kumimoji="1" lang="ja-JP" altLang="en-US" sz="900" b="0" dirty="0">
                          <a:solidFill>
                            <a:schemeClr val="tx1"/>
                          </a:solidFill>
                          <a:latin typeface="ＭＳ Ｐゴシック" panose="020B0600070205080204" pitchFamily="50" charset="-128"/>
                          <a:ea typeface="+mn-ea"/>
                        </a:rPr>
                        <a:t>材料</a:t>
                      </a:r>
                      <a:endParaRPr kumimoji="1" lang="ja-JP" altLang="en-US" sz="900" b="0" dirty="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ja-JP" altLang="en-US" sz="900" b="0" dirty="0">
                          <a:solidFill>
                            <a:schemeClr val="tx1"/>
                          </a:solidFill>
                          <a:latin typeface="ＭＳ Ｐゴシック" panose="020B0600070205080204" pitchFamily="50" charset="-128"/>
                          <a:ea typeface="+mn-ea"/>
                        </a:rPr>
                        <a:t>方法</a:t>
                      </a:r>
                      <a:endParaRPr kumimoji="1" lang="ja-JP" altLang="en-US" sz="900" b="0" dirty="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ja-JP" altLang="en-US" sz="900" b="0" dirty="0">
                          <a:solidFill>
                            <a:schemeClr val="tx1"/>
                          </a:solidFill>
                          <a:latin typeface="ＭＳ Ｐゴシック" panose="020B0600070205080204" pitchFamily="50" charset="-128"/>
                          <a:ea typeface="+mn-ea"/>
                        </a:rPr>
                        <a:t>造形要素（中高）</a:t>
                      </a:r>
                      <a:endParaRPr kumimoji="1" lang="ja-JP" altLang="en-US" sz="900" b="0" dirty="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592033">
                <a:tc>
                  <a:txBody>
                    <a:bodyPr/>
                    <a:lstStyle/>
                    <a:p>
                      <a:r>
                        <a:rPr lang="ja-JP" altLang="en-US" sz="800" dirty="0"/>
                        <a:t>鉛筆</a:t>
                      </a:r>
                      <a:endParaRPr lang="en-US" altLang="ja-JP" sz="800" dirty="0"/>
                    </a:p>
                    <a:p>
                      <a:r>
                        <a:rPr lang="ja-JP" altLang="en-US" sz="800" dirty="0"/>
                        <a:t>ワークシート</a:t>
                      </a:r>
                      <a:endParaRPr lang="en-US" altLang="ja-JP" sz="800" dirty="0"/>
                    </a:p>
                    <a:p>
                      <a:endParaRPr lang="ja-JP" altLang="en-US" sz="800" dirty="0"/>
                    </a:p>
                  </a:txBody>
                  <a:tcPr marL="91516" marR="91516"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連想</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l"/>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l"/>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800" b="0" dirty="0">
                          <a:solidFill>
                            <a:schemeClr val="tx1"/>
                          </a:solidFill>
                          <a:latin typeface="ＭＳ Ｐゴシック" panose="020B0600070205080204" pitchFamily="50" charset="-128"/>
                          <a:ea typeface="+mn-ea"/>
                        </a:rPr>
                        <a:t>色彩</a:t>
                      </a:r>
                      <a:endParaRPr kumimoji="1" lang="en-US" altLang="ja-JP" sz="800" b="0" dirty="0">
                        <a:solidFill>
                          <a:schemeClr val="tx1"/>
                        </a:solidFill>
                        <a:latin typeface="ＭＳ Ｐゴシック" panose="020B0600070205080204" pitchFamily="50" charset="-128"/>
                        <a:ea typeface="+mn-ea"/>
                      </a:endParaRPr>
                    </a:p>
                    <a:p>
                      <a:pPr algn="l"/>
                      <a:r>
                        <a:rPr kumimoji="1" lang="ja-JP" altLang="en-US" sz="800" b="0" dirty="0">
                          <a:solidFill>
                            <a:schemeClr val="tx1"/>
                          </a:solidFill>
                          <a:latin typeface="ＭＳ Ｐゴシック" panose="020B0600070205080204" pitchFamily="50" charset="-128"/>
                          <a:ea typeface="+mn-ea"/>
                        </a:rPr>
                        <a:t>形体・形</a:t>
                      </a:r>
                      <a:endParaRPr kumimoji="1" lang="en-US" altLang="ja-JP" sz="800" b="0" dirty="0">
                        <a:solidFill>
                          <a:schemeClr val="tx1"/>
                        </a:solidFill>
                        <a:latin typeface="ＭＳ Ｐゴシック" panose="020B0600070205080204" pitchFamily="50" charset="-128"/>
                        <a:ea typeface="+mn-ea"/>
                      </a:endParaRPr>
                    </a:p>
                    <a:p>
                      <a:pPr algn="l"/>
                      <a:r>
                        <a:rPr kumimoji="1" lang="ja-JP" altLang="en-US" sz="800" b="0" dirty="0">
                          <a:solidFill>
                            <a:schemeClr val="tx1"/>
                          </a:solidFill>
                          <a:latin typeface="ＭＳ Ｐゴシック" panose="020B0600070205080204" pitchFamily="50" charset="-128"/>
                          <a:ea typeface="+mn-ea"/>
                        </a:rPr>
                        <a:t>単純化・強調・省略</a:t>
                      </a:r>
                      <a:endParaRPr kumimoji="1" lang="en-US" altLang="ja-JP" sz="800" b="0" dirty="0">
                        <a:solidFill>
                          <a:schemeClr val="tx1"/>
                        </a:solidFill>
                        <a:latin typeface="ＭＳ Ｐゴシック" panose="020B0600070205080204" pitchFamily="50" charset="-128"/>
                        <a:ea typeface="+mn-ea"/>
                      </a:endParaRPr>
                    </a:p>
                    <a:p>
                      <a:pPr algn="l"/>
                      <a:endParaRPr kumimoji="1" lang="en-US" altLang="ja-JP" sz="800" b="0" dirty="0">
                        <a:solidFill>
                          <a:schemeClr val="tx1"/>
                        </a:solidFill>
                        <a:latin typeface="ＭＳ Ｐゴシック" panose="020B0600070205080204" pitchFamily="50" charset="-128"/>
                        <a:ea typeface="+mn-ea"/>
                      </a:endParaRPr>
                    </a:p>
                    <a:p>
                      <a:pPr algn="l"/>
                      <a:endParaRPr kumimoji="1" lang="ja-JP" altLang="en-US" sz="800" b="0" dirty="0">
                        <a:solidFill>
                          <a:schemeClr val="tx1"/>
                        </a:solidFill>
                        <a:latin typeface="ＭＳ Ｐゴシック" panose="020B0600070205080204" pitchFamily="50" charset="-128"/>
                        <a:ea typeface="+mn-ea"/>
                      </a:endParaRPr>
                    </a:p>
                  </a:txBody>
                  <a:tcPr marL="91516" marR="91516" marT="45691" marB="45691"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500235"/>
                  </a:ext>
                </a:extLst>
              </a:tr>
            </a:tbl>
          </a:graphicData>
        </a:graphic>
      </p:graphicFrame>
      <p:sp>
        <p:nvSpPr>
          <p:cNvPr id="18" name="円/楕円 17"/>
          <p:cNvSpPr/>
          <p:nvPr/>
        </p:nvSpPr>
        <p:spPr>
          <a:xfrm>
            <a:off x="3081338" y="1144588"/>
            <a:ext cx="338137" cy="33972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prstClr val="white"/>
                </a:solidFill>
                <a:latin typeface="ＤＦ特太ゴシック体" pitchFamily="49" charset="-128"/>
                <a:ea typeface="ＤＦ特太ゴシック体" pitchFamily="49" charset="-128"/>
              </a:rPr>
              <a:t>１</a:t>
            </a:r>
          </a:p>
        </p:txBody>
      </p:sp>
      <p:sp>
        <p:nvSpPr>
          <p:cNvPr id="19" name="円/楕円 18"/>
          <p:cNvSpPr/>
          <p:nvPr/>
        </p:nvSpPr>
        <p:spPr>
          <a:xfrm>
            <a:off x="5602288" y="1144588"/>
            <a:ext cx="339725" cy="33972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prstClr val="white"/>
                </a:solidFill>
                <a:latin typeface="ＤＦ特太ゴシック体" pitchFamily="49" charset="-128"/>
                <a:ea typeface="ＤＦ特太ゴシック体" pitchFamily="49" charset="-128"/>
              </a:rPr>
              <a:t>２</a:t>
            </a:r>
          </a:p>
        </p:txBody>
      </p:sp>
      <p:sp>
        <p:nvSpPr>
          <p:cNvPr id="52" name="円/楕円 51"/>
          <p:cNvSpPr/>
          <p:nvPr/>
        </p:nvSpPr>
        <p:spPr>
          <a:xfrm>
            <a:off x="3122613" y="2879725"/>
            <a:ext cx="366712" cy="369888"/>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prstClr val="white"/>
                </a:solidFill>
                <a:latin typeface="ＤＦ特太ゴシック体" pitchFamily="49" charset="-128"/>
                <a:ea typeface="ＤＦ特太ゴシック体" pitchFamily="49" charset="-128"/>
              </a:rPr>
              <a:t>3</a:t>
            </a:r>
            <a:endParaRPr lang="ja-JP" altLang="en-US" dirty="0">
              <a:solidFill>
                <a:prstClr val="white"/>
              </a:solidFill>
              <a:latin typeface="ＤＦ特太ゴシック体" pitchFamily="49" charset="-128"/>
              <a:ea typeface="ＤＦ特太ゴシック体" pitchFamily="49" charset="-128"/>
            </a:endParaRPr>
          </a:p>
        </p:txBody>
      </p:sp>
      <p:sp>
        <p:nvSpPr>
          <p:cNvPr id="6252" name="正方形/長方形 2"/>
          <p:cNvSpPr>
            <a:spLocks noChangeArrowheads="1"/>
          </p:cNvSpPr>
          <p:nvPr/>
        </p:nvSpPr>
        <p:spPr bwMode="auto">
          <a:xfrm>
            <a:off x="3119207" y="3820548"/>
            <a:ext cx="1432802" cy="169277"/>
          </a:xfrm>
          <a:prstGeom prst="rect">
            <a:avLst/>
          </a:prstGeom>
          <a:solidFill>
            <a:schemeClr val="accent6">
              <a:lumMod val="20000"/>
              <a:lumOff val="80000"/>
            </a:schemeClr>
          </a:solidFill>
          <a:ln>
            <a:noFill/>
          </a:ln>
        </p:spPr>
        <p:txBody>
          <a:bodyPr wrap="square"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b="1" dirty="0">
                <a:latin typeface="ＭＳ Ｐゴシック" panose="020B0600070205080204" pitchFamily="50" charset="-128"/>
              </a:rPr>
              <a:t>思考力を使う問いかけ</a:t>
            </a:r>
            <a:endParaRPr lang="en-US" altLang="ja-JP" sz="1100" b="1" dirty="0">
              <a:latin typeface="ＭＳ Ｐゴシック" panose="020B0600070205080204" pitchFamily="50" charset="-128"/>
            </a:endParaRPr>
          </a:p>
        </p:txBody>
      </p:sp>
      <p:sp>
        <p:nvSpPr>
          <p:cNvPr id="58" name="円/楕円 57"/>
          <p:cNvSpPr/>
          <p:nvPr/>
        </p:nvSpPr>
        <p:spPr>
          <a:xfrm>
            <a:off x="1547962" y="2414595"/>
            <a:ext cx="288628"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64" name="円/楕円 63"/>
          <p:cNvSpPr/>
          <p:nvPr/>
        </p:nvSpPr>
        <p:spPr>
          <a:xfrm>
            <a:off x="-9525" y="5594350"/>
            <a:ext cx="407988" cy="40957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prstClr val="white"/>
                </a:solidFill>
                <a:latin typeface="ＤＦ特太ゴシック体" pitchFamily="49" charset="-128"/>
                <a:ea typeface="ＤＦ特太ゴシック体" pitchFamily="49" charset="-128"/>
              </a:rPr>
              <a:t>４</a:t>
            </a:r>
          </a:p>
        </p:txBody>
      </p:sp>
      <p:sp>
        <p:nvSpPr>
          <p:cNvPr id="6283" name="テキスト ボックス 35"/>
          <p:cNvSpPr txBox="1">
            <a:spLocks noChangeArrowheads="1"/>
          </p:cNvSpPr>
          <p:nvPr/>
        </p:nvSpPr>
        <p:spPr bwMode="auto">
          <a:xfrm>
            <a:off x="7651185" y="88357"/>
            <a:ext cx="13388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dirty="0"/>
              <a:t>福井県造形教育研究会</a:t>
            </a:r>
          </a:p>
        </p:txBody>
      </p:sp>
      <p:sp>
        <p:nvSpPr>
          <p:cNvPr id="6284" name="円/楕円 29"/>
          <p:cNvSpPr>
            <a:spLocks noChangeArrowheads="1"/>
          </p:cNvSpPr>
          <p:nvPr/>
        </p:nvSpPr>
        <p:spPr bwMode="auto">
          <a:xfrm>
            <a:off x="7166183" y="752789"/>
            <a:ext cx="314325" cy="200025"/>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00"/>
              </a:solidFill>
            </a:endParaRPr>
          </a:p>
        </p:txBody>
      </p:sp>
      <p:sp>
        <p:nvSpPr>
          <p:cNvPr id="6285" name="円/楕円 29"/>
          <p:cNvSpPr>
            <a:spLocks noChangeArrowheads="1"/>
          </p:cNvSpPr>
          <p:nvPr/>
        </p:nvSpPr>
        <p:spPr bwMode="auto">
          <a:xfrm>
            <a:off x="7909759" y="715331"/>
            <a:ext cx="314325" cy="200025"/>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00"/>
              </a:solidFill>
            </a:endParaRPr>
          </a:p>
        </p:txBody>
      </p:sp>
      <p:sp>
        <p:nvSpPr>
          <p:cNvPr id="6286" name="円/楕円 29"/>
          <p:cNvSpPr>
            <a:spLocks noChangeArrowheads="1"/>
          </p:cNvSpPr>
          <p:nvPr/>
        </p:nvSpPr>
        <p:spPr bwMode="auto">
          <a:xfrm>
            <a:off x="5636276" y="343459"/>
            <a:ext cx="367395" cy="212960"/>
          </a:xfrm>
          <a:prstGeom prst="ellipse">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00"/>
              </a:solidFill>
            </a:endParaRPr>
          </a:p>
        </p:txBody>
      </p:sp>
      <p:sp>
        <p:nvSpPr>
          <p:cNvPr id="31" name="円/楕円 57"/>
          <p:cNvSpPr/>
          <p:nvPr/>
        </p:nvSpPr>
        <p:spPr>
          <a:xfrm>
            <a:off x="1430066" y="3461983"/>
            <a:ext cx="738616"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2" name="円/楕円 57"/>
          <p:cNvSpPr/>
          <p:nvPr/>
        </p:nvSpPr>
        <p:spPr>
          <a:xfrm>
            <a:off x="620751" y="4152393"/>
            <a:ext cx="639477"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5" name="円/楕円 57"/>
          <p:cNvSpPr/>
          <p:nvPr/>
        </p:nvSpPr>
        <p:spPr>
          <a:xfrm>
            <a:off x="467543" y="1331091"/>
            <a:ext cx="705039"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6" name="円/楕円 57"/>
          <p:cNvSpPr/>
          <p:nvPr/>
        </p:nvSpPr>
        <p:spPr>
          <a:xfrm>
            <a:off x="1799374" y="1872469"/>
            <a:ext cx="1123736"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40" name="円/楕円 57"/>
          <p:cNvSpPr/>
          <p:nvPr/>
        </p:nvSpPr>
        <p:spPr>
          <a:xfrm>
            <a:off x="1146987" y="1353569"/>
            <a:ext cx="456478"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41" name="円/楕円 57"/>
          <p:cNvSpPr/>
          <p:nvPr/>
        </p:nvSpPr>
        <p:spPr>
          <a:xfrm>
            <a:off x="467543" y="3046974"/>
            <a:ext cx="328669"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50" name="角丸四角形吹き出し 49"/>
          <p:cNvSpPr/>
          <p:nvPr/>
        </p:nvSpPr>
        <p:spPr>
          <a:xfrm>
            <a:off x="6228184" y="5158403"/>
            <a:ext cx="2304256" cy="663310"/>
          </a:xfrm>
          <a:prstGeom prst="wedgeRoundRectCallout">
            <a:avLst>
              <a:gd name="adj1" fmla="val -55418"/>
              <a:gd name="adj2" fmla="val -48482"/>
              <a:gd name="adj3" fmla="val 16667"/>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ja-JP" altLang="en-US" sz="1000" dirty="0">
                <a:solidFill>
                  <a:schemeClr val="tx1"/>
                </a:solidFill>
                <a:latin typeface="Calibri" pitchFamily="34" charset="0"/>
                <a:ea typeface="ＭＳ Ｐゴシック" charset="-128"/>
              </a:rPr>
              <a:t>・連想ゲームみたいに考えよう</a:t>
            </a:r>
            <a:endParaRPr lang="en-US" altLang="ja-JP" sz="1000" dirty="0">
              <a:solidFill>
                <a:schemeClr val="tx1"/>
              </a:solidFill>
              <a:latin typeface="Calibri" pitchFamily="34" charset="0"/>
              <a:ea typeface="ＭＳ Ｐゴシック" charset="-128"/>
            </a:endParaRPr>
          </a:p>
          <a:p>
            <a:pPr lvl="0">
              <a:defRPr/>
            </a:pPr>
            <a:r>
              <a:rPr lang="ja-JP" altLang="en-US" sz="1000" dirty="0">
                <a:solidFill>
                  <a:schemeClr val="tx1"/>
                </a:solidFill>
                <a:latin typeface="Calibri" pitchFamily="34" charset="0"/>
                <a:ea typeface="ＭＳ Ｐゴシック" charset="-128"/>
              </a:rPr>
              <a:t>・異なる意見で埋めていこう</a:t>
            </a:r>
            <a:endParaRPr lang="en-US" altLang="ja-JP" sz="1000" dirty="0">
              <a:solidFill>
                <a:schemeClr val="tx1"/>
              </a:solidFill>
              <a:latin typeface="Calibri" pitchFamily="34" charset="0"/>
              <a:ea typeface="ＭＳ Ｐゴシック" charset="-128"/>
            </a:endParaRPr>
          </a:p>
          <a:p>
            <a:pPr lvl="0">
              <a:defRPr/>
            </a:pPr>
            <a:r>
              <a:rPr lang="ja-JP" altLang="en-US" sz="1000" dirty="0">
                <a:solidFill>
                  <a:schemeClr val="tx1"/>
                </a:solidFill>
                <a:latin typeface="Calibri" pitchFamily="34" charset="0"/>
                <a:ea typeface="ＭＳ Ｐゴシック" charset="-128"/>
              </a:rPr>
              <a:t>・直線や曲線だけでも印象が違うよ！</a:t>
            </a:r>
            <a:endParaRPr lang="en-US" altLang="ja-JP" sz="1000" dirty="0">
              <a:solidFill>
                <a:schemeClr val="tx1"/>
              </a:solidFill>
              <a:latin typeface="Calibri" pitchFamily="34" charset="0"/>
              <a:ea typeface="ＭＳ Ｐゴシック" charset="-128"/>
            </a:endParaRPr>
          </a:p>
        </p:txBody>
      </p:sp>
      <p:grpSp>
        <p:nvGrpSpPr>
          <p:cNvPr id="42" name="グループ化 3"/>
          <p:cNvGrpSpPr>
            <a:grpSpLocks/>
          </p:cNvGrpSpPr>
          <p:nvPr/>
        </p:nvGrpSpPr>
        <p:grpSpPr bwMode="auto">
          <a:xfrm>
            <a:off x="3305968" y="4717033"/>
            <a:ext cx="5298479" cy="330200"/>
            <a:chOff x="3417154" y="4612059"/>
            <a:chExt cx="18715219" cy="329893"/>
          </a:xfrm>
        </p:grpSpPr>
        <p:sp>
          <p:nvSpPr>
            <p:cNvPr id="51" name="角丸四角形吹き出し 50"/>
            <p:cNvSpPr/>
            <p:nvPr/>
          </p:nvSpPr>
          <p:spPr bwMode="auto">
            <a:xfrm>
              <a:off x="3417154" y="4612059"/>
              <a:ext cx="5573362" cy="309274"/>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tIns="0" rIns="0" bIns="0" anchor="ctr"/>
            <a:lstStyle/>
            <a:p>
              <a:pPr eaLnBrk="1" fontAlgn="auto" hangingPunct="1">
                <a:spcBef>
                  <a:spcPts val="0"/>
                </a:spcBef>
                <a:spcAft>
                  <a:spcPts val="0"/>
                </a:spcAft>
                <a:defRPr/>
              </a:pPr>
              <a:r>
                <a:rPr lang="ja-JP" altLang="en-US" sz="1200" b="1" dirty="0">
                  <a:solidFill>
                    <a:prstClr val="black"/>
                  </a:solidFill>
                  <a:latin typeface="ＭＳ Ｐゴシック" panose="020B0600070205080204" pitchFamily="50" charset="-128"/>
                </a:rPr>
                <a:t>対話的な学びの場面</a:t>
              </a:r>
              <a:endParaRPr lang="en-US" altLang="ja-JP" sz="1200" dirty="0">
                <a:solidFill>
                  <a:prstClr val="black"/>
                </a:solidFill>
                <a:latin typeface="ＭＳ Ｐゴシック" panose="020B0600070205080204" pitchFamily="50" charset="-128"/>
              </a:endParaRPr>
            </a:p>
          </p:txBody>
        </p:sp>
        <p:sp>
          <p:nvSpPr>
            <p:cNvPr id="54" name="四角形吹き出し 53"/>
            <p:cNvSpPr/>
            <p:nvPr/>
          </p:nvSpPr>
          <p:spPr>
            <a:xfrm>
              <a:off x="9321229" y="4631091"/>
              <a:ext cx="12811144" cy="310861"/>
            </a:xfrm>
            <a:prstGeom prst="wedgeRectCallout">
              <a:avLst>
                <a:gd name="adj1" fmla="val -57473"/>
                <a:gd name="adj2" fmla="val 222"/>
              </a:avLst>
            </a:prstGeom>
            <a:solidFill>
              <a:srgbClr val="CCFF66">
                <a:alpha val="62000"/>
              </a:srgbClr>
            </a:solidFill>
            <a:ln w="22225">
              <a:solidFill>
                <a:srgbClr val="92D050">
                  <a:alpha val="82000"/>
                </a:srgbClr>
              </a:solidFill>
              <a:prstDash val="sysDash"/>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ja-JP" altLang="en-US" sz="1000" dirty="0">
                  <a:solidFill>
                    <a:prstClr val="black"/>
                  </a:solidFill>
                  <a:latin typeface="ＭＳ Ｐゴシック" panose="020B0600070205080204" pitchFamily="50" charset="-128"/>
                </a:rPr>
                <a:t>情報から連想した形（絵柄）をクラス全体で共有しよう</a:t>
              </a:r>
              <a:endParaRPr lang="en-US" altLang="ja-JP" sz="1000" dirty="0">
                <a:solidFill>
                  <a:prstClr val="black"/>
                </a:solidFill>
                <a:latin typeface="ＭＳ Ｐゴシック" panose="020B0600070205080204" pitchFamily="50" charset="-128"/>
              </a:endParaRPr>
            </a:p>
          </p:txBody>
        </p:sp>
      </p:grpSp>
      <p:sp>
        <p:nvSpPr>
          <p:cNvPr id="56" name="角丸四角形吹き出し 55"/>
          <p:cNvSpPr/>
          <p:nvPr/>
        </p:nvSpPr>
        <p:spPr bwMode="auto">
          <a:xfrm>
            <a:off x="3081338" y="5887006"/>
            <a:ext cx="1843087" cy="373062"/>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rIns="0" anchor="ctr"/>
          <a:lstStyle/>
          <a:p>
            <a:pPr eaLnBrk="1" fontAlgn="auto" hangingPunct="1">
              <a:spcBef>
                <a:spcPts val="0"/>
              </a:spcBef>
              <a:spcAft>
                <a:spcPts val="0"/>
              </a:spcAft>
              <a:defRPr/>
            </a:pPr>
            <a:r>
              <a:rPr lang="ja-JP" altLang="en-US" sz="1200" b="1" dirty="0">
                <a:solidFill>
                  <a:prstClr val="black"/>
                </a:solidFill>
                <a:latin typeface="ＭＳ Ｐゴシック" panose="020B0600070205080204" pitchFamily="50" charset="-128"/>
              </a:rPr>
              <a:t>深い学びを成立させる工夫</a:t>
            </a:r>
            <a:endParaRPr lang="en-US" altLang="ja-JP" sz="1200" b="1" dirty="0">
              <a:solidFill>
                <a:prstClr val="black"/>
              </a:solidFill>
              <a:latin typeface="ＭＳ Ｐゴシック" panose="020B0600070205080204" pitchFamily="50" charset="-128"/>
            </a:endParaRPr>
          </a:p>
        </p:txBody>
      </p:sp>
      <p:sp>
        <p:nvSpPr>
          <p:cNvPr id="60" name="四角形吹き出し 59"/>
          <p:cNvSpPr/>
          <p:nvPr/>
        </p:nvSpPr>
        <p:spPr bwMode="auto">
          <a:xfrm>
            <a:off x="5214088" y="5913508"/>
            <a:ext cx="3626971" cy="311150"/>
          </a:xfrm>
          <a:prstGeom prst="wedgeRectCallout">
            <a:avLst>
              <a:gd name="adj1" fmla="val -60345"/>
              <a:gd name="adj2" fmla="val -3498"/>
            </a:avLst>
          </a:prstGeom>
          <a:solidFill>
            <a:srgbClr val="CCFF66">
              <a:alpha val="62000"/>
            </a:srgbClr>
          </a:solidFill>
          <a:ln w="22225">
            <a:solidFill>
              <a:srgbClr val="92D050">
                <a:alpha val="82000"/>
              </a:srgbClr>
            </a:solidFill>
            <a:prstDash val="sysDash"/>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ja-JP" altLang="en-US" sz="1000" dirty="0">
                <a:solidFill>
                  <a:prstClr val="black"/>
                </a:solidFill>
                <a:latin typeface="ＭＳ Ｐゴシック" panose="020B0600070205080204" pitchFamily="50" charset="-128"/>
              </a:rPr>
              <a:t>大漁旗で特に発信したい情報を選び、コンセプトにつなげよう</a:t>
            </a:r>
            <a:endParaRPr lang="en-US" altLang="ja-JP" sz="1000" dirty="0">
              <a:solidFill>
                <a:prstClr val="black"/>
              </a:solidFill>
              <a:latin typeface="ＭＳ Ｐゴシック" panose="020B0600070205080204" pitchFamily="50" charset="-128"/>
            </a:endParaRPr>
          </a:p>
        </p:txBody>
      </p:sp>
      <p:grpSp>
        <p:nvGrpSpPr>
          <p:cNvPr id="61" name="グループ化 5"/>
          <p:cNvGrpSpPr>
            <a:grpSpLocks/>
          </p:cNvGrpSpPr>
          <p:nvPr/>
        </p:nvGrpSpPr>
        <p:grpSpPr bwMode="auto">
          <a:xfrm>
            <a:off x="3167709" y="3287044"/>
            <a:ext cx="5146403" cy="377167"/>
            <a:chOff x="3841150" y="3185169"/>
            <a:chExt cx="16293611" cy="376173"/>
          </a:xfrm>
        </p:grpSpPr>
        <p:sp>
          <p:nvSpPr>
            <p:cNvPr id="62" name="角丸四角形吹き出し 61"/>
            <p:cNvSpPr/>
            <p:nvPr/>
          </p:nvSpPr>
          <p:spPr>
            <a:xfrm>
              <a:off x="3841150" y="3220928"/>
              <a:ext cx="4382720" cy="340414"/>
            </a:xfrm>
            <a:prstGeom prst="wedgeRoundRectCallout">
              <a:avLst>
                <a:gd name="adj1" fmla="val -35877"/>
                <a:gd name="adj2" fmla="val -49967"/>
                <a:gd name="adj3" fmla="val 16667"/>
              </a:avLst>
            </a:prstGeom>
            <a:solidFill>
              <a:srgbClr val="FFFF99"/>
            </a:solidFill>
            <a:ln w="15875"/>
          </p:spPr>
          <p:style>
            <a:lnRef idx="2">
              <a:schemeClr val="accent1"/>
            </a:lnRef>
            <a:fillRef idx="1">
              <a:schemeClr val="lt1"/>
            </a:fillRef>
            <a:effectRef idx="0">
              <a:schemeClr val="accent1"/>
            </a:effectRef>
            <a:fontRef idx="minor">
              <a:schemeClr val="dk1"/>
            </a:fontRef>
          </p:style>
          <p:txBody>
            <a:bodyPr lIns="0" tIns="0" rIns="0" bIns="0" anchor="ctr"/>
            <a:lstStyle/>
            <a:p>
              <a:pPr eaLnBrk="1" fontAlgn="auto" hangingPunct="1">
                <a:spcBef>
                  <a:spcPts val="0"/>
                </a:spcBef>
                <a:spcAft>
                  <a:spcPts val="0"/>
                </a:spcAft>
                <a:defRPr/>
              </a:pPr>
              <a:r>
                <a:rPr lang="ja-JP" altLang="en-US" sz="1200" b="1" dirty="0">
                  <a:solidFill>
                    <a:prstClr val="black"/>
                  </a:solidFill>
                </a:rPr>
                <a:t>主体的に学ぶ工夫</a:t>
              </a:r>
              <a:endParaRPr lang="en-US" altLang="ja-JP" sz="1200" dirty="0">
                <a:solidFill>
                  <a:prstClr val="black"/>
                </a:solidFill>
              </a:endParaRPr>
            </a:p>
          </p:txBody>
        </p:sp>
        <p:sp>
          <p:nvSpPr>
            <p:cNvPr id="63" name="四角形吹き出し 62"/>
            <p:cNvSpPr/>
            <p:nvPr/>
          </p:nvSpPr>
          <p:spPr>
            <a:xfrm>
              <a:off x="8977760" y="3185169"/>
              <a:ext cx="11157001" cy="371313"/>
            </a:xfrm>
            <a:prstGeom prst="wedgeRectCallout">
              <a:avLst>
                <a:gd name="adj1" fmla="val -60582"/>
                <a:gd name="adj2" fmla="val 32464"/>
              </a:avLst>
            </a:prstGeom>
            <a:solidFill>
              <a:srgbClr val="CCFF66">
                <a:alpha val="62000"/>
              </a:srgbClr>
            </a:solidFill>
            <a:ln w="22225">
              <a:solidFill>
                <a:srgbClr val="92D050">
                  <a:alpha val="82000"/>
                </a:srgbClr>
              </a:solidFill>
              <a:prstDash val="sysDash"/>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ja-JP" altLang="en-US" sz="1000" dirty="0">
                  <a:solidFill>
                    <a:prstClr val="black"/>
                  </a:solidFill>
                </a:rPr>
                <a:t>実際に建造中の実習船の設計図や依頼者の要望から、</a:t>
              </a:r>
              <a:endParaRPr lang="en-US" altLang="ja-JP" sz="1000" dirty="0">
                <a:solidFill>
                  <a:prstClr val="black"/>
                </a:solidFill>
              </a:endParaRPr>
            </a:p>
            <a:p>
              <a:pPr eaLnBrk="1" fontAlgn="auto" hangingPunct="1">
                <a:spcBef>
                  <a:spcPts val="0"/>
                </a:spcBef>
                <a:spcAft>
                  <a:spcPts val="0"/>
                </a:spcAft>
                <a:defRPr/>
              </a:pPr>
              <a:r>
                <a:rPr lang="ja-JP" altLang="en-US" sz="1000" dirty="0">
                  <a:solidFill>
                    <a:prstClr val="black"/>
                  </a:solidFill>
                </a:rPr>
                <a:t>大漁旗のコンセプトに使えそうな重要ワードを見つけよう</a:t>
              </a:r>
              <a:endParaRPr lang="en-US" altLang="ja-JP" sz="1000" dirty="0">
                <a:solidFill>
                  <a:prstClr val="black"/>
                </a:solidFill>
              </a:endParaRPr>
            </a:p>
          </p:txBody>
        </p:sp>
      </p:grpSp>
      <p:sp>
        <p:nvSpPr>
          <p:cNvPr id="46" name="円/楕円 57">
            <a:extLst>
              <a:ext uri="{FF2B5EF4-FFF2-40B4-BE49-F238E27FC236}">
                <a16:creationId xmlns:a16="http://schemas.microsoft.com/office/drawing/2014/main" id="{9A2CE15C-2A2A-4E90-A10F-402C7954EBA6}"/>
              </a:ext>
            </a:extLst>
          </p:cNvPr>
          <p:cNvSpPr/>
          <p:nvPr/>
        </p:nvSpPr>
        <p:spPr>
          <a:xfrm>
            <a:off x="1979910" y="2414595"/>
            <a:ext cx="288628"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48" name="円/楕円 57">
            <a:extLst>
              <a:ext uri="{FF2B5EF4-FFF2-40B4-BE49-F238E27FC236}">
                <a16:creationId xmlns:a16="http://schemas.microsoft.com/office/drawing/2014/main" id="{19AC1804-DF16-4F7E-A1D4-04E28F1ABF64}"/>
              </a:ext>
            </a:extLst>
          </p:cNvPr>
          <p:cNvSpPr/>
          <p:nvPr/>
        </p:nvSpPr>
        <p:spPr>
          <a:xfrm>
            <a:off x="690328" y="3046974"/>
            <a:ext cx="328669" cy="338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47" name="角丸四角形吹き出し 46"/>
          <p:cNvSpPr/>
          <p:nvPr/>
        </p:nvSpPr>
        <p:spPr>
          <a:xfrm>
            <a:off x="4756307" y="3800117"/>
            <a:ext cx="2409876" cy="428621"/>
          </a:xfrm>
          <a:prstGeom prst="wedgeRoundRectCallout">
            <a:avLst>
              <a:gd name="adj1" fmla="val -24264"/>
              <a:gd name="adj2" fmla="val -81178"/>
              <a:gd name="adj3" fmla="val 16667"/>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ja-JP" altLang="en-US" sz="1000" dirty="0">
                <a:solidFill>
                  <a:schemeClr val="tx1"/>
                </a:solidFill>
                <a:latin typeface="Calibri" pitchFamily="34" charset="0"/>
                <a:ea typeface="ＭＳ Ｐゴシック" charset="-128"/>
              </a:rPr>
              <a:t>・デザインのヒントになりそうな情報は？　　</a:t>
            </a:r>
            <a:endParaRPr lang="en-US" altLang="ja-JP" sz="1000" dirty="0">
              <a:solidFill>
                <a:schemeClr val="tx1"/>
              </a:solidFill>
              <a:latin typeface="Calibri" pitchFamily="34" charset="0"/>
              <a:ea typeface="ＭＳ Ｐゴシック" charset="-128"/>
            </a:endParaRPr>
          </a:p>
          <a:p>
            <a:pPr lvl="0">
              <a:defRPr/>
            </a:pPr>
            <a:r>
              <a:rPr lang="ja-JP" altLang="en-US" sz="1000" dirty="0">
                <a:solidFill>
                  <a:schemeClr val="tx1"/>
                </a:solidFill>
                <a:latin typeface="Calibri" pitchFamily="34" charset="0"/>
                <a:ea typeface="ＭＳ Ｐゴシック" charset="-128"/>
              </a:rPr>
              <a:t>・依頼者はどんな要望をしているのか？</a:t>
            </a:r>
            <a:endParaRPr lang="en-US" altLang="ja-JP" sz="1000" dirty="0">
              <a:solidFill>
                <a:schemeClr val="tx1"/>
              </a:solidFill>
              <a:latin typeface="Calibri" pitchFamily="34" charset="0"/>
              <a:ea typeface="ＭＳ Ｐゴシック" charset="-128"/>
            </a:endParaRPr>
          </a:p>
        </p:txBody>
      </p:sp>
      <p:pic>
        <p:nvPicPr>
          <p:cNvPr id="43" name="図 42" descr="C:\Documents and Settings\nomura-yukari\Local Settings\Temporary Internet Files\Content.IE5\S4CYTVNR\MC90034374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91442">
            <a:off x="4465163" y="3775803"/>
            <a:ext cx="2889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角丸四角形吹き出し 49">
            <a:extLst>
              <a:ext uri="{FF2B5EF4-FFF2-40B4-BE49-F238E27FC236}">
                <a16:creationId xmlns:a16="http://schemas.microsoft.com/office/drawing/2014/main" id="{9828C720-57B2-446E-A1FD-0042299E15CE}"/>
              </a:ext>
            </a:extLst>
          </p:cNvPr>
          <p:cNvSpPr/>
          <p:nvPr/>
        </p:nvSpPr>
        <p:spPr>
          <a:xfrm>
            <a:off x="5235209" y="6316453"/>
            <a:ext cx="3626971" cy="396175"/>
          </a:xfrm>
          <a:prstGeom prst="wedgeRoundRectCallout">
            <a:avLst>
              <a:gd name="adj1" fmla="val -55418"/>
              <a:gd name="adj2" fmla="val -48482"/>
              <a:gd name="adj3" fmla="val 16667"/>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ja-JP" altLang="en-US" sz="1000" dirty="0">
                <a:solidFill>
                  <a:schemeClr val="tx1"/>
                </a:solidFill>
                <a:latin typeface="Calibri" pitchFamily="34" charset="0"/>
                <a:ea typeface="ＭＳ Ｐゴシック" charset="-128"/>
              </a:rPr>
              <a:t>・旗をデザインするために、資料の他に知りたい情報はないか？</a:t>
            </a:r>
            <a:endParaRPr lang="en-US" altLang="ja-JP" sz="1000" dirty="0">
              <a:solidFill>
                <a:schemeClr val="tx1"/>
              </a:solidFill>
              <a:latin typeface="Calibri" pitchFamily="34" charset="0"/>
              <a:ea typeface="ＭＳ Ｐゴシック" charset="-128"/>
            </a:endParaRPr>
          </a:p>
        </p:txBody>
      </p:sp>
      <p:pic>
        <p:nvPicPr>
          <p:cNvPr id="2" name="図 1">
            <a:extLst>
              <a:ext uri="{FF2B5EF4-FFF2-40B4-BE49-F238E27FC236}">
                <a16:creationId xmlns:a16="http://schemas.microsoft.com/office/drawing/2014/main" id="{D6A747CD-C72F-4087-8314-0DF8B075D1BF}"/>
              </a:ext>
            </a:extLst>
          </p:cNvPr>
          <p:cNvPicPr>
            <a:picLocks noChangeAspect="1"/>
          </p:cNvPicPr>
          <p:nvPr/>
        </p:nvPicPr>
        <p:blipFill>
          <a:blip r:embed="rId4"/>
          <a:stretch>
            <a:fillRect/>
          </a:stretch>
        </p:blipFill>
        <p:spPr>
          <a:xfrm>
            <a:off x="7243017" y="3711980"/>
            <a:ext cx="1519303" cy="993758"/>
          </a:xfrm>
          <a:prstGeom prst="rect">
            <a:avLst/>
          </a:prstGeom>
        </p:spPr>
      </p:pic>
    </p:spTree>
    <p:extLst>
      <p:ext uri="{BB962C8B-B14F-4D97-AF65-F5344CB8AC3E}">
        <p14:creationId xmlns:p14="http://schemas.microsoft.com/office/powerpoint/2010/main" val="104217096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7131A3D3-933F-409B-89DF-E5A0761033AF}"/>
              </a:ext>
            </a:extLst>
          </p:cNvPr>
          <p:cNvSpPr/>
          <p:nvPr/>
        </p:nvSpPr>
        <p:spPr>
          <a:xfrm>
            <a:off x="223838" y="3294739"/>
            <a:ext cx="1923925" cy="87017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2" name="図 51">
            <a:extLst>
              <a:ext uri="{FF2B5EF4-FFF2-40B4-BE49-F238E27FC236}">
                <a16:creationId xmlns:a16="http://schemas.microsoft.com/office/drawing/2014/main" id="{D5F666FF-C3B3-4FDE-AD25-DC6C9B61CE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897" t="62782" r="13830" b="6634"/>
          <a:stretch/>
        </p:blipFill>
        <p:spPr>
          <a:xfrm>
            <a:off x="6803254" y="2699530"/>
            <a:ext cx="1011681" cy="1665392"/>
          </a:xfrm>
          <a:prstGeom prst="rect">
            <a:avLst/>
          </a:prstGeom>
        </p:spPr>
      </p:pic>
      <p:sp>
        <p:nvSpPr>
          <p:cNvPr id="18" name="正方形/長方形 17">
            <a:extLst>
              <a:ext uri="{FF2B5EF4-FFF2-40B4-BE49-F238E27FC236}">
                <a16:creationId xmlns:a16="http://schemas.microsoft.com/office/drawing/2014/main" id="{B9AE516B-683C-4A12-A490-9050A4DC58F5}"/>
              </a:ext>
            </a:extLst>
          </p:cNvPr>
          <p:cNvSpPr/>
          <p:nvPr/>
        </p:nvSpPr>
        <p:spPr>
          <a:xfrm>
            <a:off x="1259633" y="648237"/>
            <a:ext cx="2743950" cy="21468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94" name="Rectangle 14"/>
          <p:cNvSpPr>
            <a:spLocks noChangeArrowheads="1"/>
          </p:cNvSpPr>
          <p:nvPr/>
        </p:nvSpPr>
        <p:spPr bwMode="auto">
          <a:xfrm>
            <a:off x="107950" y="85725"/>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chemeClr val="tx2"/>
                </a:solidFill>
                <a:latin typeface="Arial" panose="020B0604020202020204" pitchFamily="34" charset="0"/>
              </a:rPr>
              <a:t>授業の展開</a:t>
            </a:r>
          </a:p>
        </p:txBody>
      </p:sp>
      <p:graphicFrame>
        <p:nvGraphicFramePr>
          <p:cNvPr id="15" name="表 14"/>
          <p:cNvGraphicFramePr>
            <a:graphicFrameLocks noGrp="1"/>
          </p:cNvGraphicFramePr>
          <p:nvPr>
            <p:extLst>
              <p:ext uri="{D42A27DB-BD31-4B8C-83A1-F6EECF244321}">
                <p14:modId xmlns:p14="http://schemas.microsoft.com/office/powerpoint/2010/main" val="4282389579"/>
              </p:ext>
            </p:extLst>
          </p:nvPr>
        </p:nvGraphicFramePr>
        <p:xfrm>
          <a:off x="323528" y="4509120"/>
          <a:ext cx="8524628" cy="2083668"/>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288081173"/>
                    </a:ext>
                  </a:extLst>
                </a:gridCol>
                <a:gridCol w="2605907">
                  <a:extLst>
                    <a:ext uri="{9D8B030D-6E8A-4147-A177-3AD203B41FA5}">
                      <a16:colId xmlns:a16="http://schemas.microsoft.com/office/drawing/2014/main" val="3128718672"/>
                    </a:ext>
                  </a:extLst>
                </a:gridCol>
                <a:gridCol w="2491420">
                  <a:extLst>
                    <a:ext uri="{9D8B030D-6E8A-4147-A177-3AD203B41FA5}">
                      <a16:colId xmlns:a16="http://schemas.microsoft.com/office/drawing/2014/main" val="2510327318"/>
                    </a:ext>
                  </a:extLst>
                </a:gridCol>
                <a:gridCol w="2131157">
                  <a:extLst>
                    <a:ext uri="{9D8B030D-6E8A-4147-A177-3AD203B41FA5}">
                      <a16:colId xmlns:a16="http://schemas.microsoft.com/office/drawing/2014/main" val="1800687787"/>
                    </a:ext>
                  </a:extLst>
                </a:gridCol>
              </a:tblGrid>
              <a:tr h="311879">
                <a:tc>
                  <a:txBody>
                    <a:bodyPr/>
                    <a:lstStyle/>
                    <a:p>
                      <a:endParaRPr kumimoji="1" lang="ja-JP" altLang="en-US" sz="1200" dirty="0"/>
                    </a:p>
                  </a:txBody>
                  <a:tcPr/>
                </a:tc>
                <a:tc>
                  <a:txBody>
                    <a:bodyPr/>
                    <a:lstStyle/>
                    <a:p>
                      <a:pPr algn="ctr"/>
                      <a:r>
                        <a:rPr kumimoji="1" lang="en-US" altLang="ja-JP" sz="1200" dirty="0"/>
                        <a:t>A</a:t>
                      </a:r>
                      <a:r>
                        <a:rPr kumimoji="1" lang="ja-JP" altLang="en-US" sz="1050" b="0" dirty="0"/>
                        <a:t>（評価尺度１）</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B</a:t>
                      </a:r>
                      <a:r>
                        <a:rPr kumimoji="1" lang="ja-JP" altLang="en-US" sz="1200" dirty="0"/>
                        <a:t>　</a:t>
                      </a:r>
                      <a:r>
                        <a:rPr kumimoji="1" lang="ja-JP" altLang="en-US" sz="1100" b="0" dirty="0"/>
                        <a:t>（評価尺度２）</a:t>
                      </a:r>
                      <a:endParaRPr kumimoji="1" lang="ja-JP" altLang="en-US" sz="1200"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C</a:t>
                      </a:r>
                      <a:r>
                        <a:rPr kumimoji="1" lang="ja-JP" altLang="en-US" sz="1200" dirty="0"/>
                        <a:t>　</a:t>
                      </a:r>
                      <a:r>
                        <a:rPr kumimoji="1" lang="ja-JP" altLang="en-US" sz="1100" b="0" dirty="0"/>
                        <a:t>（評価尺度３）</a:t>
                      </a:r>
                      <a:endParaRPr kumimoji="1" lang="ja-JP" altLang="en-US" sz="1200" b="0" dirty="0"/>
                    </a:p>
                  </a:txBody>
                  <a:tcPr anchor="ctr"/>
                </a:tc>
                <a:extLst>
                  <a:ext uri="{0D108BD9-81ED-4DB2-BD59-A6C34878D82A}">
                    <a16:rowId xmlns:a16="http://schemas.microsoft.com/office/drawing/2014/main" val="2417881815"/>
                  </a:ext>
                </a:extLst>
              </a:tr>
              <a:tr h="600658">
                <a:tc>
                  <a:txBody>
                    <a:bodyPr/>
                    <a:lstStyle/>
                    <a:p>
                      <a:r>
                        <a:rPr kumimoji="1" lang="ja-JP" altLang="en-US" sz="1200" dirty="0"/>
                        <a:t>知識・理解</a:t>
                      </a:r>
                    </a:p>
                  </a:txBody>
                  <a:tcPr/>
                </a:tc>
                <a:tc>
                  <a:txBody>
                    <a:bodyPr/>
                    <a:lstStyle/>
                    <a:p>
                      <a:r>
                        <a:rPr kumimoji="1" lang="ja-JP" altLang="en-US" sz="1050" dirty="0"/>
                        <a:t>大漁旗のデザインへのつながりを意識し、意図が伝わりやすく見やすい色彩構成や形を考え出そうとしている。</a:t>
                      </a:r>
                    </a:p>
                  </a:txBody>
                  <a:tcPr/>
                </a:tc>
                <a:tc>
                  <a:txBody>
                    <a:bodyPr/>
                    <a:lstStyle/>
                    <a:p>
                      <a:r>
                        <a:rPr kumimoji="1" lang="ja-JP" altLang="en-US" sz="1050" dirty="0"/>
                        <a:t>ファインアートとの違いを理解し、大多数に意図が伝わりやすい色や形を考え出そうとしている。</a:t>
                      </a:r>
                    </a:p>
                  </a:txBody>
                  <a:tcPr/>
                </a:tc>
                <a:tc>
                  <a:txBody>
                    <a:bodyPr/>
                    <a:lstStyle/>
                    <a:p>
                      <a:r>
                        <a:rPr kumimoji="1" lang="ja-JP" altLang="en-US" sz="1050" dirty="0"/>
                        <a:t>自分なりに考えて、色や形を描いている。</a:t>
                      </a:r>
                    </a:p>
                  </a:txBody>
                  <a:tcPr/>
                </a:tc>
                <a:extLst>
                  <a:ext uri="{0D108BD9-81ED-4DB2-BD59-A6C34878D82A}">
                    <a16:rowId xmlns:a16="http://schemas.microsoft.com/office/drawing/2014/main" val="4234702874"/>
                  </a:ext>
                </a:extLst>
              </a:tr>
              <a:tr h="599631">
                <a:tc>
                  <a:txBody>
                    <a:bodyPr/>
                    <a:lstStyle/>
                    <a:p>
                      <a:r>
                        <a:rPr kumimoji="1" lang="ja-JP" altLang="en-US" sz="1200" dirty="0"/>
                        <a:t>思考力・判断力・表現力</a:t>
                      </a:r>
                    </a:p>
                  </a:txBody>
                  <a:tcPr/>
                </a:tc>
                <a:tc>
                  <a:txBody>
                    <a:bodyPr/>
                    <a:lstStyle/>
                    <a:p>
                      <a:r>
                        <a:rPr kumimoji="1" lang="ja-JP" altLang="en-US" sz="1050" dirty="0"/>
                        <a:t>キーワードの意味や背景などを元に、色のトーンや組み合わせ、線の形状がもつイメージも意識し表現している。</a:t>
                      </a:r>
                    </a:p>
                  </a:txBody>
                  <a:tcPr/>
                </a:tc>
                <a:tc>
                  <a:txBody>
                    <a:bodyPr/>
                    <a:lstStyle/>
                    <a:p>
                      <a:r>
                        <a:rPr kumimoji="1" lang="ja-JP" altLang="en-US" sz="1050" dirty="0"/>
                        <a:t>キーワードの意味や背景などを元に、意図をもって色や形を選び表現している。</a:t>
                      </a:r>
                    </a:p>
                  </a:txBody>
                  <a:tcPr/>
                </a:tc>
                <a:tc>
                  <a:txBody>
                    <a:bodyPr/>
                    <a:lstStyle/>
                    <a:p>
                      <a:r>
                        <a:rPr kumimoji="1" lang="ja-JP" altLang="en-US" sz="1050" dirty="0"/>
                        <a:t>キーワードから思いついた色や形をワークシートに描き出している。</a:t>
                      </a:r>
                    </a:p>
                  </a:txBody>
                  <a:tcPr/>
                </a:tc>
                <a:extLst>
                  <a:ext uri="{0D108BD9-81ED-4DB2-BD59-A6C34878D82A}">
                    <a16:rowId xmlns:a16="http://schemas.microsoft.com/office/drawing/2014/main" val="3043049587"/>
                  </a:ext>
                </a:extLst>
              </a:tr>
              <a:tr h="546150">
                <a:tc>
                  <a:txBody>
                    <a:bodyPr/>
                    <a:lstStyle/>
                    <a:p>
                      <a:r>
                        <a:rPr kumimoji="1" lang="ja-JP" altLang="en-US" sz="1200" kern="1200" dirty="0">
                          <a:solidFill>
                            <a:schemeClr val="dk1"/>
                          </a:solidFill>
                          <a:latin typeface="+mn-lt"/>
                          <a:ea typeface="+mn-ea"/>
                          <a:cs typeface="+mn-cs"/>
                        </a:rPr>
                        <a:t>主体的に学習に取り組む態度</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依頼者の要望の中で自分が特に強く発信したいことについて考え、再度必要な情報を集めようとする。</a:t>
                      </a:r>
                      <a:endParaRPr kumimoji="1" lang="en-US" altLang="ja-JP" sz="1050" dirty="0"/>
                    </a:p>
                  </a:txBody>
                  <a:tcPr/>
                </a:tc>
                <a:tc>
                  <a:txBody>
                    <a:bodyPr/>
                    <a:lstStyle/>
                    <a:p>
                      <a:r>
                        <a:rPr kumimoji="1" lang="ja-JP" altLang="en-US" sz="1050" dirty="0"/>
                        <a:t>実習船の情報と依頼者の要望から、大漁旗のデザインに重要な部分に線を引き、情報を読み取っている。</a:t>
                      </a:r>
                      <a:endParaRPr kumimoji="1" lang="en-US" altLang="ja-JP" sz="1050" dirty="0"/>
                    </a:p>
                  </a:txBody>
                  <a:tcPr/>
                </a:tc>
                <a:tc>
                  <a:txBody>
                    <a:bodyPr/>
                    <a:lstStyle/>
                    <a:p>
                      <a:r>
                        <a:rPr kumimoji="1" lang="ja-JP" altLang="en-US" sz="1050" dirty="0"/>
                        <a:t>資料を読み、依頼者の要望や船の</a:t>
                      </a:r>
                      <a:r>
                        <a:rPr kumimoji="1" lang="ja-JP" altLang="en-US" sz="1050"/>
                        <a:t>情報を得ている。</a:t>
                      </a:r>
                      <a:endParaRPr kumimoji="1" lang="ja-JP" altLang="en-US" sz="1050" dirty="0"/>
                    </a:p>
                  </a:txBody>
                  <a:tcPr/>
                </a:tc>
                <a:extLst>
                  <a:ext uri="{0D108BD9-81ED-4DB2-BD59-A6C34878D82A}">
                    <a16:rowId xmlns:a16="http://schemas.microsoft.com/office/drawing/2014/main" val="3333569986"/>
                  </a:ext>
                </a:extLst>
              </a:tr>
            </a:tbl>
          </a:graphicData>
        </a:graphic>
      </p:graphicFrame>
      <p:sp>
        <p:nvSpPr>
          <p:cNvPr id="16" name="テキスト ボックス 3"/>
          <p:cNvSpPr txBox="1">
            <a:spLocks noChangeArrowheads="1"/>
          </p:cNvSpPr>
          <p:nvPr/>
        </p:nvSpPr>
        <p:spPr bwMode="auto">
          <a:xfrm>
            <a:off x="223838" y="4204724"/>
            <a:ext cx="55446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pPr>
            <a:r>
              <a:rPr lang="ja-JP" altLang="en-US" sz="1200" dirty="0">
                <a:solidFill>
                  <a:srgbClr val="000000"/>
                </a:solidFill>
                <a:latin typeface="メイリオ" panose="020B0604030504040204" pitchFamily="50" charset="-128"/>
                <a:ea typeface="メイリオ" panose="020B0604030504040204" pitchFamily="50" charset="-128"/>
              </a:rPr>
              <a:t>学習活動の評価　　　</a:t>
            </a:r>
            <a:endParaRPr lang="en-US" altLang="ja-JP" sz="1050" dirty="0">
              <a:solidFill>
                <a:srgbClr val="000000"/>
              </a:solidFill>
              <a:latin typeface="メイリオ" panose="020B0604030504040204" pitchFamily="50" charset="-128"/>
              <a:ea typeface="メイリオ" panose="020B0604030504040204" pitchFamily="50" charset="-128"/>
            </a:endParaRPr>
          </a:p>
        </p:txBody>
      </p:sp>
      <p:sp>
        <p:nvSpPr>
          <p:cNvPr id="12" name="角丸四角形吹き出し 11"/>
          <p:cNvSpPr/>
          <p:nvPr/>
        </p:nvSpPr>
        <p:spPr>
          <a:xfrm>
            <a:off x="7877786" y="2795118"/>
            <a:ext cx="1086702" cy="1452190"/>
          </a:xfrm>
          <a:prstGeom prst="wedgeRoundRectCallout">
            <a:avLst>
              <a:gd name="adj1" fmla="val -61459"/>
              <a:gd name="adj2" fmla="val -1429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000" dirty="0">
                <a:latin typeface="ＭＳ Ｐゴシック" panose="020B0600070205080204" pitchFamily="50" charset="-128"/>
              </a:rPr>
              <a:t>具象的な形と抽象的な形を考えてみる。</a:t>
            </a:r>
            <a:endParaRPr lang="en-US" altLang="ja-JP" sz="1000" dirty="0">
              <a:latin typeface="ＭＳ Ｐゴシック" panose="020B0600070205080204" pitchFamily="50" charset="-128"/>
            </a:endParaRPr>
          </a:p>
          <a:p>
            <a:pPr eaLnBrk="1" hangingPunct="1">
              <a:defRPr/>
            </a:pPr>
            <a:r>
              <a:rPr lang="ja-JP" altLang="en-US" sz="1000" dirty="0">
                <a:latin typeface="ＭＳ Ｐゴシック" panose="020B0600070205080204" pitchFamily="50" charset="-128"/>
              </a:rPr>
              <a:t>直線、曲線、四角、丸、等で印象が変わることに気づく。</a:t>
            </a:r>
            <a:endParaRPr lang="en-US" altLang="ja-JP" sz="1000" dirty="0">
              <a:latin typeface="ＭＳ Ｐゴシック" panose="020B0600070205080204" pitchFamily="50" charset="-128"/>
            </a:endParaRPr>
          </a:p>
        </p:txBody>
      </p:sp>
      <p:cxnSp>
        <p:nvCxnSpPr>
          <p:cNvPr id="36" name="直線矢印コネクタ 35"/>
          <p:cNvCxnSpPr>
            <a:cxnSpLocks/>
          </p:cNvCxnSpPr>
          <p:nvPr/>
        </p:nvCxnSpPr>
        <p:spPr>
          <a:xfrm>
            <a:off x="4085072" y="1481913"/>
            <a:ext cx="630944" cy="0"/>
          </a:xfrm>
          <a:prstGeom prst="straightConnector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223838" y="3533187"/>
            <a:ext cx="1923925" cy="553998"/>
          </a:xfrm>
          <a:prstGeom prst="rect">
            <a:avLst/>
          </a:prstGeom>
        </p:spPr>
        <p:txBody>
          <a:bodyPr wrap="none">
            <a:spAutoFit/>
          </a:bodyPr>
          <a:lstStyle/>
          <a:p>
            <a:pPr>
              <a:defRPr/>
            </a:pPr>
            <a:r>
              <a:rPr lang="ja-JP" altLang="en-US" sz="1000" dirty="0">
                <a:latin typeface="+mn-ea"/>
              </a:rPr>
              <a:t>船の情報、依頼者の要望の中で</a:t>
            </a:r>
            <a:endParaRPr lang="en-US" altLang="ja-JP" sz="1000" dirty="0">
              <a:latin typeface="+mn-ea"/>
            </a:endParaRPr>
          </a:p>
          <a:p>
            <a:pPr>
              <a:defRPr/>
            </a:pPr>
            <a:r>
              <a:rPr lang="ja-JP" altLang="en-US" sz="1000" dirty="0">
                <a:latin typeface="+mn-ea"/>
              </a:rPr>
              <a:t>自分は何を強く発信したいかを</a:t>
            </a:r>
            <a:endParaRPr lang="en-US" altLang="ja-JP" sz="1000" dirty="0">
              <a:latin typeface="+mn-ea"/>
            </a:endParaRPr>
          </a:p>
          <a:p>
            <a:pPr>
              <a:defRPr/>
            </a:pPr>
            <a:r>
              <a:rPr lang="ja-JP" altLang="en-US" sz="1000" dirty="0">
                <a:latin typeface="+mn-ea"/>
              </a:rPr>
              <a:t>ワークシートに書き出す。</a:t>
            </a:r>
            <a:endParaRPr lang="en-US" altLang="ja-JP" sz="1000" dirty="0">
              <a:latin typeface="+mn-ea"/>
            </a:endParaRPr>
          </a:p>
        </p:txBody>
      </p:sp>
      <p:sp>
        <p:nvSpPr>
          <p:cNvPr id="28" name="テキスト ボックス 27">
            <a:extLst>
              <a:ext uri="{FF2B5EF4-FFF2-40B4-BE49-F238E27FC236}">
                <a16:creationId xmlns:a16="http://schemas.microsoft.com/office/drawing/2014/main" id="{987062FC-4A9E-41B0-8F99-DA41CA428144}"/>
              </a:ext>
            </a:extLst>
          </p:cNvPr>
          <p:cNvSpPr txBox="1"/>
          <p:nvPr/>
        </p:nvSpPr>
        <p:spPr>
          <a:xfrm>
            <a:off x="1546779" y="232739"/>
            <a:ext cx="2242695" cy="415498"/>
          </a:xfrm>
          <a:prstGeom prst="rect">
            <a:avLst/>
          </a:prstGeom>
          <a:noFill/>
        </p:spPr>
        <p:txBody>
          <a:bodyPr wrap="square">
            <a:spAutoFit/>
          </a:bodyPr>
          <a:lstStyle/>
          <a:p>
            <a:r>
              <a:rPr lang="ja-JP" altLang="en-US" sz="1050" b="1" dirty="0"/>
              <a:t>大漁旗のコンセプトを考えるために</a:t>
            </a:r>
            <a:endParaRPr lang="en-US" altLang="ja-JP" sz="1050" b="1" dirty="0"/>
          </a:p>
          <a:p>
            <a:r>
              <a:rPr lang="ja-JP" altLang="en-US" sz="1050" b="1" dirty="0"/>
              <a:t>重要な情報に線を引く</a:t>
            </a:r>
          </a:p>
        </p:txBody>
      </p:sp>
      <p:sp>
        <p:nvSpPr>
          <p:cNvPr id="31" name="テキスト ボックス 30">
            <a:extLst>
              <a:ext uri="{FF2B5EF4-FFF2-40B4-BE49-F238E27FC236}">
                <a16:creationId xmlns:a16="http://schemas.microsoft.com/office/drawing/2014/main" id="{CC1BFA0A-0EF8-4F95-BBCE-AB7A83B567D2}"/>
              </a:ext>
            </a:extLst>
          </p:cNvPr>
          <p:cNvSpPr txBox="1"/>
          <p:nvPr/>
        </p:nvSpPr>
        <p:spPr>
          <a:xfrm>
            <a:off x="4771375" y="64303"/>
            <a:ext cx="3569097" cy="253916"/>
          </a:xfrm>
          <a:prstGeom prst="rect">
            <a:avLst/>
          </a:prstGeom>
          <a:noFill/>
        </p:spPr>
        <p:txBody>
          <a:bodyPr wrap="square">
            <a:spAutoFit/>
          </a:bodyPr>
          <a:lstStyle/>
          <a:p>
            <a:r>
              <a:rPr lang="ja-JP" altLang="en-US" sz="1050" b="1" dirty="0"/>
              <a:t>キーワードから色と形を考えるイメージトレーニング</a:t>
            </a:r>
            <a:endParaRPr lang="en-US" altLang="ja-JP" sz="1050" b="1" dirty="0"/>
          </a:p>
        </p:txBody>
      </p:sp>
      <p:pic>
        <p:nvPicPr>
          <p:cNvPr id="17" name="図 16">
            <a:extLst>
              <a:ext uri="{FF2B5EF4-FFF2-40B4-BE49-F238E27FC236}">
                <a16:creationId xmlns:a16="http://schemas.microsoft.com/office/drawing/2014/main" id="{527E6873-B6AC-467A-8017-1231BAD55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2539">
            <a:off x="1439999" y="745387"/>
            <a:ext cx="1358093" cy="1919437"/>
          </a:xfrm>
          <a:prstGeom prst="rect">
            <a:avLst/>
          </a:prstGeom>
          <a:ln>
            <a:solidFill>
              <a:schemeClr val="tx1"/>
            </a:solidFill>
          </a:ln>
        </p:spPr>
      </p:pic>
      <p:pic>
        <p:nvPicPr>
          <p:cNvPr id="11" name="図 10">
            <a:extLst>
              <a:ext uri="{FF2B5EF4-FFF2-40B4-BE49-F238E27FC236}">
                <a16:creationId xmlns:a16="http://schemas.microsoft.com/office/drawing/2014/main" id="{AA958720-17E0-4562-A096-7CB566238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3147">
            <a:off x="2355263" y="817444"/>
            <a:ext cx="1289675" cy="1814143"/>
          </a:xfrm>
          <a:prstGeom prst="rect">
            <a:avLst/>
          </a:prstGeom>
          <a:ln>
            <a:solidFill>
              <a:schemeClr val="tx1"/>
            </a:solidFill>
          </a:ln>
        </p:spPr>
      </p:pic>
      <p:pic>
        <p:nvPicPr>
          <p:cNvPr id="45" name="図 44">
            <a:extLst>
              <a:ext uri="{FF2B5EF4-FFF2-40B4-BE49-F238E27FC236}">
                <a16:creationId xmlns:a16="http://schemas.microsoft.com/office/drawing/2014/main" id="{0D747045-36DC-4B97-A59C-D9270FDF76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434" t="11466" r="10156" b="3641"/>
          <a:stretch/>
        </p:blipFill>
        <p:spPr>
          <a:xfrm>
            <a:off x="4750147" y="319590"/>
            <a:ext cx="1422344" cy="2097432"/>
          </a:xfrm>
          <a:prstGeom prst="rect">
            <a:avLst/>
          </a:prstGeom>
          <a:ln>
            <a:solidFill>
              <a:schemeClr val="tx1"/>
            </a:solidFill>
          </a:ln>
        </p:spPr>
      </p:pic>
      <p:pic>
        <p:nvPicPr>
          <p:cNvPr id="47" name="図 46">
            <a:extLst>
              <a:ext uri="{FF2B5EF4-FFF2-40B4-BE49-F238E27FC236}">
                <a16:creationId xmlns:a16="http://schemas.microsoft.com/office/drawing/2014/main" id="{2EA35F28-CFB3-4B5B-A89D-41DBE836702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816" t="25024" r="36035" b="44440"/>
          <a:stretch/>
        </p:blipFill>
        <p:spPr>
          <a:xfrm>
            <a:off x="7168057" y="1258592"/>
            <a:ext cx="717310" cy="1140905"/>
          </a:xfrm>
          <a:prstGeom prst="rect">
            <a:avLst/>
          </a:prstGeom>
          <a:ln>
            <a:solidFill>
              <a:schemeClr val="tx1"/>
            </a:solidFill>
          </a:ln>
        </p:spPr>
      </p:pic>
      <p:pic>
        <p:nvPicPr>
          <p:cNvPr id="43" name="図 42">
            <a:extLst>
              <a:ext uri="{FF2B5EF4-FFF2-40B4-BE49-F238E27FC236}">
                <a16:creationId xmlns:a16="http://schemas.microsoft.com/office/drawing/2014/main" id="{2C0F008D-0039-452A-9982-07A356E062B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202" t="25849" r="61555" b="45165"/>
          <a:stretch/>
        </p:blipFill>
        <p:spPr>
          <a:xfrm>
            <a:off x="6258881" y="1250796"/>
            <a:ext cx="758504" cy="1141142"/>
          </a:xfrm>
          <a:prstGeom prst="rect">
            <a:avLst/>
          </a:prstGeom>
          <a:ln>
            <a:solidFill>
              <a:schemeClr val="tx1"/>
            </a:solidFill>
          </a:ln>
        </p:spPr>
      </p:pic>
      <p:sp>
        <p:nvSpPr>
          <p:cNvPr id="48" name="テキスト ボックス 47">
            <a:extLst>
              <a:ext uri="{FF2B5EF4-FFF2-40B4-BE49-F238E27FC236}">
                <a16:creationId xmlns:a16="http://schemas.microsoft.com/office/drawing/2014/main" id="{84B379EE-5E92-4C14-A768-BB06478CE0D5}"/>
              </a:ext>
            </a:extLst>
          </p:cNvPr>
          <p:cNvSpPr txBox="1"/>
          <p:nvPr/>
        </p:nvSpPr>
        <p:spPr>
          <a:xfrm>
            <a:off x="6776919" y="2458974"/>
            <a:ext cx="2121943" cy="253916"/>
          </a:xfrm>
          <a:prstGeom prst="rect">
            <a:avLst/>
          </a:prstGeom>
          <a:noFill/>
        </p:spPr>
        <p:txBody>
          <a:bodyPr wrap="square" rtlCol="0">
            <a:spAutoFit/>
          </a:bodyPr>
          <a:lstStyle/>
          <a:p>
            <a:r>
              <a:rPr kumimoji="1" lang="ja-JP" altLang="en-US" sz="1050" dirty="0"/>
              <a:t>なぜその色にしたか理由も記入↑</a:t>
            </a:r>
            <a:endParaRPr kumimoji="1" lang="en-US" altLang="ja-JP" sz="1050" dirty="0"/>
          </a:p>
        </p:txBody>
      </p:sp>
      <p:pic>
        <p:nvPicPr>
          <p:cNvPr id="56" name="図 55">
            <a:extLst>
              <a:ext uri="{FF2B5EF4-FFF2-40B4-BE49-F238E27FC236}">
                <a16:creationId xmlns:a16="http://schemas.microsoft.com/office/drawing/2014/main" id="{76BBF4E0-247F-4B5D-88BB-C2801AE7D4D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875" t="62450" r="38734" b="6992"/>
          <a:stretch/>
        </p:blipFill>
        <p:spPr>
          <a:xfrm>
            <a:off x="5923605" y="2468974"/>
            <a:ext cx="832639" cy="1475167"/>
          </a:xfrm>
          <a:prstGeom prst="rect">
            <a:avLst/>
          </a:prstGeom>
        </p:spPr>
      </p:pic>
      <p:sp>
        <p:nvSpPr>
          <p:cNvPr id="14" name="角丸四角形吹き出し 13"/>
          <p:cNvSpPr/>
          <p:nvPr/>
        </p:nvSpPr>
        <p:spPr>
          <a:xfrm>
            <a:off x="6721793" y="315233"/>
            <a:ext cx="2242695" cy="858780"/>
          </a:xfrm>
          <a:prstGeom prst="wedgeRoundRectCallout">
            <a:avLst>
              <a:gd name="adj1" fmla="val -61028"/>
              <a:gd name="adj2" fmla="val 30268"/>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endParaRPr lang="en-US" altLang="ja-JP" sz="1000" dirty="0"/>
          </a:p>
          <a:p>
            <a:r>
              <a:rPr lang="ja-JP" altLang="en-US" sz="1000" dirty="0"/>
              <a:t>依頼者の要望の中から</a:t>
            </a:r>
            <a:endParaRPr lang="en-US" altLang="ja-JP" sz="1000" dirty="0"/>
          </a:p>
          <a:p>
            <a:r>
              <a:rPr lang="ja-JP" altLang="en-US" sz="1000" dirty="0"/>
              <a:t>「若狭高校」「学び」「海」という</a:t>
            </a:r>
            <a:endParaRPr lang="en-US" altLang="ja-JP" sz="1000" dirty="0"/>
          </a:p>
          <a:p>
            <a:r>
              <a:rPr lang="ja-JP" altLang="en-US" sz="1000" dirty="0"/>
              <a:t>キーワードを使って</a:t>
            </a:r>
            <a:endParaRPr lang="en-US" altLang="ja-JP" sz="1000" dirty="0"/>
          </a:p>
          <a:p>
            <a:r>
              <a:rPr lang="ja-JP" altLang="en-US" sz="1000" dirty="0"/>
              <a:t>ふさわしい色と形を連想する練習</a:t>
            </a:r>
          </a:p>
          <a:p>
            <a:pPr eaLnBrk="1" hangingPunct="1">
              <a:defRPr/>
            </a:pPr>
            <a:endParaRPr lang="ja-JP" altLang="en-US" sz="1000" dirty="0">
              <a:latin typeface="ＭＳ Ｐゴシック" panose="020B0600070205080204" pitchFamily="50" charset="-128"/>
            </a:endParaRPr>
          </a:p>
        </p:txBody>
      </p:sp>
      <p:pic>
        <p:nvPicPr>
          <p:cNvPr id="3" name="図 2">
            <a:extLst>
              <a:ext uri="{FF2B5EF4-FFF2-40B4-BE49-F238E27FC236}">
                <a16:creationId xmlns:a16="http://schemas.microsoft.com/office/drawing/2014/main" id="{BF7BD4CF-15DA-47A7-9F6A-71C29164784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1714" t="25408" r="13965" b="42650"/>
          <a:stretch/>
        </p:blipFill>
        <p:spPr>
          <a:xfrm>
            <a:off x="8020538" y="1258592"/>
            <a:ext cx="622440" cy="1156029"/>
          </a:xfrm>
          <a:prstGeom prst="rect">
            <a:avLst/>
          </a:prstGeom>
          <a:ln>
            <a:solidFill>
              <a:schemeClr val="tx1"/>
            </a:solidFill>
          </a:ln>
        </p:spPr>
      </p:pic>
      <p:pic>
        <p:nvPicPr>
          <p:cNvPr id="5" name="図 4">
            <a:extLst>
              <a:ext uri="{FF2B5EF4-FFF2-40B4-BE49-F238E27FC236}">
                <a16:creationId xmlns:a16="http://schemas.microsoft.com/office/drawing/2014/main" id="{27B1382A-1404-4C39-B5E1-CADE1AB5B60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2244" t="10813" r="61477" b="56672"/>
          <a:stretch/>
        </p:blipFill>
        <p:spPr>
          <a:xfrm>
            <a:off x="4895013" y="2579478"/>
            <a:ext cx="926799" cy="1621625"/>
          </a:xfrm>
          <a:prstGeom prst="rect">
            <a:avLst/>
          </a:prstGeom>
        </p:spPr>
      </p:pic>
      <p:sp>
        <p:nvSpPr>
          <p:cNvPr id="33" name="角丸四角形吹き出し 11">
            <a:extLst>
              <a:ext uri="{FF2B5EF4-FFF2-40B4-BE49-F238E27FC236}">
                <a16:creationId xmlns:a16="http://schemas.microsoft.com/office/drawing/2014/main" id="{4EA4D2B6-765E-4B92-B320-884B2AD74A5C}"/>
              </a:ext>
            </a:extLst>
          </p:cNvPr>
          <p:cNvSpPr/>
          <p:nvPr/>
        </p:nvSpPr>
        <p:spPr>
          <a:xfrm>
            <a:off x="2632197" y="3122995"/>
            <a:ext cx="1676158" cy="1241927"/>
          </a:xfrm>
          <a:prstGeom prst="wedgeRoundRectCallout">
            <a:avLst>
              <a:gd name="adj1" fmla="val -45609"/>
              <a:gd name="adj2" fmla="val -25820"/>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000" dirty="0">
                <a:latin typeface="ＭＳ Ｐゴシック" panose="020B0600070205080204" pitchFamily="50" charset="-128"/>
              </a:rPr>
              <a:t>ホワイトボードに描き出して、全員で形を共有する。</a:t>
            </a:r>
            <a:endParaRPr lang="en-US" altLang="ja-JP" sz="1000" dirty="0">
              <a:latin typeface="ＭＳ Ｐゴシック" panose="020B0600070205080204" pitchFamily="50" charset="-128"/>
            </a:endParaRPr>
          </a:p>
          <a:p>
            <a:pPr eaLnBrk="1" hangingPunct="1">
              <a:defRPr/>
            </a:pPr>
            <a:r>
              <a:rPr lang="ja-JP" altLang="en-US" sz="1000" dirty="0">
                <a:latin typeface="ＭＳ Ｐゴシック" panose="020B0600070205080204" pitchFamily="50" charset="-128"/>
              </a:rPr>
              <a:t>自分が思いつかなかった形を見ることで考え方の枠を拡げる</a:t>
            </a:r>
          </a:p>
        </p:txBody>
      </p:sp>
      <p:pic>
        <p:nvPicPr>
          <p:cNvPr id="7" name="図 6">
            <a:extLst>
              <a:ext uri="{FF2B5EF4-FFF2-40B4-BE49-F238E27FC236}">
                <a16:creationId xmlns:a16="http://schemas.microsoft.com/office/drawing/2014/main" id="{F59DFD31-E2AE-48C9-887C-646F1015629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0114" t="10813" r="14530" b="69950"/>
          <a:stretch/>
        </p:blipFill>
        <p:spPr>
          <a:xfrm>
            <a:off x="5652182" y="3550080"/>
            <a:ext cx="832638" cy="893299"/>
          </a:xfrm>
          <a:prstGeom prst="rect">
            <a:avLst/>
          </a:prstGeom>
          <a:ln>
            <a:solidFill>
              <a:schemeClr val="tx1"/>
            </a:solidFill>
          </a:ln>
        </p:spPr>
      </p:pic>
      <p:cxnSp>
        <p:nvCxnSpPr>
          <p:cNvPr id="37" name="直線矢印コネクタ 36">
            <a:extLst>
              <a:ext uri="{FF2B5EF4-FFF2-40B4-BE49-F238E27FC236}">
                <a16:creationId xmlns:a16="http://schemas.microsoft.com/office/drawing/2014/main" id="{7E2038B6-B303-4868-BD48-35E5FE7B11CC}"/>
              </a:ext>
            </a:extLst>
          </p:cNvPr>
          <p:cNvCxnSpPr>
            <a:cxnSpLocks/>
          </p:cNvCxnSpPr>
          <p:nvPr/>
        </p:nvCxnSpPr>
        <p:spPr>
          <a:xfrm flipH="1">
            <a:off x="4355976" y="3714296"/>
            <a:ext cx="471073" cy="11597"/>
          </a:xfrm>
          <a:prstGeom prst="straightConnector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角丸四角形吹き出し 23">
            <a:extLst>
              <a:ext uri="{FF2B5EF4-FFF2-40B4-BE49-F238E27FC236}">
                <a16:creationId xmlns:a16="http://schemas.microsoft.com/office/drawing/2014/main" id="{2B013067-F189-4C46-8B0A-4CE0379C3578}"/>
              </a:ext>
            </a:extLst>
          </p:cNvPr>
          <p:cNvSpPr/>
          <p:nvPr/>
        </p:nvSpPr>
        <p:spPr>
          <a:xfrm>
            <a:off x="296128" y="1481913"/>
            <a:ext cx="870219" cy="622752"/>
          </a:xfrm>
          <a:prstGeom prst="wedgeRoundRectCallout">
            <a:avLst>
              <a:gd name="adj1" fmla="val 92770"/>
              <a:gd name="adj2" fmla="val -19780"/>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000" dirty="0">
                <a:latin typeface="ＭＳ Ｐゴシック" panose="020B0600070205080204" pitchFamily="50" charset="-128"/>
              </a:rPr>
              <a:t>依頼者の要望を知る</a:t>
            </a:r>
          </a:p>
        </p:txBody>
      </p:sp>
      <p:sp>
        <p:nvSpPr>
          <p:cNvPr id="24" name="角丸四角形吹き出し 23"/>
          <p:cNvSpPr/>
          <p:nvPr/>
        </p:nvSpPr>
        <p:spPr>
          <a:xfrm>
            <a:off x="328671" y="657881"/>
            <a:ext cx="866432" cy="708025"/>
          </a:xfrm>
          <a:prstGeom prst="wedgeRoundRectCallout">
            <a:avLst>
              <a:gd name="adj1" fmla="val 100537"/>
              <a:gd name="adj2" fmla="val 26133"/>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000" dirty="0">
                <a:latin typeface="ＭＳ Ｐゴシック" panose="020B0600070205080204" pitchFamily="50" charset="-128"/>
              </a:rPr>
              <a:t>大漁旗を</a:t>
            </a:r>
            <a:endParaRPr lang="en-US" altLang="ja-JP" sz="1000" dirty="0">
              <a:latin typeface="ＭＳ Ｐゴシック" panose="020B0600070205080204" pitchFamily="50" charset="-128"/>
            </a:endParaRPr>
          </a:p>
          <a:p>
            <a:pPr eaLnBrk="1" hangingPunct="1">
              <a:defRPr/>
            </a:pPr>
            <a:r>
              <a:rPr lang="ja-JP" altLang="en-US" sz="1000" dirty="0">
                <a:latin typeface="ＭＳ Ｐゴシック" panose="020B0600070205080204" pitchFamily="50" charset="-128"/>
              </a:rPr>
              <a:t>飾る船の</a:t>
            </a:r>
            <a:endParaRPr lang="en-US" altLang="ja-JP" sz="1000" dirty="0">
              <a:latin typeface="ＭＳ Ｐゴシック" panose="020B0600070205080204" pitchFamily="50" charset="-128"/>
            </a:endParaRPr>
          </a:p>
          <a:p>
            <a:pPr eaLnBrk="1" hangingPunct="1">
              <a:defRPr/>
            </a:pPr>
            <a:r>
              <a:rPr lang="ja-JP" altLang="en-US" sz="1000" dirty="0">
                <a:latin typeface="ＭＳ Ｐゴシック" panose="020B0600070205080204" pitchFamily="50" charset="-128"/>
              </a:rPr>
              <a:t>情報を知る</a:t>
            </a:r>
          </a:p>
        </p:txBody>
      </p:sp>
      <p:sp>
        <p:nvSpPr>
          <p:cNvPr id="44" name="角丸四角形吹き出し 23">
            <a:extLst>
              <a:ext uri="{FF2B5EF4-FFF2-40B4-BE49-F238E27FC236}">
                <a16:creationId xmlns:a16="http://schemas.microsoft.com/office/drawing/2014/main" id="{21C8BDE5-21A2-4F68-A8C2-01E676F37772}"/>
              </a:ext>
            </a:extLst>
          </p:cNvPr>
          <p:cNvSpPr/>
          <p:nvPr/>
        </p:nvSpPr>
        <p:spPr>
          <a:xfrm>
            <a:off x="107950" y="2253066"/>
            <a:ext cx="1087153" cy="622752"/>
          </a:xfrm>
          <a:prstGeom prst="wedgeRoundRectCallout">
            <a:avLst>
              <a:gd name="adj1" fmla="val 78874"/>
              <a:gd name="adj2" fmla="val -37655"/>
              <a:gd name="adj3" fmla="val 16667"/>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000" dirty="0">
                <a:solidFill>
                  <a:schemeClr val="tx1"/>
                </a:solidFill>
                <a:latin typeface="ＭＳ Ｐゴシック" panose="020B0600070205080204" pitchFamily="50" charset="-128"/>
              </a:rPr>
              <a:t>他に知りたい</a:t>
            </a:r>
            <a:endParaRPr lang="en-US" altLang="ja-JP" sz="1000" dirty="0">
              <a:solidFill>
                <a:schemeClr val="tx1"/>
              </a:solidFill>
              <a:latin typeface="ＭＳ Ｐゴシック" panose="020B0600070205080204" pitchFamily="50" charset="-128"/>
            </a:endParaRPr>
          </a:p>
          <a:p>
            <a:pPr eaLnBrk="1" hangingPunct="1">
              <a:defRPr/>
            </a:pPr>
            <a:r>
              <a:rPr lang="ja-JP" altLang="en-US" sz="1000" dirty="0">
                <a:solidFill>
                  <a:schemeClr val="tx1"/>
                </a:solidFill>
                <a:latin typeface="ＭＳ Ｐゴシック" panose="020B0600070205080204" pitchFamily="50" charset="-128"/>
              </a:rPr>
              <a:t>ことはないか？</a:t>
            </a:r>
          </a:p>
        </p:txBody>
      </p:sp>
      <p:cxnSp>
        <p:nvCxnSpPr>
          <p:cNvPr id="46" name="直線矢印コネクタ 45">
            <a:extLst>
              <a:ext uri="{FF2B5EF4-FFF2-40B4-BE49-F238E27FC236}">
                <a16:creationId xmlns:a16="http://schemas.microsoft.com/office/drawing/2014/main" id="{C8213B37-BFFD-46A5-A620-52C3FA590F70}"/>
              </a:ext>
            </a:extLst>
          </p:cNvPr>
          <p:cNvCxnSpPr>
            <a:cxnSpLocks/>
          </p:cNvCxnSpPr>
          <p:nvPr/>
        </p:nvCxnSpPr>
        <p:spPr>
          <a:xfrm flipH="1">
            <a:off x="2119045" y="3725893"/>
            <a:ext cx="424401" cy="0"/>
          </a:xfrm>
          <a:prstGeom prst="straightConnector1">
            <a:avLst/>
          </a:prstGeom>
          <a:ln w="635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22F55C28-C143-4ACF-BA9C-70E619D15FD1}"/>
              </a:ext>
            </a:extLst>
          </p:cNvPr>
          <p:cNvSpPr txBox="1"/>
          <p:nvPr/>
        </p:nvSpPr>
        <p:spPr>
          <a:xfrm>
            <a:off x="290585" y="3294740"/>
            <a:ext cx="1828459" cy="253916"/>
          </a:xfrm>
          <a:prstGeom prst="rect">
            <a:avLst/>
          </a:prstGeom>
          <a:noFill/>
        </p:spPr>
        <p:txBody>
          <a:bodyPr wrap="square">
            <a:spAutoFit/>
          </a:bodyPr>
          <a:lstStyle/>
          <a:p>
            <a:r>
              <a:rPr lang="ja-JP" altLang="en-US" sz="1050" b="1" dirty="0"/>
              <a:t>コンセプトへの足掛かり</a:t>
            </a:r>
            <a:endParaRPr lang="en-US" altLang="ja-JP" sz="1050" b="1" dirty="0"/>
          </a:p>
        </p:txBody>
      </p:sp>
      <p:cxnSp>
        <p:nvCxnSpPr>
          <p:cNvPr id="22" name="直線矢印コネクタ 21">
            <a:extLst>
              <a:ext uri="{FF2B5EF4-FFF2-40B4-BE49-F238E27FC236}">
                <a16:creationId xmlns:a16="http://schemas.microsoft.com/office/drawing/2014/main" id="{C3CD4FB2-2735-4C07-96E1-5AAF83C43B44}"/>
              </a:ext>
            </a:extLst>
          </p:cNvPr>
          <p:cNvCxnSpPr>
            <a:cxnSpLocks/>
          </p:cNvCxnSpPr>
          <p:nvPr/>
        </p:nvCxnSpPr>
        <p:spPr>
          <a:xfrm flipH="1">
            <a:off x="1619672" y="2699530"/>
            <a:ext cx="278121" cy="595208"/>
          </a:xfrm>
          <a:prstGeom prst="straightConnector1">
            <a:avLst/>
          </a:prstGeom>
          <a:ln w="571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012051"/>
      </p:ext>
    </p:extLst>
  </p:cSld>
  <p:clrMapOvr>
    <a:masterClrMapping/>
  </p:clrMapOvr>
  <p:transition spd="med"/>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31423</TotalTime>
  <Words>889</Words>
  <Application>Microsoft Office PowerPoint</Application>
  <PresentationFormat>画面に合わせる (4:3)</PresentationFormat>
  <Paragraphs>189</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ＤＦ特太ゴシック体</vt:lpstr>
      <vt:lpstr>ＭＳ Ｐゴシック</vt:lpstr>
      <vt:lpstr>ＭＳ 明朝</vt:lpstr>
      <vt:lpstr>メイリオ</vt:lpstr>
      <vt:lpstr>Arial</vt:lpstr>
      <vt:lpstr>Calibri</vt:lpstr>
      <vt:lpstr>Times New Roman</vt:lpstr>
      <vt:lpstr>Verdana</vt:lpstr>
      <vt:lpstr>Office ​​テーマ</vt:lpstr>
      <vt:lpstr>PowerPoint プレゼンテーション</vt:lpstr>
      <vt:lpstr>PowerPoint プレゼンテーション</vt:lpstr>
    </vt:vector>
  </TitlesOfParts>
  <Company>福井県教育庁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福井県教育庁</dc:creator>
  <cp:lastModifiedBy>野口　博史</cp:lastModifiedBy>
  <cp:revision>616</cp:revision>
  <cp:lastPrinted>2021-01-18T07:38:21Z</cp:lastPrinted>
  <dcterms:created xsi:type="dcterms:W3CDTF">2017-07-27T02:50:12Z</dcterms:created>
  <dcterms:modified xsi:type="dcterms:W3CDTF">2021-07-26T00:33:31Z</dcterms:modified>
</cp:coreProperties>
</file>