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4" r:id="rId2"/>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autoAdjust="0"/>
    <p:restoredTop sz="94660"/>
  </p:normalViewPr>
  <p:slideViewPr>
    <p:cSldViewPr>
      <p:cViewPr varScale="1">
        <p:scale>
          <a:sx n="73" d="100"/>
          <a:sy n="73" d="100"/>
        </p:scale>
        <p:origin x="126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extLst>
      <p:ext uri="{BB962C8B-B14F-4D97-AF65-F5344CB8AC3E}">
        <p14:creationId xmlns:p14="http://schemas.microsoft.com/office/powerpoint/2010/main" val="2469487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F9A73A0F-A3CB-4DDB-A278-523AC1A13DDC}" type="slidenum">
              <a:rPr lang="ja-JP" altLang="en-US" smtClean="0">
                <a:solidFill>
                  <a:srgbClr val="000000"/>
                </a:solidFill>
                <a:latin typeface="Verdana" panose="020B0604030504040204" pitchFamily="34" charset="0"/>
              </a:rPr>
              <a:pPr>
                <a:spcBef>
                  <a:spcPct val="0"/>
                </a:spcBef>
              </a:pPr>
              <a:t>1</a:t>
            </a:fld>
            <a:endParaRPr lang="ja-JP"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87182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Group 165">
            <a:extLst/>
          </p:cNvPr>
          <p:cNvGraphicFramePr>
            <a:graphicFrameLocks noGrp="1"/>
          </p:cNvGraphicFramePr>
          <p:nvPr>
            <p:extLst>
              <p:ext uri="{D42A27DB-BD31-4B8C-83A1-F6EECF244321}">
                <p14:modId xmlns:p14="http://schemas.microsoft.com/office/powerpoint/2010/main" val="837817925"/>
              </p:ext>
            </p:extLst>
          </p:nvPr>
        </p:nvGraphicFramePr>
        <p:xfrm>
          <a:off x="115888" y="1016001"/>
          <a:ext cx="8926512" cy="2729850"/>
        </p:xfrm>
        <a:graphic>
          <a:graphicData uri="http://schemas.openxmlformats.org/drawingml/2006/table">
            <a:tbl>
              <a:tblPr/>
              <a:tblGrid>
                <a:gridCol w="423277">
                  <a:extLst>
                    <a:ext uri="{9D8B030D-6E8A-4147-A177-3AD203B41FA5}">
                      <a16:colId xmlns:a16="http://schemas.microsoft.com/office/drawing/2014/main" val="20000"/>
                    </a:ext>
                  </a:extLst>
                </a:gridCol>
                <a:gridCol w="576113">
                  <a:extLst>
                    <a:ext uri="{9D8B030D-6E8A-4147-A177-3AD203B41FA5}">
                      <a16:colId xmlns:a16="http://schemas.microsoft.com/office/drawing/2014/main" val="20001"/>
                    </a:ext>
                  </a:extLst>
                </a:gridCol>
                <a:gridCol w="388290">
                  <a:extLst>
                    <a:ext uri="{9D8B030D-6E8A-4147-A177-3AD203B41FA5}">
                      <a16:colId xmlns:a16="http://schemas.microsoft.com/office/drawing/2014/main" val="20002"/>
                    </a:ext>
                  </a:extLst>
                </a:gridCol>
                <a:gridCol w="547894">
                  <a:extLst>
                    <a:ext uri="{9D8B030D-6E8A-4147-A177-3AD203B41FA5}">
                      <a16:colId xmlns:a16="http://schemas.microsoft.com/office/drawing/2014/main" val="20003"/>
                    </a:ext>
                  </a:extLst>
                </a:gridCol>
                <a:gridCol w="360071">
                  <a:extLst>
                    <a:ext uri="{9D8B030D-6E8A-4147-A177-3AD203B41FA5}">
                      <a16:colId xmlns:a16="http://schemas.microsoft.com/office/drawing/2014/main" val="20004"/>
                    </a:ext>
                  </a:extLst>
                </a:gridCol>
                <a:gridCol w="458682">
                  <a:extLst>
                    <a:ext uri="{9D8B030D-6E8A-4147-A177-3AD203B41FA5}">
                      <a16:colId xmlns:a16="http://schemas.microsoft.com/office/drawing/2014/main" val="20005"/>
                    </a:ext>
                  </a:extLst>
                </a:gridCol>
                <a:gridCol w="313231">
                  <a:extLst>
                    <a:ext uri="{9D8B030D-6E8A-4147-A177-3AD203B41FA5}">
                      <a16:colId xmlns:a16="http://schemas.microsoft.com/office/drawing/2014/main" val="20006"/>
                    </a:ext>
                  </a:extLst>
                </a:gridCol>
                <a:gridCol w="308299">
                  <a:extLst>
                    <a:ext uri="{9D8B030D-6E8A-4147-A177-3AD203B41FA5}">
                      <a16:colId xmlns:a16="http://schemas.microsoft.com/office/drawing/2014/main" val="20007"/>
                    </a:ext>
                  </a:extLst>
                </a:gridCol>
                <a:gridCol w="89528">
                  <a:extLst>
                    <a:ext uri="{9D8B030D-6E8A-4147-A177-3AD203B41FA5}">
                      <a16:colId xmlns:a16="http://schemas.microsoft.com/office/drawing/2014/main" val="20008"/>
                    </a:ext>
                  </a:extLst>
                </a:gridCol>
                <a:gridCol w="486586">
                  <a:extLst>
                    <a:ext uri="{9D8B030D-6E8A-4147-A177-3AD203B41FA5}">
                      <a16:colId xmlns:a16="http://schemas.microsoft.com/office/drawing/2014/main" val="20009"/>
                    </a:ext>
                  </a:extLst>
                </a:gridCol>
                <a:gridCol w="4974541">
                  <a:extLst>
                    <a:ext uri="{9D8B030D-6E8A-4147-A177-3AD203B41FA5}">
                      <a16:colId xmlns:a16="http://schemas.microsoft.com/office/drawing/2014/main" val="20010"/>
                    </a:ext>
                  </a:extLst>
                </a:gridCol>
              </a:tblGrid>
              <a:tr h="233347">
                <a:tc gridSpan="10">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ts val="900"/>
                        </a:lnSpc>
                        <a:spcBef>
                          <a:spcPct val="0"/>
                        </a:spcBef>
                        <a:spcAft>
                          <a:spcPct val="0"/>
                        </a:spcAft>
                        <a:buClrTx/>
                        <a:buSzPct val="100000"/>
                        <a:buFontTx/>
                        <a:buNone/>
                        <a:tabLst/>
                        <a:defRPr/>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この題材で育む「生きる力」</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0" lang="ja-JP" altLang="en-US" sz="9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（主なるものに〇）</a:t>
                      </a:r>
                    </a:p>
                  </a:txBody>
                  <a:tcPr marL="91420" marR="91420" marT="45809" marB="458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6D9F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ja-JP" altLang="en-US" sz="10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ガイダンス</a:t>
                      </a:r>
                    </a:p>
                  </a:txBody>
                  <a:tcPr marL="91420" marR="91420" marT="45809" marB="4580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396866">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主体的・対話的で深い学び</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gridSpan="2">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問題発見・解決能力</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言語能力（造形的な見方・考え方に関わるもの）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endPar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情報活用能力</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a:tc>
                <a:tc>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他者との協働</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6">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日本の伝統的な美術様式を理解し、日本の美術文化の理解を深めます。鑑賞活動では、国宝の作品を鑑賞し、日本美術の特徴や特質について考えます。表現活動では、地域の良さなどをもとに主題を生成し、襖絵の下図を作ります。下図の一部は、日本画用絵の具や材料を使って描き、日本画の表現の特徴を生かして主題を効果的に表現するための表現方法を工夫する能力を高めます。それらの活動を通して、日本美術の魅力を感じ取り、自分なりにユニークに発想したり、創造したりする力を身に付け、多様な視点から鑑賞する力を養いましょう。</a:t>
                      </a:r>
                      <a:endParaRPr kumimoji="1" lang="en-US"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a:t>
                      </a:r>
                      <a:r>
                        <a:rPr kumimoji="1"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知識・技能</a:t>
                      </a:r>
                      <a:r>
                        <a:rPr kumimoji="1" lang="en-US"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b="0" kern="1200" dirty="0">
                          <a:solidFill>
                            <a:schemeClr val="tx1"/>
                          </a:solidFill>
                          <a:effectLst/>
                          <a:latin typeface="ＭＳ ゴシック" panose="020B0609070205080204" pitchFamily="49" charset="-128"/>
                          <a:ea typeface="ＭＳ ゴシック" panose="020B0609070205080204" pitchFamily="49" charset="-128"/>
                          <a:cs typeface="ＭＳ 明朝"/>
                        </a:rPr>
                        <a:t>　・日本画用材料や用具、技法について知り、その特徴を生かして彩色しようとする。</a:t>
                      </a:r>
                      <a:endParaRPr kumimoji="1" lang="en-US" altLang="ja-JP" sz="1000" b="0" kern="1200" dirty="0">
                        <a:solidFill>
                          <a:schemeClr val="tx1"/>
                        </a:solidFill>
                        <a:effectLst/>
                        <a:latin typeface="ＭＳ ゴシック" panose="020B0609070205080204" pitchFamily="49" charset="-128"/>
                        <a:ea typeface="ＭＳ ゴシック" panose="020B0609070205080204" pitchFamily="49"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a:t>
                      </a:r>
                      <a:r>
                        <a:rPr kumimoji="1"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思考力・判断力・表現力</a:t>
                      </a:r>
                      <a:r>
                        <a:rPr kumimoji="1" lang="en-US"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0" kern="1200" dirty="0">
                          <a:solidFill>
                            <a:schemeClr val="tx1"/>
                          </a:solidFill>
                          <a:effectLst/>
                          <a:latin typeface="ＭＳ ゴシック" panose="020B0609070205080204" pitchFamily="49" charset="-128"/>
                          <a:ea typeface="ＭＳ ゴシック" panose="020B0609070205080204" pitchFamily="49" charset="-128"/>
                          <a:cs typeface="ＭＳ 明朝"/>
                        </a:rPr>
                        <a:t>　・日本の伝統的な絵画様式の特徴や特質を生かし、自分なりにユニークで斬新な襖絵を考えようとする。</a:t>
                      </a:r>
                      <a:endParaRPr kumimoji="1" lang="ja-JP" altLang="en-US" sz="1000" b="0" kern="100" dirty="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a:t>
                      </a:r>
                      <a:r>
                        <a:rPr kumimoji="1"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主体的に学習に取り組む態度</a:t>
                      </a:r>
                      <a:r>
                        <a:rPr kumimoji="1" lang="en-US"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r>
                        <a:rPr kumimoji="1"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　</a:t>
                      </a:r>
                      <a:endParaRPr kumimoji="1" lang="en-US"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0" kern="1200" dirty="0">
                          <a:solidFill>
                            <a:schemeClr val="tx1"/>
                          </a:solidFill>
                          <a:effectLst/>
                          <a:latin typeface="ＭＳ ゴシック" panose="020B0609070205080204" pitchFamily="49" charset="-128"/>
                          <a:ea typeface="ＭＳ ゴシック" panose="020B0609070205080204" pitchFamily="49" charset="-128"/>
                          <a:cs typeface="ＭＳ 明朝"/>
                        </a:rPr>
                        <a:t>　・日本の伝統的な絵画様式に関心を持ち、日本の美術文化の魅力を感じ取りながら、良さやすばらしさなどを味わおうとする。</a:t>
                      </a:r>
                      <a:endParaRPr kumimoji="1" lang="en-US" altLang="ja-JP" sz="1000" b="0" kern="1200" dirty="0">
                        <a:solidFill>
                          <a:schemeClr val="tx1"/>
                        </a:solidFill>
                        <a:effectLst/>
                        <a:latin typeface="ＭＳ ゴシック" panose="020B0609070205080204" pitchFamily="49" charset="-128"/>
                        <a:ea typeface="ＭＳ ゴシック" panose="020B0609070205080204" pitchFamily="49" charset="-128"/>
                        <a:cs typeface="ＭＳ 明朝"/>
                      </a:endParaRPr>
                    </a:p>
                  </a:txBody>
                  <a:tcPr marL="72000" marR="36000" marT="36000" marB="36000" horzOverflow="overflow">
                    <a:lnL w="12700" cap="flat" cmpd="sng" algn="ctr">
                      <a:solidFill>
                        <a:srgbClr val="00000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20328">
                <a:tc rowSpan="3">
                  <a:txBody>
                    <a:bodyPr/>
                    <a:lstStyle/>
                    <a:p>
                      <a:pPr algn="ctr">
                        <a:lnSpc>
                          <a:spcPts val="900"/>
                        </a:lnSpc>
                      </a:pPr>
                      <a:r>
                        <a:rPr lang="ja-JP" altLang="en-US" sz="800" dirty="0"/>
                        <a:t>道徳</a:t>
                      </a:r>
                      <a:endParaRPr lang="en-US" altLang="ja-JP" sz="800" dirty="0"/>
                    </a:p>
                    <a:p>
                      <a:pPr algn="ctr">
                        <a:lnSpc>
                          <a:spcPts val="900"/>
                        </a:lnSpc>
                      </a:pPr>
                      <a:r>
                        <a:rPr lang="ja-JP" altLang="en-US" sz="800" dirty="0"/>
                        <a:t>教育</a:t>
                      </a:r>
                      <a:endParaRPr lang="en-US" altLang="ja-JP" sz="800" dirty="0"/>
                    </a:p>
                    <a:p>
                      <a:pPr algn="ctr">
                        <a:lnSpc>
                          <a:spcPts val="900"/>
                        </a:lnSpc>
                      </a:pPr>
                      <a:r>
                        <a:rPr lang="ja-JP" altLang="en-US" sz="800" dirty="0"/>
                        <a:t>関連</a:t>
                      </a:r>
                    </a:p>
                    <a:p>
                      <a:pPr>
                        <a:lnSpc>
                          <a:spcPts val="900"/>
                        </a:lnSpc>
                      </a:pPr>
                      <a:endParaRPr lang="ja-JP" altLang="en-US" sz="1800" dirty="0"/>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向上心・個性の伸長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希望と勇気、克己と強い意志</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真理の探究、創造</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思いやり、感謝</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相互理解、寛容</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70424">
                <a:tc vMerge="1">
                  <a:txBody>
                    <a:bodyPr/>
                    <a:lstStyle/>
                    <a:p>
                      <a:endParaRPr lang="ja-JP" altLang="en-US"/>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社会参画、公共の精神</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郷土の伝統と文化の尊重、郷土を愛する態度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我が国の伝統と文化の尊重、国を愛する態度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国際理解、国際貢献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生命の尊さ</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304501">
                <a:tc vMerge="1">
                  <a:txBody>
                    <a:bodyPr/>
                    <a:lstStyle/>
                    <a:p>
                      <a:endParaRPr lang="ja-JP" altLang="en-US" dirty="0"/>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自然愛護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感動、畏敬の念</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ts val="600"/>
                        </a:lnSpc>
                        <a:spcBef>
                          <a:spcPts val="0"/>
                        </a:spcBef>
                        <a:spcAft>
                          <a:spcPts val="0"/>
                        </a:spcAft>
                        <a:buClrTx/>
                        <a:buSzTx/>
                        <a:buFontTx/>
                        <a:buNone/>
                        <a:tabLst/>
                        <a:defRPr/>
                      </a:pPr>
                      <a:r>
                        <a:rPr kumimoji="1" lang="ja-JP" altLang="en-US" sz="900" dirty="0">
                          <a:solidFill>
                            <a:schemeClr val="tx1"/>
                          </a:solidFill>
                          <a:latin typeface="+mn-ea"/>
                          <a:ea typeface="+mn-ea"/>
                        </a:rPr>
                        <a:t>よりよく生きる喜び</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349848">
                <a:tc gridSpan="10">
                  <a:txBody>
                    <a:bodyPr/>
                    <a:lstStyle/>
                    <a:p>
                      <a:pPr marL="0" marR="0" lvl="0" indent="0" algn="l" defTabSz="914400" rtl="0" eaLnBrk="0" fontAlgn="base" latinLnBrk="0" hangingPunct="0">
                        <a:lnSpc>
                          <a:spcPts val="900"/>
                        </a:lnSpc>
                        <a:spcBef>
                          <a:spcPct val="0"/>
                        </a:spcBef>
                        <a:spcAft>
                          <a:spcPct val="0"/>
                        </a:spcAft>
                        <a:buClrTx/>
                        <a:buSzPct val="100000"/>
                        <a:buFontTx/>
                        <a:buNone/>
                        <a:tabLst/>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カリキュラム・マネジメント</a:t>
                      </a:r>
                    </a:p>
                  </a:txBody>
                  <a:tcPr marL="0" marR="0" marT="72114" marB="0"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ja-JP" altLang="en-US" dirty="0"/>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525717">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地域や産業界等の連携（キャリア教育）</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a:p>
                  </a:txBody>
                  <a:tcPr marL="0" marR="0" marT="72097" marB="0" anchor="ctr" horzOverflow="overflow"/>
                </a:tc>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教科横断的な視点</a:t>
                      </a:r>
                    </a:p>
                  </a:txBody>
                  <a:tcPr marL="0" marR="0" marT="72114" marB="0" anchor="ctr" horzOverflow="overflow">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dirty="0"/>
                    </a:p>
                  </a:txBody>
                  <a:tcPr marL="0" marR="0" marT="72097" marB="0" anchor="ctr" horzOverflow="overflow"/>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661907301"/>
              </p:ext>
            </p:extLst>
          </p:nvPr>
        </p:nvGraphicFramePr>
        <p:xfrm>
          <a:off x="2147634" y="3812920"/>
          <a:ext cx="6894766" cy="2859981"/>
        </p:xfrm>
        <a:graphic>
          <a:graphicData uri="http://schemas.openxmlformats.org/drawingml/2006/table">
            <a:tbl>
              <a:tblPr/>
              <a:tblGrid>
                <a:gridCol w="306737">
                  <a:extLst>
                    <a:ext uri="{9D8B030D-6E8A-4147-A177-3AD203B41FA5}">
                      <a16:colId xmlns:a16="http://schemas.microsoft.com/office/drawing/2014/main" val="20000"/>
                    </a:ext>
                  </a:extLst>
                </a:gridCol>
                <a:gridCol w="213715">
                  <a:extLst>
                    <a:ext uri="{9D8B030D-6E8A-4147-A177-3AD203B41FA5}">
                      <a16:colId xmlns:a16="http://schemas.microsoft.com/office/drawing/2014/main" val="20001"/>
                    </a:ext>
                  </a:extLst>
                </a:gridCol>
                <a:gridCol w="1721556">
                  <a:extLst>
                    <a:ext uri="{9D8B030D-6E8A-4147-A177-3AD203B41FA5}">
                      <a16:colId xmlns:a16="http://schemas.microsoft.com/office/drawing/2014/main" val="20002"/>
                    </a:ext>
                  </a:extLst>
                </a:gridCol>
                <a:gridCol w="4652758">
                  <a:extLst>
                    <a:ext uri="{9D8B030D-6E8A-4147-A177-3AD203B41FA5}">
                      <a16:colId xmlns:a16="http://schemas.microsoft.com/office/drawing/2014/main" val="20003"/>
                    </a:ext>
                  </a:extLst>
                </a:gridCol>
              </a:tblGrid>
              <a:tr h="273635">
                <a:tc rowSpan="2" gridSpan="2">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指導ユニット　　　　　　　　　　　　　　　　　　　　　</a:t>
                      </a: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57" marR="91457"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41" marR="91441"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授業の流れ</a:t>
                      </a:r>
                    </a:p>
                  </a:txBody>
                  <a:tcPr marL="91457" marR="9145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kumimoji="1" lang="ja-JP" altLang="en-US" dirty="0"/>
                    </a:p>
                  </a:txBody>
                  <a:tcPr/>
                </a:tc>
                <a:extLst>
                  <a:ext uri="{0D108BD9-81ED-4DB2-BD59-A6C34878D82A}">
                    <a16:rowId xmlns:a16="http://schemas.microsoft.com/office/drawing/2014/main" val="10000"/>
                  </a:ext>
                </a:extLst>
              </a:tr>
              <a:tr h="206541">
                <a:tc gridSpan="2" vMerge="1">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Verdana" pitchFamily="34" charset="0"/>
                        <a:ea typeface="ＭＳ Ｐゴシック" pitchFamily="50" charset="-128"/>
                      </a:endParaRPr>
                    </a:p>
                  </a:txBody>
                  <a:tcPr marL="91432" marR="91432"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vMerge="1">
                  <a:txBody>
                    <a:bodyPr/>
                    <a:lstStyle/>
                    <a:p>
                      <a:endParaRPr kumimoji="1" lang="ja-JP" altLang="en-US"/>
                    </a:p>
                  </a:txBody>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発　問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資質・能力とつながる活動の要点</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4459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①</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ＭＳ Ｐゴシック" panose="020B0600070205080204" pitchFamily="50" charset="-128"/>
                          <a:cs typeface="Arial"/>
                        </a:rPr>
                        <a:t>日本美術の特徴を見つけよう。</a:t>
                      </a:r>
                      <a:endParaRPr lang="en-US" altLang="ja-JP" sz="1000" kern="1200" dirty="0">
                        <a:solidFill>
                          <a:srgbClr val="000000"/>
                        </a:solidFill>
                        <a:effectLst/>
                        <a:latin typeface="ＭＳ Ｐゴシック" panose="020B0600070205080204" pitchFamily="50" charset="-128"/>
                        <a:ea typeface="ＭＳ Ｐゴシック" panose="020B0600070205080204" pitchFamily="50" charset="-128"/>
                        <a:cs typeface="Arial"/>
                      </a:endParaRPr>
                    </a:p>
                    <a:p>
                      <a:pPr algn="l" fontAlgn="base">
                        <a:spcAft>
                          <a:spcPts val="0"/>
                        </a:spcAft>
                      </a:pPr>
                      <a:r>
                        <a:rPr lang="ja-JP" altLang="en-US" sz="1000" kern="1200" dirty="0">
                          <a:solidFill>
                            <a:srgbClr val="000000"/>
                          </a:solidFill>
                          <a:effectLst/>
                          <a:latin typeface="ＭＳ Ｐゴシック" panose="020B0600070205080204" pitchFamily="50" charset="-128"/>
                          <a:ea typeface="ＭＳ Ｐゴシック" panose="020B0600070205080204" pitchFamily="50" charset="-128"/>
                          <a:cs typeface="Arial"/>
                        </a:rPr>
                        <a:t>（１時間）</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国宝の主な作品について鑑賞する。</a:t>
                      </a:r>
                      <a:endParaRPr lang="en-US" altLang="ja-JP" sz="10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作品を鑑賞し、日本美術の特徴について理解を深める。</a:t>
                      </a:r>
                      <a:endParaRPr lang="ja-JP" altLang="ja-JP" sz="1000" kern="100" dirty="0">
                        <a:effectLst/>
                        <a:latin typeface="ＭＳ Ｐゴシック" panose="020B0600070205080204" pitchFamily="50" charset="-128"/>
                        <a:ea typeface="+mn-ea"/>
                        <a:cs typeface="Times New Roman"/>
                      </a:endParaRPr>
                    </a:p>
                  </a:txBody>
                  <a:tcPr marL="36000" marR="9527"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21081">
                <a:tc>
                  <a:txBody>
                    <a:bodyPr/>
                    <a:lstStyle/>
                    <a:p>
                      <a:endParaRPr lang="ja-JP" altLang="en-US" sz="800" dirty="0"/>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②</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墨表現の可能性を探ろう</a:t>
                      </a:r>
                      <a:endParaRPr lang="en-US" altLang="ja-JP" sz="1000" kern="1200" dirty="0">
                        <a:solidFill>
                          <a:srgbClr val="000000"/>
                        </a:solidFill>
                        <a:effectLst/>
                        <a:latin typeface="ＭＳ Ｐゴシック" panose="020B0600070205080204" pitchFamily="50" charset="-128"/>
                        <a:ea typeface="+mn-ea"/>
                        <a:cs typeface="Arial"/>
                      </a:endParaRPr>
                    </a:p>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（３時間）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a:effectLst/>
                          <a:latin typeface="ＭＳ Ｐゴシック" panose="020B0600070205080204" pitchFamily="50" charset="-128"/>
                          <a:ea typeface="ＭＳ Ｐゴシック" panose="020B0600070205080204" pitchFamily="50" charset="-128"/>
                          <a:cs typeface="Times New Roman"/>
                        </a:rPr>
                        <a:t>墨を使った絵画表現を体験する。</a:t>
                      </a:r>
                      <a:endParaRPr lang="en-US" altLang="ja-JP" sz="1000" kern="100" dirty="0">
                        <a:effectLst/>
                        <a:latin typeface="ＭＳ Ｐゴシック" panose="020B0600070205080204" pitchFamily="50" charset="-128"/>
                        <a:ea typeface="ＭＳ Ｐゴシック" panose="020B0600070205080204" pitchFamily="50" charset="-128"/>
                        <a:cs typeface="Times New Roman"/>
                      </a:endParaRPr>
                    </a:p>
                    <a:p>
                      <a:pPr algn="l" fontAlgn="base">
                        <a:spcAft>
                          <a:spcPts val="0"/>
                        </a:spcAft>
                      </a:pPr>
                      <a:r>
                        <a:rPr lang="ja-JP" altLang="en-US" sz="1000" kern="100" dirty="0">
                          <a:effectLst/>
                          <a:latin typeface="ＭＳ Ｐゴシック" panose="020B0600070205080204" pitchFamily="50" charset="-128"/>
                          <a:ea typeface="ＭＳ Ｐゴシック" panose="020B0600070205080204" pitchFamily="50" charset="-128"/>
                          <a:cs typeface="Times New Roman"/>
                        </a:rPr>
                        <a:t>基本的な伝統技法をもとに、墨表現の可能性について考える。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21081">
                <a:tc>
                  <a:txBody>
                    <a:bodyPr/>
                    <a:lstStyle/>
                    <a:p>
                      <a:endParaRPr lang="ja-JP" altLang="en-US" sz="800" dirty="0"/>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0" dirty="0">
                          <a:effectLst/>
                          <a:latin typeface="Arial"/>
                          <a:ea typeface="ＭＳ Ｐゴシック"/>
                          <a:cs typeface="Arial"/>
                        </a:rPr>
                        <a:t>③</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日本の伝統的な美術について理解を深めよう（１時間）</a:t>
                      </a:r>
                      <a:endParaRPr lang="en-US" altLang="ja-JP" sz="1000" kern="1200" dirty="0">
                        <a:solidFill>
                          <a:srgbClr val="000000"/>
                        </a:solidFill>
                        <a:effectLst/>
                        <a:latin typeface="ＭＳ Ｐゴシック" panose="020B0600070205080204" pitchFamily="50" charset="-128"/>
                        <a:ea typeface="+mn-ea"/>
                        <a:cs typeface="Arial"/>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a:effectLst/>
                          <a:latin typeface="ＭＳ Ｐゴシック" panose="020B0600070205080204" pitchFamily="50" charset="-128"/>
                          <a:ea typeface="ＭＳ Ｐゴシック" panose="020B0600070205080204" pitchFamily="50" charset="-128"/>
                          <a:cs typeface="Times New Roman"/>
                        </a:rPr>
                        <a:t>国宝の障壁画を鑑賞し、日本の伝統的な絵画様式の特徴について理解を深める。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05783">
                <a:tc>
                  <a:txBody>
                    <a:bodyPr/>
                    <a:lstStyle/>
                    <a:p>
                      <a:endParaRPr lang="ja-JP" altLang="en-US" sz="800" dirty="0"/>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④</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襖絵の下図を作ろう（４時間）</a:t>
                      </a:r>
                      <a:endParaRPr lang="en-US" altLang="ja-JP" sz="1000" kern="1200" dirty="0">
                        <a:solidFill>
                          <a:srgbClr val="000000"/>
                        </a:solidFill>
                        <a:effectLst/>
                        <a:latin typeface="ＭＳ Ｐゴシック" panose="020B0600070205080204" pitchFamily="50" charset="-128"/>
                        <a:ea typeface="+mn-ea"/>
                        <a:cs typeface="Arial"/>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和の空間を飾る襖絵の下図を作る。地域の良さなどをもとに主題を生成し、斬新でユニークな襖絵を考える。</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21081">
                <a:tc>
                  <a:txBody>
                    <a:bodyPr/>
                    <a:lstStyle/>
                    <a:p>
                      <a:endParaRPr lang="ja-JP" altLang="en-US" sz="800" dirty="0"/>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⑤</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日本画絵の具や材料を使って表そう（８時間）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下図の一部を日本画用絵の具や材料を使って描き表す。</a:t>
                      </a:r>
                      <a:endParaRPr lang="en-US" altLang="ja-JP" sz="10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雲肌麻紙に描きたい部分を転写し、骨描きや彩色をして仕上げる。</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74395">
                <a:tc>
                  <a:txBody>
                    <a:bodyPr/>
                    <a:lstStyle/>
                    <a:p>
                      <a:endParaRPr lang="ja-JP" altLang="en-US" sz="800" dirty="0"/>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00" dirty="0">
                          <a:effectLst/>
                          <a:latin typeface="Century"/>
                          <a:ea typeface="ＭＳ 明朝"/>
                          <a:cs typeface="Times New Roman"/>
                        </a:rPr>
                        <a:t>⑥</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a:effectLst/>
                          <a:latin typeface="ＭＳ Ｐゴシック" panose="020B0600070205080204" pitchFamily="50" charset="-128"/>
                          <a:ea typeface="+mn-ea"/>
                          <a:cs typeface="Times New Roman"/>
                        </a:rPr>
                        <a:t>作品と対話しよう（１時間）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完成した作品を鑑賞し、感想などを述べ合う。</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889450653"/>
                  </a:ext>
                </a:extLst>
              </a:tr>
            </a:tbl>
          </a:graphicData>
        </a:graphic>
      </p:graphicFrame>
      <p:graphicFrame>
        <p:nvGraphicFramePr>
          <p:cNvPr id="33" name="Group 317"/>
          <p:cNvGraphicFramePr>
            <a:graphicFrameLocks noGrp="1"/>
          </p:cNvGraphicFramePr>
          <p:nvPr>
            <p:extLst>
              <p:ext uri="{D42A27DB-BD31-4B8C-83A1-F6EECF244321}">
                <p14:modId xmlns:p14="http://schemas.microsoft.com/office/powerpoint/2010/main" val="3982552524"/>
              </p:ext>
            </p:extLst>
          </p:nvPr>
        </p:nvGraphicFramePr>
        <p:xfrm>
          <a:off x="101600" y="241300"/>
          <a:ext cx="8940800" cy="707632"/>
        </p:xfrm>
        <a:graphic>
          <a:graphicData uri="http://schemas.openxmlformats.org/drawingml/2006/table">
            <a:tbl>
              <a:tblPr/>
              <a:tblGrid>
                <a:gridCol w="1443402">
                  <a:extLst>
                    <a:ext uri="{9D8B030D-6E8A-4147-A177-3AD203B41FA5}">
                      <a16:colId xmlns:a16="http://schemas.microsoft.com/office/drawing/2014/main" val="20000"/>
                    </a:ext>
                  </a:extLst>
                </a:gridCol>
                <a:gridCol w="720336">
                  <a:extLst>
                    <a:ext uri="{9D8B030D-6E8A-4147-A177-3AD203B41FA5}">
                      <a16:colId xmlns:a16="http://schemas.microsoft.com/office/drawing/2014/main" val="20001"/>
                    </a:ext>
                  </a:extLst>
                </a:gridCol>
                <a:gridCol w="2593209">
                  <a:extLst>
                    <a:ext uri="{9D8B030D-6E8A-4147-A177-3AD203B41FA5}">
                      <a16:colId xmlns:a16="http://schemas.microsoft.com/office/drawing/2014/main" val="20002"/>
                    </a:ext>
                  </a:extLst>
                </a:gridCol>
                <a:gridCol w="576268">
                  <a:extLst>
                    <a:ext uri="{9D8B030D-6E8A-4147-A177-3AD203B41FA5}">
                      <a16:colId xmlns:a16="http://schemas.microsoft.com/office/drawing/2014/main" val="20003"/>
                    </a:ext>
                  </a:extLst>
                </a:gridCol>
                <a:gridCol w="792369">
                  <a:extLst>
                    <a:ext uri="{9D8B030D-6E8A-4147-A177-3AD203B41FA5}">
                      <a16:colId xmlns:a16="http://schemas.microsoft.com/office/drawing/2014/main" val="20004"/>
                    </a:ext>
                  </a:extLst>
                </a:gridCol>
                <a:gridCol w="420316">
                  <a:extLst>
                    <a:ext uri="{9D8B030D-6E8A-4147-A177-3AD203B41FA5}">
                      <a16:colId xmlns:a16="http://schemas.microsoft.com/office/drawing/2014/main" val="20005"/>
                    </a:ext>
                  </a:extLst>
                </a:gridCol>
                <a:gridCol w="217998">
                  <a:extLst>
                    <a:ext uri="{9D8B030D-6E8A-4147-A177-3AD203B41FA5}">
                      <a16:colId xmlns:a16="http://schemas.microsoft.com/office/drawing/2014/main" val="20006"/>
                    </a:ext>
                  </a:extLst>
                </a:gridCol>
                <a:gridCol w="946424">
                  <a:extLst>
                    <a:ext uri="{9D8B030D-6E8A-4147-A177-3AD203B41FA5}">
                      <a16:colId xmlns:a16="http://schemas.microsoft.com/office/drawing/2014/main" val="20007"/>
                    </a:ext>
                  </a:extLst>
                </a:gridCol>
                <a:gridCol w="1230478">
                  <a:extLst>
                    <a:ext uri="{9D8B030D-6E8A-4147-A177-3AD203B41FA5}">
                      <a16:colId xmlns:a16="http://schemas.microsoft.com/office/drawing/2014/main" val="20008"/>
                    </a:ext>
                  </a:extLst>
                </a:gridCol>
              </a:tblGrid>
              <a:tr h="377052">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bg1"/>
                          </a:solidFill>
                          <a:effectLst/>
                          <a:latin typeface="Arial" charset="0"/>
                          <a:ea typeface="ＭＳ Ｐゴシック" charset="-128"/>
                        </a:rPr>
                        <a:t>授業デザインシート</a:t>
                      </a: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900" b="1" i="0" u="none" strike="noStrike" cap="none" normalizeH="0" baseline="0" dirty="0">
                          <a:ln>
                            <a:noFill/>
                          </a:ln>
                          <a:solidFill>
                            <a:schemeClr val="bg1"/>
                          </a:solidFill>
                          <a:effectLst/>
                          <a:latin typeface="Arial" charset="0"/>
                          <a:ea typeface="ＭＳ Ｐゴシック" charset="-128"/>
                        </a:rPr>
                        <a:t>Ver.R1.12</a:t>
                      </a:r>
                    </a:p>
                  </a:txBody>
                  <a:tcPr marL="91483" marR="91483" marT="45206" marB="452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高校１年　美術</a:t>
                      </a:r>
                      <a:r>
                        <a:rPr kumimoji="1" lang="en-US" altLang="ja-JP" sz="900" b="0" i="0" u="none" strike="noStrike" cap="none" normalizeH="0" baseline="0" dirty="0">
                          <a:ln>
                            <a:noFill/>
                          </a:ln>
                          <a:solidFill>
                            <a:schemeClr val="tx1"/>
                          </a:solidFill>
                          <a:effectLst/>
                          <a:latin typeface="Arial" charset="0"/>
                          <a:ea typeface="ＭＳ Ｐゴシック" charset="-128"/>
                        </a:rPr>
                        <a:t>Ⅰ</a:t>
                      </a:r>
                      <a:r>
                        <a:rPr kumimoji="1" lang="ja-JP" altLang="en-US" sz="900" b="0" i="0" u="none" strike="noStrike" cap="none" normalizeH="0" baseline="0" dirty="0">
                          <a:ln>
                            <a:noFill/>
                          </a:ln>
                          <a:solidFill>
                            <a:schemeClr val="tx1"/>
                          </a:solidFill>
                          <a:effectLst/>
                          <a:latin typeface="Arial" charset="0"/>
                          <a:ea typeface="ＭＳ Ｐゴシック" charset="-128"/>
                        </a:rPr>
                        <a:t>　　　　　　　　　　　　　　　　　　　　　　　　　　　　　　　　　　　　　　　　　　　　　　　　　　　　　　　　　　　　　</a:t>
                      </a:r>
                    </a:p>
                  </a:txBody>
                  <a:tcPr marL="91483" marR="91483" marT="45206" marB="45206"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tx1"/>
                          </a:solidFill>
                          <a:effectLst/>
                          <a:latin typeface="Arial" charset="0"/>
                          <a:ea typeface="ＭＳ Ｐゴシック" charset="-128"/>
                        </a:rPr>
                        <a:t>題材名</a:t>
                      </a:r>
                      <a:endParaRPr kumimoji="1" lang="en-US" altLang="ja-JP" sz="900" b="1"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900" b="1"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日本美術の魅力を味わう</a:t>
                      </a: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伝統的な絵画様式に触れて</a:t>
                      </a:r>
                      <a:r>
                        <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１８時間）</a:t>
                      </a:r>
                    </a:p>
                  </a:txBody>
                  <a:tcPr marL="91483" marR="91483" marT="45206" marB="45206"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発想・構想</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絵画・彫刻</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感じ取ったことや</a:t>
                      </a:r>
                      <a:endParaRPr kumimoji="1" lang="en-US" altLang="ja-JP"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考えたことから</a:t>
                      </a: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algn="ctr">
                        <a:lnSpc>
                          <a:spcPts val="800"/>
                        </a:lnSpc>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デザイン</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目的や機能から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ts val="800"/>
                        </a:lnSpc>
                      </a:pPr>
                      <a:r>
                        <a:rPr kumimoji="1" lang="ja-JP" altLang="en-US" sz="900" dirty="0">
                          <a:solidFill>
                            <a:schemeClr val="tx1"/>
                          </a:solidFill>
                          <a:latin typeface="ＭＳ Ｐゴシック" panose="020B0600070205080204" pitchFamily="50" charset="-128"/>
                          <a:ea typeface="ＭＳ Ｐゴシック" panose="020B0600070205080204" pitchFamily="50" charset="-128"/>
                        </a:rPr>
                        <a:t>映像メディア表現</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dirty="0">
                          <a:solidFill>
                            <a:schemeClr val="tx1"/>
                          </a:solidFill>
                          <a:latin typeface="ＭＳ Ｐゴシック" panose="020B0600070205080204" pitchFamily="50" charset="-128"/>
                          <a:ea typeface="ＭＳ Ｐゴシック" panose="020B0600070205080204" pitchFamily="50" charset="-128"/>
                        </a:rPr>
                        <a:t>映像メディアの特性から</a:t>
                      </a:r>
                    </a:p>
                  </a:txBody>
                  <a:tcPr marL="0" marR="0" marT="72127" marB="0" horzOverflow="overflow">
                    <a:lnL w="12700" cap="flat" cmpd="sng" algn="ctr">
                      <a:solidFill>
                        <a:schemeClr val="tx1"/>
                      </a:solidFill>
                      <a:prstDash val="solid"/>
                      <a:round/>
                      <a:headEnd type="none" w="med" len="med"/>
                      <a:tailEnd type="none" w="med" len="med"/>
                    </a:lnL>
                  </a:tcPr>
                </a:tc>
                <a:tc rowSpan="2">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丸岡高校</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有岡司郎</a:t>
                      </a:r>
                      <a:endParaRPr kumimoji="1" lang="en-US" altLang="ja-JP" sz="9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defRPr/>
                      </a:pPr>
                      <a:r>
                        <a:rPr lang="ja-JP" altLang="en-US" sz="900" b="0" dirty="0">
                          <a:solidFill>
                            <a:srgbClr val="000000"/>
                          </a:solidFill>
                          <a:latin typeface="Verdana" panose="020B0604030504040204" pitchFamily="34" charset="0"/>
                        </a:rPr>
                        <a:t>作成日：</a:t>
                      </a:r>
                      <a:r>
                        <a:rPr lang="en-US" altLang="ja-JP" sz="900" b="0" dirty="0">
                          <a:solidFill>
                            <a:srgbClr val="000000"/>
                          </a:solidFill>
                          <a:latin typeface="Verdana" panose="020B0604030504040204" pitchFamily="34" charset="0"/>
                        </a:rPr>
                        <a:t>R3.5.31</a:t>
                      </a:r>
                    </a:p>
                  </a:txBody>
                  <a:tcPr marL="91483" marR="91483" marT="45206" marB="45206"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754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鑑賞</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美術作品の見方・感じ方</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生活や社会の中の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美術の働きや美術文化</a:t>
                      </a:r>
                    </a:p>
                  </a:txBody>
                  <a:tcPr marL="0" marR="0" marT="36000" marB="0" anchor="ctr" horzOverflow="overflow">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6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97" marB="0" anchor="ctr" horzOverflow="overflow">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5" name="Group 315"/>
          <p:cNvGraphicFramePr>
            <a:graphicFrameLocks noGrp="1"/>
          </p:cNvGraphicFramePr>
          <p:nvPr>
            <p:extLst>
              <p:ext uri="{D42A27DB-BD31-4B8C-83A1-F6EECF244321}">
                <p14:modId xmlns:p14="http://schemas.microsoft.com/office/powerpoint/2010/main" val="2727714986"/>
              </p:ext>
            </p:extLst>
          </p:nvPr>
        </p:nvGraphicFramePr>
        <p:xfrm>
          <a:off x="147635" y="5422521"/>
          <a:ext cx="1905853" cy="1250379"/>
        </p:xfrm>
        <a:graphic>
          <a:graphicData uri="http://schemas.openxmlformats.org/drawingml/2006/table">
            <a:tbl>
              <a:tblPr/>
              <a:tblGrid>
                <a:gridCol w="1905853">
                  <a:extLst>
                    <a:ext uri="{9D8B030D-6E8A-4147-A177-3AD203B41FA5}">
                      <a16:colId xmlns:a16="http://schemas.microsoft.com/office/drawing/2014/main" val="20000"/>
                    </a:ext>
                  </a:extLst>
                </a:gridCol>
              </a:tblGrid>
              <a:tr h="4323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生徒のこれまでの学び</a:t>
                      </a:r>
                      <a:endParaRPr kumimoji="0" lang="en-US" altLang="ja-JP"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rPr>
                        <a:t>  ～小・中の内容の連続性～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817991">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rPr>
                        <a:t>小・中で実施されている「日本画を活用した美術教育」</a:t>
                      </a:r>
                      <a:endParaRPr kumimoji="0" lang="en-US" altLang="ja-JP" sz="1000" b="0" i="0" u="none" strike="noStrike" cap="none" normalizeH="0" baseline="0" dirty="0">
                        <a:ln>
                          <a:noFill/>
                        </a:ln>
                        <a:solidFill>
                          <a:schemeClr val="tx1"/>
                        </a:solidFill>
                        <a:effectLst/>
                        <a:latin typeface="ＭＳ Ｐゴシック" panose="020B0600070205080204" pitchFamily="50" charset="-128"/>
                        <a:ea typeface="+mn-ea"/>
                        <a:cs typeface="Times New Roman" pitchFamily="18" charset="0"/>
                      </a:endParaRPr>
                    </a:p>
                  </a:txBody>
                  <a:tcPr marL="72000" marR="7200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46" name="右矢印 45"/>
          <p:cNvSpPr/>
          <p:nvPr/>
        </p:nvSpPr>
        <p:spPr>
          <a:xfrm>
            <a:off x="1689399" y="5368924"/>
            <a:ext cx="411162" cy="47307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右矢印 27"/>
          <p:cNvSpPr/>
          <p:nvPr/>
        </p:nvSpPr>
        <p:spPr>
          <a:xfrm rot="5400000">
            <a:off x="4803328" y="3585908"/>
            <a:ext cx="279400" cy="4540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prstClr val="white"/>
              </a:solidFill>
            </a:endParaRPr>
          </a:p>
        </p:txBody>
      </p:sp>
      <p:sp>
        <p:nvSpPr>
          <p:cNvPr id="2" name="円/楕円 1"/>
          <p:cNvSpPr/>
          <p:nvPr/>
        </p:nvSpPr>
        <p:spPr>
          <a:xfrm>
            <a:off x="5364163" y="222250"/>
            <a:ext cx="792162" cy="444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19" name="円/楕円 18"/>
          <p:cNvSpPr/>
          <p:nvPr/>
        </p:nvSpPr>
        <p:spPr>
          <a:xfrm>
            <a:off x="135457" y="3317423"/>
            <a:ext cx="2263452" cy="3079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1" name="円/楕円 20"/>
          <p:cNvSpPr/>
          <p:nvPr/>
        </p:nvSpPr>
        <p:spPr>
          <a:xfrm>
            <a:off x="1982359" y="2124186"/>
            <a:ext cx="908050" cy="4492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6" name="テキスト ボックス 21"/>
          <p:cNvSpPr txBox="1">
            <a:spLocks noChangeArrowheads="1"/>
          </p:cNvSpPr>
          <p:nvPr/>
        </p:nvSpPr>
        <p:spPr bwMode="auto">
          <a:xfrm>
            <a:off x="7785732" y="28000"/>
            <a:ext cx="1338828"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16" name="円/楕円 18"/>
          <p:cNvSpPr/>
          <p:nvPr/>
        </p:nvSpPr>
        <p:spPr>
          <a:xfrm>
            <a:off x="1547813" y="1296988"/>
            <a:ext cx="1368425"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18" name="円/楕円 20"/>
          <p:cNvSpPr/>
          <p:nvPr/>
        </p:nvSpPr>
        <p:spPr>
          <a:xfrm>
            <a:off x="1100562" y="2143566"/>
            <a:ext cx="908050" cy="4366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3" name="円/楕円 1"/>
          <p:cNvSpPr/>
          <p:nvPr/>
        </p:nvSpPr>
        <p:spPr>
          <a:xfrm>
            <a:off x="5352594" y="642535"/>
            <a:ext cx="1307637" cy="270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4" name="図 3">
            <a:extLst>
              <a:ext uri="{FF2B5EF4-FFF2-40B4-BE49-F238E27FC236}">
                <a16:creationId xmlns:a16="http://schemas.microsoft.com/office/drawing/2014/main" id="{D2C79DA6-A45D-4399-9FEA-AEAAC22FC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562" y="3885420"/>
            <a:ext cx="1524000" cy="1412240"/>
          </a:xfrm>
          <a:prstGeom prst="rect">
            <a:avLst/>
          </a:prstGeom>
          <a:ln>
            <a:solidFill>
              <a:schemeClr val="tx1"/>
            </a:solidFill>
          </a:ln>
        </p:spPr>
      </p:pic>
    </p:spTree>
    <p:extLst>
      <p:ext uri="{BB962C8B-B14F-4D97-AF65-F5344CB8AC3E}">
        <p14:creationId xmlns:p14="http://schemas.microsoft.com/office/powerpoint/2010/main" val="2740102995"/>
      </p:ext>
    </p:extLst>
  </p:cSld>
  <p:clrMapOvr>
    <a:masterClrMapping/>
  </p:clrMapOvr>
  <p:transition spd="slow">
    <p:push dir="u"/>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30131</TotalTime>
  <Words>596</Words>
  <Application>Microsoft Office PowerPoint</Application>
  <PresentationFormat>画面に合わせる (4:3)</PresentationFormat>
  <Paragraphs>89</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ゴシック</vt:lpstr>
      <vt:lpstr>ＭＳ 明朝</vt:lpstr>
      <vt:lpstr>Arial</vt:lpstr>
      <vt:lpstr>Calibri</vt:lpstr>
      <vt:lpstr>Century</vt:lpstr>
      <vt:lpstr>Times New Roman</vt:lpstr>
      <vt:lpstr>Verdana</vt:lpstr>
      <vt:lpstr>Office ​​テーマ</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野口　博史</cp:lastModifiedBy>
  <cp:revision>446</cp:revision>
  <cp:lastPrinted>2019-12-13T23:42:49Z</cp:lastPrinted>
  <dcterms:created xsi:type="dcterms:W3CDTF">2017-07-27T02:50:12Z</dcterms:created>
  <dcterms:modified xsi:type="dcterms:W3CDTF">2021-07-26T00:22:48Z</dcterms:modified>
</cp:coreProperties>
</file>