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4" r:id="rId2"/>
    <p:sldId id="305"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660"/>
  </p:normalViewPr>
  <p:slideViewPr>
    <p:cSldViewPr>
      <p:cViewPr varScale="1">
        <p:scale>
          <a:sx n="73" d="100"/>
          <a:sy n="73" d="100"/>
        </p:scale>
        <p:origin x="139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7182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jpeg"/><Relationship Id="rId5" Type="http://schemas.openxmlformats.org/officeDocument/2006/relationships/image" Target="../media/image7.jpeg"/><Relationship Id="rId15" Type="http://schemas.openxmlformats.org/officeDocument/2006/relationships/image" Target="../media/image16.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3">
            <a:extLst>
              <a:ext uri="{FF2B5EF4-FFF2-40B4-BE49-F238E27FC236}">
                <a16:creationId xmlns:a16="http://schemas.microsoft.com/office/drawing/2014/main" id="{AB38B642-D50E-46C0-887A-C3BBB6CCB4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4376958"/>
            <a:ext cx="1878675" cy="708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Group 165">
            <a:extLst/>
          </p:cNvPr>
          <p:cNvGraphicFramePr>
            <a:graphicFrameLocks noGrp="1"/>
          </p:cNvGraphicFramePr>
          <p:nvPr>
            <p:extLst>
              <p:ext uri="{D42A27DB-BD31-4B8C-83A1-F6EECF244321}">
                <p14:modId xmlns:p14="http://schemas.microsoft.com/office/powerpoint/2010/main" val="646954633"/>
              </p:ext>
            </p:extLst>
          </p:nvPr>
        </p:nvGraphicFramePr>
        <p:xfrm>
          <a:off x="115888" y="1016000"/>
          <a:ext cx="8926512" cy="2456524"/>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日本美術について関心をもち、西洋絵画との相違点を考えながら、場を意識した表現活動を通して、我が国の風土や自然など、生活との関連を見つめ直そう。</a:t>
                      </a:r>
                      <a:endPar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・日本絵画の幅広い主題や時代の表現様式などを感じ取り、その特徴・特質について考えようとする。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・身近な土や小石から絵の具の粉を作り、実感を伴いながら絵の具について理解しようとする。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・建築や生活様式との関連をふまえ、日本絵画の表現形式について考え、飾る場所や時期を考えて主題生成を行おうとする。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・墨、酔漢絵の具、岩絵の具などが材の特長を生かし、道具やにじみなど技法を工夫し、水の表現であることを感じ取り自分の表現に生かそうとする。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・実際に飾ってみて鑑賞しようとする。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43384770"/>
              </p:ext>
            </p:extLst>
          </p:nvPr>
        </p:nvGraphicFramePr>
        <p:xfrm>
          <a:off x="2191765" y="3429000"/>
          <a:ext cx="6808246" cy="3515953"/>
        </p:xfrm>
        <a:graphic>
          <a:graphicData uri="http://schemas.openxmlformats.org/drawingml/2006/table">
            <a:tbl>
              <a:tblPr/>
              <a:tblGrid>
                <a:gridCol w="22021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567241">
                  <a:extLst>
                    <a:ext uri="{9D8B030D-6E8A-4147-A177-3AD203B41FA5}">
                      <a16:colId xmlns:a16="http://schemas.microsoft.com/office/drawing/2014/main" val="20002"/>
                    </a:ext>
                  </a:extLst>
                </a:gridCol>
                <a:gridCol w="4807073">
                  <a:extLst>
                    <a:ext uri="{9D8B030D-6E8A-4147-A177-3AD203B41FA5}">
                      <a16:colId xmlns:a16="http://schemas.microsoft.com/office/drawing/2014/main" val="20003"/>
                    </a:ext>
                  </a:extLst>
                </a:gridCol>
              </a:tblGrid>
              <a:tr h="178139">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84410">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545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ＭＳ Ｐゴシック" panose="020B0600070205080204" pitchFamily="50" charset="-128"/>
                          <a:cs typeface="Arial"/>
                        </a:rPr>
                        <a:t>（２時間）日本の美術（江戸時代以前絵画）の特徴・特質はなんだろうか。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図録・画集、ネット、教科書から、自分でまず考えまとめる。小グループ（</a:t>
                      </a:r>
                      <a:r>
                        <a:rPr lang="en-US" altLang="ja-JP" sz="1000" kern="100" dirty="0">
                          <a:effectLst/>
                          <a:latin typeface="ＭＳ Ｐゴシック" panose="020B0600070205080204" pitchFamily="50" charset="-128"/>
                          <a:ea typeface="+mn-ea"/>
                          <a:cs typeface="Times New Roman"/>
                        </a:rPr>
                        <a:t>4</a:t>
                      </a:r>
                      <a:r>
                        <a:rPr lang="ja-JP" altLang="en-US" sz="1000" kern="100" dirty="0">
                          <a:effectLst/>
                          <a:latin typeface="ＭＳ Ｐゴシック" panose="020B0600070205080204" pitchFamily="50" charset="-128"/>
                          <a:ea typeface="+mn-ea"/>
                          <a:cs typeface="Times New Roman"/>
                        </a:rPr>
                        <a:t>人程度）で話し合い、意見を紙に自由にまとめる。クラス内で共有し、再度、自分の考えをまとめる。</a:t>
                      </a:r>
                      <a:endParaRPr lang="ja-JP" altLang="ja-JP" sz="10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54678">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（１時間）先人の思いを感じよう。</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en-US" altLang="ja-JP" sz="1000" kern="100" dirty="0">
                          <a:effectLst/>
                          <a:latin typeface="ＭＳ Ｐゴシック" panose="020B0600070205080204" pitchFamily="50" charset="-128"/>
                          <a:ea typeface="ＭＳ Ｐゴシック" panose="020B0600070205080204" pitchFamily="50" charset="-128"/>
                          <a:cs typeface="Times New Roman"/>
                        </a:rPr>
                        <a:t>NHK</a:t>
                      </a:r>
                      <a:r>
                        <a:rPr lang="ja-JP" altLang="en-US" sz="1000" kern="100" dirty="0">
                          <a:effectLst/>
                          <a:latin typeface="ＭＳ Ｐゴシック" panose="020B0600070205080204" pitchFamily="50" charset="-128"/>
                          <a:ea typeface="ＭＳ Ｐゴシック" panose="020B0600070205080204" pitchFamily="50" charset="-128"/>
                          <a:cs typeface="Times New Roman"/>
                        </a:rPr>
                        <a:t>スペシャル「若冲」</a:t>
                      </a:r>
                      <a:r>
                        <a:rPr lang="en-US" altLang="ja-JP" sz="1000" kern="100" dirty="0">
                          <a:effectLst/>
                          <a:latin typeface="ＭＳ Ｐゴシック" panose="020B0600070205080204" pitchFamily="50" charset="-128"/>
                          <a:ea typeface="ＭＳ Ｐゴシック" panose="020B0600070205080204" pitchFamily="50" charset="-128"/>
                          <a:cs typeface="Times New Roman"/>
                        </a:rPr>
                        <a:t>(2016)</a:t>
                      </a:r>
                      <a:r>
                        <a:rPr lang="ja-JP" altLang="en-US" sz="1000" kern="100" dirty="0">
                          <a:effectLst/>
                          <a:latin typeface="ＭＳ Ｐゴシック" panose="020B0600070205080204" pitchFamily="50" charset="-128"/>
                          <a:ea typeface="ＭＳ Ｐゴシック" panose="020B0600070205080204" pitchFamily="50" charset="-128"/>
                          <a:cs typeface="Times New Roman"/>
                        </a:rPr>
                        <a:t>を鑑賞し、若冲の創造的な技法への探究心や作品に託したメッセージについて考える。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62794">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（２時間）身のまわりの小石や土から絵の具を作ろう。</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身近な土や小石から絵の具の粉を</a:t>
                      </a:r>
                      <a:r>
                        <a:rPr lang="ja-JP" altLang="en-US" sz="1000" kern="100" dirty="0">
                          <a:effectLst/>
                          <a:latin typeface="ＭＳ Ｐゴシック" panose="020B0600070205080204" pitchFamily="50" charset="-128"/>
                          <a:ea typeface="+mn-ea"/>
                          <a:cs typeface="Times New Roman"/>
                        </a:rPr>
                        <a:t>作り、粒子の大きさによって色が変わることなど、体験</a:t>
                      </a:r>
                      <a:r>
                        <a:rPr lang="ja-JP" altLang="en-US" sz="1000" kern="100" dirty="0">
                          <a:effectLst/>
                          <a:latin typeface="ＭＳ Ｐゴシック" panose="020B0600070205080204" pitchFamily="50" charset="-128"/>
                          <a:ea typeface="ＭＳ Ｐゴシック" panose="020B0600070205080204" pitchFamily="50" charset="-128"/>
                          <a:cs typeface="Times New Roman"/>
                        </a:rPr>
                        <a:t>を通して絵の具について理解する。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06117">
                <a:tc>
                  <a:txBody>
                    <a:bodyPr/>
                    <a:lstStyle/>
                    <a:p>
                      <a:r>
                        <a:rPr lang="ja-JP" altLang="en-US" sz="800" dirty="0"/>
                        <a:t>◎</a:t>
                      </a:r>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（２時間）場を飾るメッセージを描こう。</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mn-ea"/>
                        </a:rPr>
                        <a:t>空間と時を意識し、意図した主題を表現できるように構想を練り、原寸大下図を描き、和紙ボードに写し取る</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制作の手順を把握し、日本画の道具や材料を生かした技法の工夫し、表現にいかせるように見通しをたてる。</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66364">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（５時間）和紙ボードに描いてみよう。</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骨描きをする。</a:t>
                      </a:r>
                      <a:endParaRPr lang="en-US"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主題に近づけるために、日本画の材料や道具を生かして色彩や水を生かした表現技法の工夫をする。</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0562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⑥</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mn-ea"/>
                          <a:cs typeface="Times New Roman"/>
                        </a:rPr>
                        <a:t>（１時間）飾ってみて、日本美術について考えよう。</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実際に飾ってみて、その場の空間や光との関係なども含めて制作を振り返る。</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98353830"/>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2205092110"/>
              </p:ext>
            </p:extLst>
          </p:nvPr>
        </p:nvGraphicFramePr>
        <p:xfrm>
          <a:off x="101600" y="241300"/>
          <a:ext cx="8940800" cy="679121"/>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場を飾るメッセージ　～日本美術を考える～　　　　　　　　　　　　　　　　</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１２　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藤島高校</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嶽野貴代</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.14</a:t>
                      </a: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1338894212"/>
              </p:ext>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事前アンケートでは、小学校で水墨画を</a:t>
                      </a:r>
                      <a:r>
                        <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50</a:t>
                      </a: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％、中学校では水干や岩絵の具を使っての日本画を</a:t>
                      </a:r>
                      <a:r>
                        <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64</a:t>
                      </a: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％の生徒が体験している。</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986184" y="4907805"/>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6387504" y="3048991"/>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364163" y="222250"/>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19" name="円/楕円 18"/>
          <p:cNvSpPr/>
          <p:nvPr/>
        </p:nvSpPr>
        <p:spPr>
          <a:xfrm>
            <a:off x="2446611" y="2920742"/>
            <a:ext cx="1462087"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2008188" y="1987550"/>
            <a:ext cx="908050" cy="449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16" name="円/楕円 18"/>
          <p:cNvSpPr/>
          <p:nvPr/>
        </p:nvSpPr>
        <p:spPr>
          <a:xfrm>
            <a:off x="1547813" y="1296988"/>
            <a:ext cx="136842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20775" y="2440895"/>
            <a:ext cx="908050" cy="2222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0" name="円/楕円 18">
            <a:extLst>
              <a:ext uri="{FF2B5EF4-FFF2-40B4-BE49-F238E27FC236}">
                <a16:creationId xmlns:a16="http://schemas.microsoft.com/office/drawing/2014/main" id="{62F971C2-A589-47AD-BC74-B61DAB852A3F}"/>
              </a:ext>
            </a:extLst>
          </p:cNvPr>
          <p:cNvSpPr/>
          <p:nvPr/>
        </p:nvSpPr>
        <p:spPr>
          <a:xfrm>
            <a:off x="3563888" y="1289051"/>
            <a:ext cx="550142"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4" name="円/楕円 18">
            <a:extLst>
              <a:ext uri="{FF2B5EF4-FFF2-40B4-BE49-F238E27FC236}">
                <a16:creationId xmlns:a16="http://schemas.microsoft.com/office/drawing/2014/main" id="{82EEA1AD-CDBA-4675-AA96-51E1300A1D78}"/>
              </a:ext>
            </a:extLst>
          </p:cNvPr>
          <p:cNvSpPr/>
          <p:nvPr/>
        </p:nvSpPr>
        <p:spPr>
          <a:xfrm>
            <a:off x="2038375" y="1684877"/>
            <a:ext cx="877863"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4" name="図 3">
            <a:extLst>
              <a:ext uri="{FF2B5EF4-FFF2-40B4-BE49-F238E27FC236}">
                <a16:creationId xmlns:a16="http://schemas.microsoft.com/office/drawing/2014/main" id="{42E54497-705F-4BBD-973D-20176D4463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3064" y="3876400"/>
            <a:ext cx="1864199" cy="582303"/>
          </a:xfrm>
          <a:prstGeom prst="rect">
            <a:avLst/>
          </a:prstGeom>
        </p:spPr>
      </p:pic>
      <p:pic>
        <p:nvPicPr>
          <p:cNvPr id="8" name="図 7">
            <a:extLst>
              <a:ext uri="{FF2B5EF4-FFF2-40B4-BE49-F238E27FC236}">
                <a16:creationId xmlns:a16="http://schemas.microsoft.com/office/drawing/2014/main" id="{AA6E96FA-FA9C-4D27-984C-642BEBC4E5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463" y="3320124"/>
            <a:ext cx="1864199" cy="582438"/>
          </a:xfrm>
          <a:prstGeom prst="rect">
            <a:avLst/>
          </a:prstGeom>
        </p:spPr>
      </p:pic>
    </p:spTree>
    <p:extLst>
      <p:ext uri="{BB962C8B-B14F-4D97-AF65-F5344CB8AC3E}">
        <p14:creationId xmlns:p14="http://schemas.microsoft.com/office/powerpoint/2010/main" val="27401029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四角形: 角を丸くする 60">
            <a:extLst>
              <a:ext uri="{FF2B5EF4-FFF2-40B4-BE49-F238E27FC236}">
                <a16:creationId xmlns:a16="http://schemas.microsoft.com/office/drawing/2014/main" id="{A507B6FA-E0FB-4063-AF6C-ED638BD2C0DA}"/>
              </a:ext>
            </a:extLst>
          </p:cNvPr>
          <p:cNvSpPr/>
          <p:nvPr/>
        </p:nvSpPr>
        <p:spPr>
          <a:xfrm flipV="1">
            <a:off x="2134055" y="3354059"/>
            <a:ext cx="3497790" cy="1401181"/>
          </a:xfrm>
          <a:prstGeom prst="roundRect">
            <a:avLst>
              <a:gd name="adj" fmla="val 17735"/>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四角形: 角を丸くする 58">
            <a:extLst>
              <a:ext uri="{FF2B5EF4-FFF2-40B4-BE49-F238E27FC236}">
                <a16:creationId xmlns:a16="http://schemas.microsoft.com/office/drawing/2014/main" id="{FB72D596-7B8C-4431-A28F-FC61B8D61471}"/>
              </a:ext>
            </a:extLst>
          </p:cNvPr>
          <p:cNvSpPr/>
          <p:nvPr/>
        </p:nvSpPr>
        <p:spPr>
          <a:xfrm>
            <a:off x="2353156" y="326597"/>
            <a:ext cx="4283255" cy="1390919"/>
          </a:xfrm>
          <a:prstGeom prst="roundRect">
            <a:avLst>
              <a:gd name="adj" fmla="val 17735"/>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63">
            <a:extLst>
              <a:ext uri="{FF2B5EF4-FFF2-40B4-BE49-F238E27FC236}">
                <a16:creationId xmlns:a16="http://schemas.microsoft.com/office/drawing/2014/main" id="{A3DD8208-6245-416B-97DE-174661F13C14}"/>
              </a:ext>
            </a:extLst>
          </p:cNvPr>
          <p:cNvSpPr/>
          <p:nvPr/>
        </p:nvSpPr>
        <p:spPr>
          <a:xfrm>
            <a:off x="5648756" y="1253805"/>
            <a:ext cx="3263721" cy="3695955"/>
          </a:xfrm>
          <a:prstGeom prst="roundRect">
            <a:avLst>
              <a:gd name="adj" fmla="val 17735"/>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四角形: 角を丸くする 57">
            <a:extLst>
              <a:ext uri="{FF2B5EF4-FFF2-40B4-BE49-F238E27FC236}">
                <a16:creationId xmlns:a16="http://schemas.microsoft.com/office/drawing/2014/main" id="{77E80EBA-2C47-48B2-B308-74F253F2504F}"/>
              </a:ext>
            </a:extLst>
          </p:cNvPr>
          <p:cNvSpPr/>
          <p:nvPr/>
        </p:nvSpPr>
        <p:spPr>
          <a:xfrm>
            <a:off x="99808" y="450652"/>
            <a:ext cx="1925120" cy="4566290"/>
          </a:xfrm>
          <a:prstGeom prst="roundRect">
            <a:avLst>
              <a:gd name="adj" fmla="val 17735"/>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E3EF496D-4A82-4EC0-A65E-9811F57ABD54}"/>
              </a:ext>
            </a:extLst>
          </p:cNvPr>
          <p:cNvSpPr/>
          <p:nvPr/>
        </p:nvSpPr>
        <p:spPr>
          <a:xfrm>
            <a:off x="2128807" y="2299230"/>
            <a:ext cx="3497790" cy="912842"/>
          </a:xfrm>
          <a:prstGeom prst="roundRect">
            <a:avLst>
              <a:gd name="adj" fmla="val 17735"/>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題材全体の</a:t>
            </a:r>
            <a:r>
              <a:rPr lang="ja-JP" altLang="en-US" sz="1400" b="1" dirty="0">
                <a:solidFill>
                  <a:srgbClr val="002060"/>
                </a:solidFill>
                <a:latin typeface="+mn-ea"/>
                <a:ea typeface="+mn-ea"/>
              </a:rPr>
              <a:t>流れ</a:t>
            </a:r>
          </a:p>
        </p:txBody>
      </p:sp>
      <p:sp>
        <p:nvSpPr>
          <p:cNvPr id="13" name="角丸四角形吹き出し 12"/>
          <p:cNvSpPr/>
          <p:nvPr/>
        </p:nvSpPr>
        <p:spPr>
          <a:xfrm>
            <a:off x="2667796" y="1022056"/>
            <a:ext cx="1134196" cy="531878"/>
          </a:xfrm>
          <a:prstGeom prst="wedgeRoundRectCallout">
            <a:avLst>
              <a:gd name="adj1" fmla="val 57618"/>
              <a:gd name="adj2" fmla="val 1745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latin typeface="+mn-ea"/>
              </a:rPr>
              <a:t>道具ユニット（女子美術大学協力）を活用</a:t>
            </a:r>
            <a:endParaRPr lang="en-US" altLang="ja-JP" sz="900" dirty="0">
              <a:solidFill>
                <a:schemeClr val="tx1"/>
              </a:solidFill>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1235824975"/>
              </p:ext>
            </p:extLst>
          </p:nvPr>
        </p:nvGraphicFramePr>
        <p:xfrm>
          <a:off x="240060" y="5067913"/>
          <a:ext cx="8663880" cy="1525375"/>
        </p:xfrm>
        <a:graphic>
          <a:graphicData uri="http://schemas.openxmlformats.org/drawingml/2006/table">
            <a:tbl>
              <a:tblPr firstRow="1" bandRow="1">
                <a:tableStyleId>{5C22544A-7EE6-4342-B048-85BDC9FD1C3A}</a:tableStyleId>
              </a:tblPr>
              <a:tblGrid>
                <a:gridCol w="8663880">
                  <a:extLst>
                    <a:ext uri="{9D8B030D-6E8A-4147-A177-3AD203B41FA5}">
                      <a16:colId xmlns:a16="http://schemas.microsoft.com/office/drawing/2014/main" val="20000"/>
                    </a:ext>
                  </a:extLst>
                </a:gridCol>
              </a:tblGrid>
              <a:tr h="269259">
                <a:tc>
                  <a:txBody>
                    <a:bodyPr/>
                    <a:lstStyle/>
                    <a:p>
                      <a:r>
                        <a:rPr kumimoji="1" lang="ja-JP" altLang="en-US" sz="1200" dirty="0">
                          <a:solidFill>
                            <a:schemeClr val="tx1"/>
                          </a:solidFill>
                        </a:rPr>
                        <a:t>授業者より</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251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・画集・図録・教科書を参考に他者の意見もとりいれながら、日本美術の特徴や特質を自分なりの考えを持たせたい。多くの作品を見たり、若冲の映像を見たりすることで主題生成にもつなげていきたい。</a:t>
                      </a:r>
                      <a:endParaRPr kumimoji="1" lang="en-US" altLang="ja-JP" sz="120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絵の具と展色剤、粒子であるということなど絵の具について、体験を通して知ることができるのは日本画である。実際に粉を作ってみることや水の表現であることを生かした技法の工夫など、日本画絵の具についての認識を深めた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・家屋や家具との関連から日常空間に表現されてきたことを感じてほしいことと、場所や時期をふまえ実際に飾ってみることを想定してそこにどのような自分なりのメッセージを込めるかを考えてほしい。</a:t>
                      </a:r>
                      <a:endParaRPr kumimoji="1" lang="en-US" altLang="ja-JP" sz="120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18147" y="514851"/>
            <a:ext cx="1605429" cy="400110"/>
          </a:xfrm>
          <a:prstGeom prst="rect">
            <a:avLst/>
          </a:prstGeom>
        </p:spPr>
        <p:txBody>
          <a:bodyPr wrap="square">
            <a:spAutoFit/>
          </a:bodyPr>
          <a:lstStyle/>
          <a:p>
            <a:pPr>
              <a:defRPr/>
            </a:pPr>
            <a:r>
              <a:rPr lang="ja-JP" altLang="en-US" sz="1000" dirty="0">
                <a:latin typeface="+mn-ea"/>
                <a:ea typeface="+mn-ea"/>
              </a:rPr>
              <a:t>①日本美術の特徴・特質はなんだろうか。</a:t>
            </a:r>
          </a:p>
        </p:txBody>
      </p:sp>
      <p:sp>
        <p:nvSpPr>
          <p:cNvPr id="21" name="角丸四角形吹き出し 20"/>
          <p:cNvSpPr/>
          <p:nvPr/>
        </p:nvSpPr>
        <p:spPr>
          <a:xfrm>
            <a:off x="5023332" y="524883"/>
            <a:ext cx="1491973" cy="633146"/>
          </a:xfrm>
          <a:prstGeom prst="wedgeRoundRectCallout">
            <a:avLst>
              <a:gd name="adj1" fmla="val -58438"/>
              <a:gd name="adj2" fmla="val 3967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mn-ea"/>
              </a:rPr>
              <a:t>粒子の大きさによる色の違いを感じ取り、粉であることを認識する。</a:t>
            </a:r>
            <a:endParaRPr lang="en-US" altLang="ja-JP" sz="1000" dirty="0">
              <a:solidFill>
                <a:schemeClr val="tx1"/>
              </a:solidFill>
              <a:latin typeface="+mn-ea"/>
            </a:endParaRPr>
          </a:p>
        </p:txBody>
      </p:sp>
      <p:cxnSp>
        <p:nvCxnSpPr>
          <p:cNvPr id="39" name="直線矢印コネクタ 38"/>
          <p:cNvCxnSpPr>
            <a:cxnSpLocks/>
          </p:cNvCxnSpPr>
          <p:nvPr/>
        </p:nvCxnSpPr>
        <p:spPr>
          <a:xfrm flipH="1">
            <a:off x="1018610" y="4005064"/>
            <a:ext cx="1" cy="28803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882950" y="2847631"/>
            <a:ext cx="1619606" cy="246221"/>
          </a:xfrm>
          <a:prstGeom prst="rect">
            <a:avLst/>
          </a:prstGeom>
        </p:spPr>
        <p:txBody>
          <a:bodyPr wrap="square">
            <a:spAutoFit/>
          </a:bodyPr>
          <a:lstStyle/>
          <a:p>
            <a:pPr>
              <a:defRPr/>
            </a:pPr>
            <a:r>
              <a:rPr lang="ja-JP" altLang="en-US" sz="1000" dirty="0">
                <a:latin typeface="ＭＳ 明朝" panose="02020609040205080304" pitchFamily="17" charset="-128"/>
                <a:ea typeface="ＭＳ 明朝" panose="02020609040205080304" pitchFamily="17" charset="-128"/>
              </a:rPr>
              <a:t>表現意図の技法の工夫</a:t>
            </a:r>
          </a:p>
        </p:txBody>
      </p:sp>
      <p:cxnSp>
        <p:nvCxnSpPr>
          <p:cNvPr id="57" name="直線矢印コネクタ 56"/>
          <p:cNvCxnSpPr>
            <a:cxnSpLocks/>
          </p:cNvCxnSpPr>
          <p:nvPr/>
        </p:nvCxnSpPr>
        <p:spPr>
          <a:xfrm>
            <a:off x="4022835" y="1772816"/>
            <a:ext cx="0" cy="33728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332391" y="2873336"/>
            <a:ext cx="1338828" cy="369332"/>
          </a:xfrm>
          <a:prstGeom prst="rect">
            <a:avLst/>
          </a:prstGeom>
        </p:spPr>
        <p:txBody>
          <a:bodyPr wrap="none">
            <a:spAutoFit/>
          </a:bodyPr>
          <a:lstStyle/>
          <a:p>
            <a:pPr>
              <a:defRPr/>
            </a:pPr>
            <a:r>
              <a:rPr lang="ja-JP" altLang="en-US" sz="1000" dirty="0">
                <a:latin typeface="ＭＳ 明朝" panose="02020609040205080304" pitchFamily="17" charset="-128"/>
                <a:ea typeface="ＭＳ 明朝" panose="02020609040205080304" pitchFamily="17" charset="-128"/>
              </a:rPr>
              <a:t>家屋や家具との関連</a:t>
            </a:r>
            <a:endParaRPr lang="en-US" altLang="ja-JP" sz="1000" dirty="0">
              <a:latin typeface="ＭＳ 明朝" panose="02020609040205080304" pitchFamily="17" charset="-128"/>
              <a:ea typeface="ＭＳ 明朝" panose="02020609040205080304" pitchFamily="17" charset="-128"/>
            </a:endParaRPr>
          </a:p>
          <a:p>
            <a:pPr>
              <a:defRPr/>
            </a:pPr>
            <a:r>
              <a:rPr lang="ja-JP" altLang="en-US" sz="800" dirty="0">
                <a:latin typeface="ＭＳ 明朝" panose="02020609040205080304" pitchFamily="17" charset="-128"/>
                <a:ea typeface="ＭＳ 明朝" panose="02020609040205080304" pitchFamily="17" charset="-128"/>
              </a:rPr>
              <a:t>大乗寺参考資料</a:t>
            </a:r>
          </a:p>
        </p:txBody>
      </p:sp>
      <p:sp>
        <p:nvSpPr>
          <p:cNvPr id="44" name="正方形/長方形 43"/>
          <p:cNvSpPr/>
          <p:nvPr/>
        </p:nvSpPr>
        <p:spPr>
          <a:xfrm>
            <a:off x="3218957" y="2060848"/>
            <a:ext cx="1778726" cy="246221"/>
          </a:xfrm>
          <a:prstGeom prst="rect">
            <a:avLst/>
          </a:prstGeom>
        </p:spPr>
        <p:txBody>
          <a:bodyPr wrap="square">
            <a:spAutoFit/>
          </a:bodyPr>
          <a:lstStyle/>
          <a:p>
            <a:pPr>
              <a:defRPr/>
            </a:pPr>
            <a:r>
              <a:rPr lang="ja-JP" altLang="en-US" sz="1000" dirty="0">
                <a:latin typeface="+mn-ea"/>
                <a:ea typeface="+mn-ea"/>
              </a:rPr>
              <a:t>④～⑥場を飾るメッセージ</a:t>
            </a:r>
          </a:p>
        </p:txBody>
      </p:sp>
      <p:cxnSp>
        <p:nvCxnSpPr>
          <p:cNvPr id="45" name="直線矢印コネクタ 44"/>
          <p:cNvCxnSpPr/>
          <p:nvPr/>
        </p:nvCxnSpPr>
        <p:spPr>
          <a:xfrm>
            <a:off x="2067208" y="1465477"/>
            <a:ext cx="293688" cy="2612"/>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id="{A5AF4AE0-615F-40A2-A9E4-BE26F1A384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333" y="937073"/>
            <a:ext cx="1254016" cy="841784"/>
          </a:xfrm>
          <a:prstGeom prst="rect">
            <a:avLst/>
          </a:prstGeom>
        </p:spPr>
      </p:pic>
      <p:grpSp>
        <p:nvGrpSpPr>
          <p:cNvPr id="4" name="グループ化 3">
            <a:extLst>
              <a:ext uri="{FF2B5EF4-FFF2-40B4-BE49-F238E27FC236}">
                <a16:creationId xmlns:a16="http://schemas.microsoft.com/office/drawing/2014/main" id="{5A52FD25-768F-4B58-9AAB-1AF871CDAF2F}"/>
              </a:ext>
            </a:extLst>
          </p:cNvPr>
          <p:cNvGrpSpPr/>
          <p:nvPr/>
        </p:nvGrpSpPr>
        <p:grpSpPr>
          <a:xfrm>
            <a:off x="424737" y="1772816"/>
            <a:ext cx="1245443" cy="420132"/>
            <a:chOff x="416005" y="1784732"/>
            <a:chExt cx="1245443" cy="420132"/>
          </a:xfrm>
        </p:grpSpPr>
        <p:pic>
          <p:nvPicPr>
            <p:cNvPr id="5" name="図 4">
              <a:extLst>
                <a:ext uri="{FF2B5EF4-FFF2-40B4-BE49-F238E27FC236}">
                  <a16:creationId xmlns:a16="http://schemas.microsoft.com/office/drawing/2014/main" id="{F58249BD-4D1F-4D10-BC5F-15711DA10D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005" y="1784732"/>
              <a:ext cx="627604" cy="420132"/>
            </a:xfrm>
            <a:prstGeom prst="rect">
              <a:avLst/>
            </a:prstGeom>
          </p:spPr>
        </p:pic>
        <p:pic>
          <p:nvPicPr>
            <p:cNvPr id="8" name="図 7">
              <a:extLst>
                <a:ext uri="{FF2B5EF4-FFF2-40B4-BE49-F238E27FC236}">
                  <a16:creationId xmlns:a16="http://schemas.microsoft.com/office/drawing/2014/main" id="{C9480BD6-CEA1-4CE9-96FE-69BACA8139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3847" y="1784733"/>
              <a:ext cx="627601" cy="420130"/>
            </a:xfrm>
            <a:prstGeom prst="rect">
              <a:avLst/>
            </a:prstGeom>
          </p:spPr>
        </p:pic>
      </p:grpSp>
      <p:grpSp>
        <p:nvGrpSpPr>
          <p:cNvPr id="2" name="グループ化 1">
            <a:extLst>
              <a:ext uri="{FF2B5EF4-FFF2-40B4-BE49-F238E27FC236}">
                <a16:creationId xmlns:a16="http://schemas.microsoft.com/office/drawing/2014/main" id="{4FC8FC0E-46E8-4F9F-ACC0-66F6270F6DDD}"/>
              </a:ext>
            </a:extLst>
          </p:cNvPr>
          <p:cNvGrpSpPr/>
          <p:nvPr/>
        </p:nvGrpSpPr>
        <p:grpSpPr>
          <a:xfrm>
            <a:off x="358325" y="2852936"/>
            <a:ext cx="1557064" cy="810069"/>
            <a:chOff x="413233" y="2449095"/>
            <a:chExt cx="1557064" cy="810069"/>
          </a:xfrm>
        </p:grpSpPr>
        <p:pic>
          <p:nvPicPr>
            <p:cNvPr id="36" name="図 4">
              <a:extLst>
                <a:ext uri="{FF2B5EF4-FFF2-40B4-BE49-F238E27FC236}">
                  <a16:creationId xmlns:a16="http://schemas.microsoft.com/office/drawing/2014/main" id="{FCB7957D-F24D-4266-B7FF-9785798BDF6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233" y="2449095"/>
              <a:ext cx="1557064" cy="39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5">
              <a:extLst>
                <a:ext uri="{FF2B5EF4-FFF2-40B4-BE49-F238E27FC236}">
                  <a16:creationId xmlns:a16="http://schemas.microsoft.com/office/drawing/2014/main" id="{A5897F2E-EECB-458F-83BE-47A1515769F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233" y="2841276"/>
              <a:ext cx="1320572" cy="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図 9">
            <a:extLst>
              <a:ext uri="{FF2B5EF4-FFF2-40B4-BE49-F238E27FC236}">
                <a16:creationId xmlns:a16="http://schemas.microsoft.com/office/drawing/2014/main" id="{74E494F4-B6B4-4649-AB63-D4E8434854B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00000">
            <a:off x="3780840" y="687879"/>
            <a:ext cx="1120858" cy="750326"/>
          </a:xfrm>
          <a:prstGeom prst="rect">
            <a:avLst/>
          </a:prstGeom>
        </p:spPr>
      </p:pic>
      <p:cxnSp>
        <p:nvCxnSpPr>
          <p:cNvPr id="38" name="直線矢印コネクタ 37">
            <a:extLst>
              <a:ext uri="{FF2B5EF4-FFF2-40B4-BE49-F238E27FC236}">
                <a16:creationId xmlns:a16="http://schemas.microsoft.com/office/drawing/2014/main" id="{4DD7DC2B-C157-4EE9-88DF-CEBB67C8DEB2}"/>
              </a:ext>
            </a:extLst>
          </p:cNvPr>
          <p:cNvCxnSpPr>
            <a:cxnSpLocks/>
          </p:cNvCxnSpPr>
          <p:nvPr/>
        </p:nvCxnSpPr>
        <p:spPr>
          <a:xfrm>
            <a:off x="1042579" y="2564904"/>
            <a:ext cx="0" cy="27637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2EFDE37C-57D0-4E78-A5CD-9155DD246325}"/>
              </a:ext>
            </a:extLst>
          </p:cNvPr>
          <p:cNvSpPr txBox="1"/>
          <p:nvPr/>
        </p:nvSpPr>
        <p:spPr>
          <a:xfrm>
            <a:off x="342130" y="2199932"/>
            <a:ext cx="1679773" cy="369332"/>
          </a:xfrm>
          <a:prstGeom prst="rect">
            <a:avLst/>
          </a:prstGeom>
          <a:noFill/>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画集・図録・教科書を参考に自分で意見をまとめる。</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個人</a:t>
            </a:r>
            <a:r>
              <a:rPr kumimoji="1" lang="en-US" altLang="ja-JP" sz="900" dirty="0">
                <a:latin typeface="ＭＳ Ｐ明朝" panose="02020600040205080304" pitchFamily="18" charset="-128"/>
                <a:ea typeface="ＭＳ Ｐ明朝" panose="02020600040205080304" pitchFamily="18" charset="-128"/>
              </a:rPr>
              <a:t>】</a:t>
            </a:r>
            <a:endParaRPr kumimoji="1" lang="ja-JP" altLang="en-US" sz="900" dirty="0">
              <a:latin typeface="ＭＳ Ｐ明朝" panose="02020600040205080304" pitchFamily="18" charset="-128"/>
              <a:ea typeface="ＭＳ Ｐ明朝" panose="02020600040205080304" pitchFamily="18" charset="-128"/>
            </a:endParaRPr>
          </a:p>
        </p:txBody>
      </p:sp>
      <p:sp>
        <p:nvSpPr>
          <p:cNvPr id="11" name="テキスト ボックス 10">
            <a:extLst>
              <a:ext uri="{FF2B5EF4-FFF2-40B4-BE49-F238E27FC236}">
                <a16:creationId xmlns:a16="http://schemas.microsoft.com/office/drawing/2014/main" id="{751841D6-B05C-45C3-A340-5DC5D925A3F0}"/>
              </a:ext>
            </a:extLst>
          </p:cNvPr>
          <p:cNvSpPr txBox="1"/>
          <p:nvPr/>
        </p:nvSpPr>
        <p:spPr>
          <a:xfrm>
            <a:off x="80036" y="3645024"/>
            <a:ext cx="2016906" cy="400110"/>
          </a:xfrm>
          <a:prstGeom prst="rect">
            <a:avLst/>
          </a:prstGeom>
          <a:noFill/>
        </p:spPr>
        <p:txBody>
          <a:bodyPr wrap="square" rtlCol="0">
            <a:spAutoFit/>
          </a:bodyPr>
          <a:lstStyle/>
          <a:p>
            <a:r>
              <a:rPr kumimoji="1" lang="ja-JP" altLang="en-US" sz="1000" dirty="0">
                <a:latin typeface="ＭＳ Ｐ明朝" panose="02020600040205080304" pitchFamily="18" charset="-128"/>
                <a:ea typeface="ＭＳ Ｐ明朝" panose="02020600040205080304" pitchFamily="18" charset="-128"/>
              </a:rPr>
              <a:t>各小グループで用紙に意見をまとめ、クラスで共有する。</a:t>
            </a:r>
            <a:r>
              <a:rPr kumimoji="1" lang="en-US" altLang="ja-JP" sz="1000" dirty="0">
                <a:latin typeface="ＭＳ Ｐ明朝" panose="02020600040205080304" pitchFamily="18" charset="-128"/>
                <a:ea typeface="ＭＳ Ｐ明朝" panose="02020600040205080304" pitchFamily="18" charset="-128"/>
              </a:rPr>
              <a:t>【</a:t>
            </a:r>
            <a:r>
              <a:rPr kumimoji="1" lang="ja-JP" altLang="en-US" sz="1000" dirty="0">
                <a:latin typeface="ＭＳ Ｐ明朝" panose="02020600040205080304" pitchFamily="18" charset="-128"/>
                <a:ea typeface="ＭＳ Ｐ明朝" panose="02020600040205080304" pitchFamily="18" charset="-128"/>
              </a:rPr>
              <a:t>グループ</a:t>
            </a:r>
            <a:r>
              <a:rPr kumimoji="1" lang="en-US" altLang="ja-JP" sz="1000" dirty="0">
                <a:latin typeface="ＭＳ Ｐ明朝" panose="02020600040205080304" pitchFamily="18" charset="-128"/>
                <a:ea typeface="ＭＳ Ｐ明朝" panose="02020600040205080304" pitchFamily="18" charset="-128"/>
              </a:rPr>
              <a:t>】</a:t>
            </a:r>
            <a:endParaRPr kumimoji="1" lang="ja-JP" altLang="en-US" sz="1000" dirty="0">
              <a:latin typeface="ＭＳ Ｐ明朝" panose="02020600040205080304" pitchFamily="18" charset="-128"/>
              <a:ea typeface="ＭＳ Ｐ明朝" panose="02020600040205080304" pitchFamily="18" charset="-128"/>
            </a:endParaRPr>
          </a:p>
        </p:txBody>
      </p:sp>
      <p:sp>
        <p:nvSpPr>
          <p:cNvPr id="12" name="テキスト ボックス 11">
            <a:extLst>
              <a:ext uri="{FF2B5EF4-FFF2-40B4-BE49-F238E27FC236}">
                <a16:creationId xmlns:a16="http://schemas.microsoft.com/office/drawing/2014/main" id="{C443675C-FD94-40F1-9626-603FEF01580C}"/>
              </a:ext>
            </a:extLst>
          </p:cNvPr>
          <p:cNvSpPr txBox="1"/>
          <p:nvPr/>
        </p:nvSpPr>
        <p:spPr>
          <a:xfrm>
            <a:off x="80035" y="4258356"/>
            <a:ext cx="1944611" cy="246221"/>
          </a:xfrm>
          <a:prstGeom prst="rect">
            <a:avLst/>
          </a:prstGeom>
          <a:noFill/>
        </p:spPr>
        <p:txBody>
          <a:bodyPr wrap="square" rtlCol="0">
            <a:spAutoFit/>
          </a:bodyPr>
          <a:lstStyle/>
          <a:p>
            <a:r>
              <a:rPr kumimoji="1" lang="ja-JP" altLang="en-US" sz="1000" dirty="0"/>
              <a:t>日本美術の歴史について</a:t>
            </a:r>
            <a:r>
              <a:rPr kumimoji="1" lang="en-US" altLang="ja-JP" sz="1000" dirty="0"/>
              <a:t>【</a:t>
            </a:r>
            <a:r>
              <a:rPr kumimoji="1" lang="ja-JP" altLang="en-US" sz="1000" dirty="0"/>
              <a:t>教員</a:t>
            </a:r>
            <a:r>
              <a:rPr kumimoji="1" lang="en-US" altLang="ja-JP" sz="1000" dirty="0"/>
              <a:t>】</a:t>
            </a:r>
            <a:endParaRPr kumimoji="1" lang="ja-JP" altLang="en-US" sz="1000" dirty="0"/>
          </a:p>
        </p:txBody>
      </p:sp>
      <p:cxnSp>
        <p:nvCxnSpPr>
          <p:cNvPr id="48" name="直線矢印コネクタ 47">
            <a:extLst>
              <a:ext uri="{FF2B5EF4-FFF2-40B4-BE49-F238E27FC236}">
                <a16:creationId xmlns:a16="http://schemas.microsoft.com/office/drawing/2014/main" id="{FECB87B5-01FE-4596-837C-5B386F3A8574}"/>
              </a:ext>
            </a:extLst>
          </p:cNvPr>
          <p:cNvCxnSpPr>
            <a:cxnSpLocks/>
          </p:cNvCxnSpPr>
          <p:nvPr/>
        </p:nvCxnSpPr>
        <p:spPr>
          <a:xfrm flipH="1">
            <a:off x="1018609" y="4508270"/>
            <a:ext cx="1" cy="28803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09A7009-9724-4307-8CBD-D1AD416D18D0}"/>
              </a:ext>
            </a:extLst>
          </p:cNvPr>
          <p:cNvSpPr txBox="1"/>
          <p:nvPr/>
        </p:nvSpPr>
        <p:spPr>
          <a:xfrm>
            <a:off x="605732" y="4765118"/>
            <a:ext cx="1252470" cy="246221"/>
          </a:xfrm>
          <a:prstGeom prst="rect">
            <a:avLst/>
          </a:prstGeom>
          <a:noFill/>
        </p:spPr>
        <p:txBody>
          <a:bodyPr wrap="square" rtlCol="0">
            <a:spAutoFit/>
          </a:bodyPr>
          <a:lstStyle/>
          <a:p>
            <a:r>
              <a:rPr kumimoji="1" lang="ja-JP" altLang="en-US" sz="1000" dirty="0">
                <a:latin typeface="ＭＳ Ｐ明朝" panose="02020600040205080304" pitchFamily="18" charset="-128"/>
                <a:ea typeface="ＭＳ Ｐ明朝" panose="02020600040205080304" pitchFamily="18" charset="-128"/>
              </a:rPr>
              <a:t>まとめる</a:t>
            </a:r>
            <a:r>
              <a:rPr kumimoji="1" lang="en-US" altLang="ja-JP" sz="1000" dirty="0">
                <a:latin typeface="ＭＳ Ｐ明朝" panose="02020600040205080304" pitchFamily="18" charset="-128"/>
                <a:ea typeface="ＭＳ Ｐ明朝" panose="02020600040205080304" pitchFamily="18" charset="-128"/>
              </a:rPr>
              <a:t>【</a:t>
            </a:r>
            <a:r>
              <a:rPr kumimoji="1" lang="ja-JP" altLang="en-US" sz="1000" dirty="0">
                <a:latin typeface="ＭＳ Ｐ明朝" panose="02020600040205080304" pitchFamily="18" charset="-128"/>
                <a:ea typeface="ＭＳ Ｐ明朝" panose="02020600040205080304" pitchFamily="18" charset="-128"/>
              </a:rPr>
              <a:t>個人</a:t>
            </a:r>
            <a:r>
              <a:rPr kumimoji="1" lang="en-US" altLang="ja-JP" sz="1000" dirty="0">
                <a:latin typeface="ＭＳ Ｐ明朝" panose="02020600040205080304" pitchFamily="18" charset="-128"/>
                <a:ea typeface="ＭＳ Ｐ明朝" panose="02020600040205080304" pitchFamily="18" charset="-128"/>
              </a:rPr>
              <a:t>】</a:t>
            </a:r>
            <a:endParaRPr kumimoji="1" lang="ja-JP" altLang="en-US" sz="1000" dirty="0">
              <a:latin typeface="ＭＳ Ｐ明朝" panose="02020600040205080304" pitchFamily="18" charset="-128"/>
              <a:ea typeface="ＭＳ Ｐ明朝" panose="02020600040205080304" pitchFamily="18" charset="-128"/>
            </a:endParaRPr>
          </a:p>
        </p:txBody>
      </p:sp>
      <p:sp>
        <p:nvSpPr>
          <p:cNvPr id="49" name="正方形/長方形 48">
            <a:extLst>
              <a:ext uri="{FF2B5EF4-FFF2-40B4-BE49-F238E27FC236}">
                <a16:creationId xmlns:a16="http://schemas.microsoft.com/office/drawing/2014/main" id="{14FCFFC5-A500-485F-9FD4-3F31C0DA19C1}"/>
              </a:ext>
            </a:extLst>
          </p:cNvPr>
          <p:cNvSpPr/>
          <p:nvPr/>
        </p:nvSpPr>
        <p:spPr>
          <a:xfrm>
            <a:off x="2419093" y="464788"/>
            <a:ext cx="1318540" cy="400110"/>
          </a:xfrm>
          <a:prstGeom prst="rect">
            <a:avLst/>
          </a:prstGeom>
        </p:spPr>
        <p:txBody>
          <a:bodyPr wrap="square">
            <a:spAutoFit/>
          </a:bodyPr>
          <a:lstStyle/>
          <a:p>
            <a:pPr>
              <a:defRPr/>
            </a:pPr>
            <a:r>
              <a:rPr lang="ja-JP" altLang="en-US" sz="1000" dirty="0">
                <a:latin typeface="+mn-ea"/>
                <a:ea typeface="+mn-ea"/>
              </a:rPr>
              <a:t>③身近な小石や土から絵の具を作ろう。</a:t>
            </a:r>
          </a:p>
        </p:txBody>
      </p:sp>
      <p:pic>
        <p:nvPicPr>
          <p:cNvPr id="27" name="図 26">
            <a:extLst>
              <a:ext uri="{FF2B5EF4-FFF2-40B4-BE49-F238E27FC236}">
                <a16:creationId xmlns:a16="http://schemas.microsoft.com/office/drawing/2014/main" id="{8859D28B-85AF-4569-A682-B4821C8D2A4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94370" y="3700770"/>
            <a:ext cx="1619605" cy="731002"/>
          </a:xfrm>
          <a:prstGeom prst="rect">
            <a:avLst/>
          </a:prstGeom>
        </p:spPr>
      </p:pic>
      <p:pic>
        <p:nvPicPr>
          <p:cNvPr id="54" name="図 53">
            <a:extLst>
              <a:ext uri="{FF2B5EF4-FFF2-40B4-BE49-F238E27FC236}">
                <a16:creationId xmlns:a16="http://schemas.microsoft.com/office/drawing/2014/main" id="{54A42E4E-C5B4-43C6-9F30-36C115762F4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92027" y="2426833"/>
            <a:ext cx="1333000" cy="460267"/>
          </a:xfrm>
          <a:prstGeom prst="rect">
            <a:avLst/>
          </a:prstGeom>
        </p:spPr>
      </p:pic>
      <p:pic>
        <p:nvPicPr>
          <p:cNvPr id="17" name="図 16">
            <a:extLst>
              <a:ext uri="{FF2B5EF4-FFF2-40B4-BE49-F238E27FC236}">
                <a16:creationId xmlns:a16="http://schemas.microsoft.com/office/drawing/2014/main" id="{CABA0589-D474-4410-9A84-CB0A3EF66CB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26933" y="3722977"/>
            <a:ext cx="1398094" cy="725281"/>
          </a:xfrm>
          <a:prstGeom prst="rect">
            <a:avLst/>
          </a:prstGeom>
        </p:spPr>
      </p:pic>
      <p:sp>
        <p:nvSpPr>
          <p:cNvPr id="56" name="正方形/長方形 55">
            <a:extLst>
              <a:ext uri="{FF2B5EF4-FFF2-40B4-BE49-F238E27FC236}">
                <a16:creationId xmlns:a16="http://schemas.microsoft.com/office/drawing/2014/main" id="{FF67EC5F-2E1B-47FD-A1B1-8AD427A4CC7B}"/>
              </a:ext>
            </a:extLst>
          </p:cNvPr>
          <p:cNvSpPr/>
          <p:nvPr/>
        </p:nvSpPr>
        <p:spPr>
          <a:xfrm>
            <a:off x="3931283" y="4202854"/>
            <a:ext cx="879366" cy="246221"/>
          </a:xfrm>
          <a:prstGeom prst="rect">
            <a:avLst/>
          </a:prstGeom>
        </p:spPr>
        <p:txBody>
          <a:bodyPr wrap="square">
            <a:spAutoFit/>
          </a:bodyPr>
          <a:lstStyle/>
          <a:p>
            <a:pPr>
              <a:defRPr/>
            </a:pPr>
            <a:r>
              <a:rPr lang="ja-JP" altLang="en-US" sz="1000" dirty="0">
                <a:latin typeface="ＭＳ 明朝" panose="02020609040205080304" pitchFamily="17" charset="-128"/>
                <a:ea typeface="ＭＳ 明朝" panose="02020609040205080304" pitchFamily="17" charset="-128"/>
              </a:rPr>
              <a:t>下地の工夫</a:t>
            </a:r>
          </a:p>
        </p:txBody>
      </p:sp>
      <p:sp>
        <p:nvSpPr>
          <p:cNvPr id="30" name="テキスト ボックス 29">
            <a:extLst>
              <a:ext uri="{FF2B5EF4-FFF2-40B4-BE49-F238E27FC236}">
                <a16:creationId xmlns:a16="http://schemas.microsoft.com/office/drawing/2014/main" id="{E4867D56-CCC9-4515-81C8-DB32CD35433F}"/>
              </a:ext>
            </a:extLst>
          </p:cNvPr>
          <p:cNvSpPr txBox="1"/>
          <p:nvPr/>
        </p:nvSpPr>
        <p:spPr>
          <a:xfrm>
            <a:off x="5312364" y="2444947"/>
            <a:ext cx="338554" cy="689036"/>
          </a:xfrm>
          <a:prstGeom prst="rect">
            <a:avLst/>
          </a:prstGeom>
          <a:noFill/>
        </p:spPr>
        <p:txBody>
          <a:bodyPr vert="eaVert" wrap="square" rtlCol="0">
            <a:spAutoFit/>
          </a:bodyPr>
          <a:lstStyle/>
          <a:p>
            <a:r>
              <a:rPr kumimoji="1" lang="ja-JP" altLang="en-US" sz="1000" dirty="0">
                <a:solidFill>
                  <a:schemeClr val="accent6">
                    <a:lumMod val="75000"/>
                  </a:schemeClr>
                </a:solidFill>
              </a:rPr>
              <a:t>鑑賞資料</a:t>
            </a:r>
          </a:p>
        </p:txBody>
      </p:sp>
      <p:sp>
        <p:nvSpPr>
          <p:cNvPr id="25" name="角丸四角形吹き出し 24"/>
          <p:cNvSpPr/>
          <p:nvPr/>
        </p:nvSpPr>
        <p:spPr>
          <a:xfrm>
            <a:off x="3278129" y="3133625"/>
            <a:ext cx="2154089" cy="485928"/>
          </a:xfrm>
          <a:prstGeom prst="wedgeRoundRectCallout">
            <a:avLst>
              <a:gd name="adj1" fmla="val -48109"/>
              <a:gd name="adj2" fmla="val 7238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mn-ea"/>
              </a:rPr>
              <a:t>日本美術を学習した上で、自分のメッセージを考える。主題生成</a:t>
            </a:r>
            <a:endParaRPr lang="en-US" altLang="ja-JP" sz="1000" dirty="0">
              <a:solidFill>
                <a:schemeClr val="tx1"/>
              </a:solidFill>
              <a:latin typeface="+mn-ea"/>
            </a:endParaRPr>
          </a:p>
        </p:txBody>
      </p:sp>
      <p:grpSp>
        <p:nvGrpSpPr>
          <p:cNvPr id="32" name="グループ化 31">
            <a:extLst>
              <a:ext uri="{FF2B5EF4-FFF2-40B4-BE49-F238E27FC236}">
                <a16:creationId xmlns:a16="http://schemas.microsoft.com/office/drawing/2014/main" id="{5F2412C4-D2FD-4BB0-B37E-4AF153B43813}"/>
              </a:ext>
            </a:extLst>
          </p:cNvPr>
          <p:cNvGrpSpPr/>
          <p:nvPr/>
        </p:nvGrpSpPr>
        <p:grpSpPr>
          <a:xfrm>
            <a:off x="5876967" y="1569446"/>
            <a:ext cx="2895833" cy="3079628"/>
            <a:chOff x="5877439" y="1837951"/>
            <a:chExt cx="2895833" cy="3079628"/>
          </a:xfrm>
        </p:grpSpPr>
        <p:pic>
          <p:nvPicPr>
            <p:cNvPr id="55" name="図 3">
              <a:extLst>
                <a:ext uri="{FF2B5EF4-FFF2-40B4-BE49-F238E27FC236}">
                  <a16:creationId xmlns:a16="http://schemas.microsoft.com/office/drawing/2014/main" id="{0B7191FC-C4AC-4D32-BA6F-BBCCD731E46B}"/>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883079" y="3179569"/>
              <a:ext cx="2882938" cy="108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7">
              <a:extLst>
                <a:ext uri="{FF2B5EF4-FFF2-40B4-BE49-F238E27FC236}">
                  <a16:creationId xmlns:a16="http://schemas.microsoft.com/office/drawing/2014/main" id="{AE27FFB7-EE36-43BD-B4BE-BE2223C9F68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890330" y="2384598"/>
              <a:ext cx="2882942" cy="900730"/>
            </a:xfrm>
            <a:prstGeom prst="rect">
              <a:avLst/>
            </a:prstGeom>
          </p:spPr>
        </p:pic>
        <p:sp useBgFill="1">
          <p:nvSpPr>
            <p:cNvPr id="31" name="テキスト ボックス 30">
              <a:extLst>
                <a:ext uri="{FF2B5EF4-FFF2-40B4-BE49-F238E27FC236}">
                  <a16:creationId xmlns:a16="http://schemas.microsoft.com/office/drawing/2014/main" id="{ABCAA704-94E1-4FA7-9AD4-8352ADFE3961}"/>
                </a:ext>
              </a:extLst>
            </p:cNvPr>
            <p:cNvSpPr txBox="1"/>
            <p:nvPr/>
          </p:nvSpPr>
          <p:spPr>
            <a:xfrm>
              <a:off x="5890330" y="4178915"/>
              <a:ext cx="2875687" cy="738664"/>
            </a:xfrm>
            <a:prstGeom prst="rect">
              <a:avLst/>
            </a:prstGeom>
            <a:ln>
              <a:solidFill>
                <a:schemeClr val="accent2">
                  <a:lumMod val="60000"/>
                  <a:lumOff val="40000"/>
                </a:schemeClr>
              </a:solidFill>
            </a:ln>
          </p:spPr>
          <p:txBody>
            <a:bodyPr wrap="square" rtlCol="0">
              <a:spAutoFit/>
            </a:bodyPr>
            <a:lstStyle/>
            <a:p>
              <a:r>
                <a:rPr kumimoji="1" lang="ja-JP" altLang="en-US" sz="1050" spc="-100" dirty="0">
                  <a:latin typeface="ＭＳ 明朝" panose="02020609040205080304" pitchFamily="17" charset="-128"/>
                  <a:ea typeface="ＭＳ 明朝" panose="02020609040205080304" pitchFamily="17" charset="-128"/>
                </a:rPr>
                <a:t>ひな人形の屏風の話～当初、絵との置物</a:t>
              </a:r>
              <a:r>
                <a:rPr kumimoji="1" lang="en-US" altLang="ja-JP" sz="1050" spc="-100" dirty="0">
                  <a:latin typeface="ＭＳ 明朝" panose="02020609040205080304" pitchFamily="17" charset="-128"/>
                  <a:ea typeface="ＭＳ 明朝" panose="02020609040205080304" pitchFamily="17" charset="-128"/>
                </a:rPr>
                <a:t>t</a:t>
              </a:r>
              <a:r>
                <a:rPr kumimoji="1" lang="ja-JP" altLang="en-US" sz="1050" spc="-100" dirty="0">
                  <a:latin typeface="ＭＳ 明朝" panose="02020609040205080304" pitchFamily="17" charset="-128"/>
                  <a:ea typeface="ＭＳ 明朝" panose="02020609040205080304" pitchFamily="17" charset="-128"/>
                </a:rPr>
                <a:t>と組み合わせることを想定していたが、干支は置かずに、実際に玄関に飾ってみたところ、西日が差し込み、光の入り方や色も考える必要がある。</a:t>
              </a:r>
            </a:p>
          </p:txBody>
        </p:sp>
        <p:sp useBgFill="1">
          <p:nvSpPr>
            <p:cNvPr id="60" name="テキスト ボックス 59">
              <a:extLst>
                <a:ext uri="{FF2B5EF4-FFF2-40B4-BE49-F238E27FC236}">
                  <a16:creationId xmlns:a16="http://schemas.microsoft.com/office/drawing/2014/main" id="{7A7244B3-AEDD-4179-93DA-FD15D3F3CC6F}"/>
                </a:ext>
              </a:extLst>
            </p:cNvPr>
            <p:cNvSpPr txBox="1"/>
            <p:nvPr/>
          </p:nvSpPr>
          <p:spPr>
            <a:xfrm>
              <a:off x="5877439" y="1837951"/>
              <a:ext cx="2882937" cy="577081"/>
            </a:xfrm>
            <a:prstGeom prst="rect">
              <a:avLst/>
            </a:prstGeom>
            <a:ln>
              <a:solidFill>
                <a:schemeClr val="accent2">
                  <a:lumMod val="60000"/>
                  <a:lumOff val="40000"/>
                </a:schemeClr>
              </a:solidFill>
            </a:ln>
          </p:spPr>
          <p:txBody>
            <a:bodyPr wrap="square" rtlCol="0">
              <a:spAutoFit/>
            </a:bodyPr>
            <a:lstStyle/>
            <a:p>
              <a:r>
                <a:rPr kumimoji="1" lang="ja-JP" altLang="en-US" sz="1050" spc="-100" dirty="0">
                  <a:latin typeface="ＭＳ 明朝" panose="02020609040205080304" pitchFamily="17" charset="-128"/>
                  <a:ea typeface="ＭＳ 明朝" panose="02020609040205080304" pitchFamily="17" charset="-128"/>
                </a:rPr>
                <a:t>自分の部屋に飾ってみて無機質だった部屋がとても明るくなったように感じ、この古風な感じは和室や玄関に飾るのもいいかな。</a:t>
              </a:r>
            </a:p>
          </p:txBody>
        </p:sp>
      </p:grpSp>
      <p:pic>
        <p:nvPicPr>
          <p:cNvPr id="15" name="図 14">
            <a:extLst>
              <a:ext uri="{FF2B5EF4-FFF2-40B4-BE49-F238E27FC236}">
                <a16:creationId xmlns:a16="http://schemas.microsoft.com/office/drawing/2014/main" id="{A7A3751D-20A0-48BA-84B6-FCF906AE3FE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39752" y="2423384"/>
            <a:ext cx="1752600" cy="487680"/>
          </a:xfrm>
          <a:prstGeom prst="rect">
            <a:avLst/>
          </a:prstGeom>
        </p:spPr>
      </p:pic>
      <p:sp>
        <p:nvSpPr>
          <p:cNvPr id="33" name="テキスト ボックス 32">
            <a:extLst>
              <a:ext uri="{FF2B5EF4-FFF2-40B4-BE49-F238E27FC236}">
                <a16:creationId xmlns:a16="http://schemas.microsoft.com/office/drawing/2014/main" id="{124DCE50-C987-474A-BBFF-FC0BF73024AA}"/>
              </a:ext>
            </a:extLst>
          </p:cNvPr>
          <p:cNvSpPr txBox="1"/>
          <p:nvPr/>
        </p:nvSpPr>
        <p:spPr>
          <a:xfrm>
            <a:off x="6400029" y="1323225"/>
            <a:ext cx="1884247" cy="246221"/>
          </a:xfrm>
          <a:prstGeom prst="rect">
            <a:avLst/>
          </a:prstGeom>
          <a:noFill/>
          <a:ln>
            <a:noFill/>
          </a:ln>
        </p:spPr>
        <p:txBody>
          <a:bodyPr wrap="square" rtlCol="0">
            <a:spAutoFit/>
          </a:bodyPr>
          <a:lstStyle/>
          <a:p>
            <a:r>
              <a:rPr kumimoji="1" lang="ja-JP" altLang="en-US" sz="1000" dirty="0">
                <a:solidFill>
                  <a:schemeClr val="accent6">
                    <a:lumMod val="75000"/>
                  </a:schemeClr>
                </a:solidFill>
              </a:rPr>
              <a:t>実際に飾ってみた生徒の感想</a:t>
            </a:r>
          </a:p>
        </p:txBody>
      </p:sp>
      <p:grpSp>
        <p:nvGrpSpPr>
          <p:cNvPr id="51" name="グループ化 50">
            <a:extLst>
              <a:ext uri="{FF2B5EF4-FFF2-40B4-BE49-F238E27FC236}">
                <a16:creationId xmlns:a16="http://schemas.microsoft.com/office/drawing/2014/main" id="{693E0477-6523-45DD-B334-544A5B6174C4}"/>
              </a:ext>
            </a:extLst>
          </p:cNvPr>
          <p:cNvGrpSpPr/>
          <p:nvPr/>
        </p:nvGrpSpPr>
        <p:grpSpPr>
          <a:xfrm>
            <a:off x="3935045" y="2427616"/>
            <a:ext cx="1333000" cy="464506"/>
            <a:chOff x="397324" y="2600788"/>
            <a:chExt cx="2139458" cy="745529"/>
          </a:xfrm>
        </p:grpSpPr>
        <p:pic>
          <p:nvPicPr>
            <p:cNvPr id="52" name="図 2">
              <a:extLst>
                <a:ext uri="{FF2B5EF4-FFF2-40B4-BE49-F238E27FC236}">
                  <a16:creationId xmlns:a16="http://schemas.microsoft.com/office/drawing/2014/main" id="{F77F60D1-6ADD-490C-8512-737D79D8C0C9}"/>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7324" y="2600789"/>
              <a:ext cx="1114851" cy="74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3">
              <a:extLst>
                <a:ext uri="{FF2B5EF4-FFF2-40B4-BE49-F238E27FC236}">
                  <a16:creationId xmlns:a16="http://schemas.microsoft.com/office/drawing/2014/main" id="{93619E19-E8E7-4BC0-AD85-90EA971A13A5}"/>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46778" y="2600788"/>
              <a:ext cx="1090004" cy="73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92652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30862</TotalTime>
  <Words>963</Words>
  <Application>Microsoft Office PowerPoint</Application>
  <PresentationFormat>画面に合わせる (4:3)</PresentationFormat>
  <Paragraphs>111</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489</cp:revision>
  <cp:lastPrinted>2020-02-20T10:38:08Z</cp:lastPrinted>
  <dcterms:created xsi:type="dcterms:W3CDTF">2017-07-27T02:50:12Z</dcterms:created>
  <dcterms:modified xsi:type="dcterms:W3CDTF">2021-07-26T00:35:39Z</dcterms:modified>
</cp:coreProperties>
</file>