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9" r:id="rId2"/>
    <p:sldId id="306"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660"/>
  </p:normalViewPr>
  <p:slideViewPr>
    <p:cSldViewPr>
      <p:cViewPr varScale="1">
        <p:scale>
          <a:sx n="73" d="100"/>
          <a:sy n="73" d="100"/>
        </p:scale>
        <p:origin x="134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Tree>
    <p:extLst>
      <p:ext uri="{BB962C8B-B14F-4D97-AF65-F5344CB8AC3E}">
        <p14:creationId xmlns:p14="http://schemas.microsoft.com/office/powerpoint/2010/main" val="209050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image" Target="../media/image4.jpeg"/><Relationship Id="rId16"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Group 317"/>
          <p:cNvGraphicFramePr>
            <a:graphicFrameLocks noGrp="1"/>
          </p:cNvGraphicFramePr>
          <p:nvPr>
            <p:extLst>
              <p:ext uri="{D42A27DB-BD31-4B8C-83A1-F6EECF244321}">
                <p14:modId xmlns:p14="http://schemas.microsoft.com/office/powerpoint/2010/main" val="853431180"/>
              </p:ext>
            </p:extLst>
          </p:nvPr>
        </p:nvGraphicFramePr>
        <p:xfrm>
          <a:off x="150813" y="358775"/>
          <a:ext cx="8813675" cy="623888"/>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25950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指導ユニット </a:t>
                      </a:r>
                      <a:r>
                        <a:rPr kumimoji="1" lang="en-US" altLang="ja-JP" sz="1000" b="1" i="0" u="none" strike="noStrike" cap="none" normalizeH="0" baseline="0" dirty="0">
                          <a:ln>
                            <a:noFill/>
                          </a:ln>
                          <a:solidFill>
                            <a:schemeClr val="bg1"/>
                          </a:solidFill>
                          <a:effectLst/>
                          <a:latin typeface="Arial" charset="0"/>
                          <a:ea typeface="ＭＳ Ｐゴシック" charset="-128"/>
                        </a:rPr>
                        <a:t>Ver.R1.12</a:t>
                      </a: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rPr>
                        <a:t>場を飾るメッセージ～日本美術を考える～</a:t>
                      </a:r>
                    </a:p>
                  </a:txBody>
                  <a:tcPr marL="91498" marR="91498" marT="45467"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charset="-128"/>
                        </a:rPr>
                        <a:t>導入／展開／まとめ</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solidFill>
                            <a:prstClr val="black"/>
                          </a:solidFill>
                          <a:latin typeface="Verdana" pitchFamily="34" charset="0"/>
                        </a:rPr>
                        <a:t>作成日</a:t>
                      </a:r>
                      <a:endParaRPr kumimoji="1" lang="ja-JP" altLang="en-US" sz="900" b="1"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algn="l" fontAlgn="base">
                        <a:spcAft>
                          <a:spcPts val="0"/>
                        </a:spcAft>
                      </a:pPr>
                      <a:r>
                        <a:rPr lang="ja-JP" altLang="en-US" sz="1100" kern="100" dirty="0">
                          <a:effectLst/>
                          <a:latin typeface="ＭＳ Ｐゴシック" panose="020B0600070205080204" pitchFamily="50" charset="-128"/>
                          <a:ea typeface="+mn-ea"/>
                          <a:cs typeface="Times New Roman"/>
                        </a:rPr>
                        <a:t>④場を飾るメッセージを描こう。（構想）</a:t>
                      </a:r>
                      <a:endParaRPr lang="en-US" altLang="ja-JP" sz="1100" kern="100" dirty="0">
                        <a:effectLst/>
                        <a:latin typeface="ＭＳ Ｐゴシック" panose="020B0600070205080204" pitchFamily="50" charset="-128"/>
                        <a:ea typeface="+mn-ea"/>
                        <a:cs typeface="Times New Roman"/>
                      </a:endParaRP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Calibri" charset="0"/>
                          <a:ea typeface="ＭＳ Ｐゴシック" charset="-128"/>
                        </a:rPr>
                        <a:t>１</a:t>
                      </a:r>
                      <a:r>
                        <a:rPr kumimoji="0" lang="zh-TW" altLang="en-US" sz="900" b="0" i="0" u="none" strike="noStrike" cap="none" normalizeH="0" baseline="0" dirty="0">
                          <a:ln>
                            <a:noFill/>
                          </a:ln>
                          <a:solidFill>
                            <a:schemeClr val="tx1"/>
                          </a:solidFill>
                          <a:effectLst/>
                          <a:latin typeface="Calibri" charset="0"/>
                          <a:ea typeface="ＭＳ Ｐゴシック" charset="-128"/>
                        </a:rPr>
                        <a:t>時間</a:t>
                      </a:r>
                      <a:r>
                        <a:rPr kumimoji="0" lang="ja-JP" altLang="en-US" sz="900" b="0" i="0" u="none" strike="noStrike" cap="none" normalizeH="0" baseline="0" dirty="0">
                          <a:ln>
                            <a:noFill/>
                          </a:ln>
                          <a:solidFill>
                            <a:schemeClr val="tx1"/>
                          </a:solidFill>
                          <a:effectLst/>
                          <a:latin typeface="Calibri" charset="0"/>
                          <a:ea typeface="ＭＳ Ｐゴシック" charset="-128"/>
                        </a:rPr>
                        <a:t>扱い（　～　時間目）</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a:solidFill>
                            <a:prstClr val="black"/>
                          </a:solidFill>
                          <a:latin typeface="Verdana" pitchFamily="34" charset="0"/>
                        </a:rPr>
                        <a:t>R</a:t>
                      </a:r>
                      <a:r>
                        <a:rPr lang="ja-JP" altLang="en-US" sz="900" dirty="0">
                          <a:solidFill>
                            <a:prstClr val="black"/>
                          </a:solidFill>
                          <a:latin typeface="Verdana" pitchFamily="34" charset="0"/>
                        </a:rPr>
                        <a:t>　</a:t>
                      </a:r>
                      <a:r>
                        <a:rPr lang="en-US" altLang="ja-JP" sz="900" dirty="0">
                          <a:solidFill>
                            <a:prstClr val="black"/>
                          </a:solidFill>
                          <a:latin typeface="Verdana" pitchFamily="34" charset="0"/>
                        </a:rPr>
                        <a:t>.</a:t>
                      </a:r>
                      <a:r>
                        <a:rPr lang="ja-JP" altLang="en-US" sz="900" dirty="0">
                          <a:solidFill>
                            <a:prstClr val="black"/>
                          </a:solidFill>
                          <a:latin typeface="Verdana" pitchFamily="34" charset="0"/>
                        </a:rPr>
                        <a:t>　</a:t>
                      </a:r>
                      <a:r>
                        <a:rPr lang="en-US" altLang="ja-JP" sz="900" dirty="0">
                          <a:solidFill>
                            <a:prstClr val="black"/>
                          </a:solidFill>
                          <a:latin typeface="Verdana" pitchFamily="34" charset="0"/>
                        </a:rPr>
                        <a:t>.</a:t>
                      </a:r>
                      <a:endParaRPr lang="ja-JP" altLang="en-US" sz="1050" dirty="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38" name="Group 271"/>
          <p:cNvGraphicFramePr>
            <a:graphicFrameLocks noGrp="1"/>
          </p:cNvGraphicFramePr>
          <p:nvPr>
            <p:extLst>
              <p:ext uri="{D42A27DB-BD31-4B8C-83A1-F6EECF244321}">
                <p14:modId xmlns:p14="http://schemas.microsoft.com/office/powerpoint/2010/main" val="3669957065"/>
              </p:ext>
            </p:extLst>
          </p:nvPr>
        </p:nvGraphicFramePr>
        <p:xfrm>
          <a:off x="2986088" y="1111250"/>
          <a:ext cx="9143458" cy="5630117"/>
        </p:xfrm>
        <a:graphic>
          <a:graphicData uri="http://schemas.openxmlformats.org/drawingml/2006/table">
            <a:tbl>
              <a:tblPr/>
              <a:tblGrid>
                <a:gridCol w="4610248">
                  <a:extLst>
                    <a:ext uri="{9D8B030D-6E8A-4147-A177-3AD203B41FA5}">
                      <a16:colId xmlns:a16="http://schemas.microsoft.com/office/drawing/2014/main" val="20000"/>
                    </a:ext>
                  </a:extLst>
                </a:gridCol>
                <a:gridCol w="4533210">
                  <a:extLst>
                    <a:ext uri="{9D8B030D-6E8A-4147-A177-3AD203B41FA5}">
                      <a16:colId xmlns:a16="http://schemas.microsoft.com/office/drawing/2014/main" val="20001"/>
                    </a:ext>
                  </a:extLst>
                </a:gridCol>
              </a:tblGrid>
              <a:tr h="419697">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資質・能力とつながる活動の要点</a:t>
                      </a:r>
                      <a:endParaRPr kumimoji="0" lang="en-US" altLang="ja-JP" sz="1000" b="1" i="0" u="none" strike="noStrike" kern="1200" cap="none" normalizeH="0" baseline="0" dirty="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409727">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100" kern="100" dirty="0">
                          <a:effectLst/>
                          <a:latin typeface="ＭＳ Ｐゴシック" panose="020B0600070205080204" pitchFamily="50" charset="-128"/>
                          <a:ea typeface="+mn-ea"/>
                          <a:cs typeface="Times New Roman"/>
                        </a:rPr>
                        <a:t>・空間と時を意識し、</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rPr>
                        <a:t>意図した主題を表現できるように構想を練り、原寸大下図を描き、和紙ボードに写し取る。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100" kern="100" dirty="0">
                          <a:effectLst/>
                          <a:latin typeface="ＭＳ Ｐゴシック" panose="020B0600070205080204" pitchFamily="50" charset="-128"/>
                          <a:ea typeface="+mn-ea"/>
                          <a:cs typeface="Times New Roman"/>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rPr>
                        <a:t>制作の手順を把握し、日本画の道具や材料を生かした技法の工夫し、表現にいかせるように見通しをたてる。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ja-JP" altLang="ja-JP" sz="1100" kern="100" dirty="0">
                        <a:effectLst/>
                        <a:latin typeface="ＭＳ Ｐゴシック" panose="020B0600070205080204" pitchFamily="50" charset="-128"/>
                        <a:ea typeface="+mn-ea"/>
                        <a:cs typeface="Times New Roman"/>
                      </a:endParaRPr>
                    </a:p>
                  </a:txBody>
                  <a:tcPr marL="91471" marR="91471" marT="45590" marB="455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・襖や屏風のような家屋や家具と結びついた絵画表現について考え、飾りたい場所（空間）やいつ飾るのか（時）を想定して主題を生成する。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･日本画材料を生かした技法を工夫し、和紙ボードにどのようなメッセージをこめるか構想を練り、画面構成を考える。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71" marR="91471" marT="45590" marB="4559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60964">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a:ln>
                            <a:noFill/>
                          </a:ln>
                          <a:solidFill>
                            <a:schemeClr val="tx1"/>
                          </a:solidFill>
                          <a:effectLst/>
                          <a:latin typeface="Calibri" pitchFamily="34" charset="0"/>
                          <a:ea typeface="ＭＳ Ｐゴシック" charset="-128"/>
                        </a:rPr>
                        <a:t>授業づくりの要点</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539729">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a:ln>
                            <a:noFill/>
                          </a:ln>
                          <a:solidFill>
                            <a:schemeClr val="tx1"/>
                          </a:solidFill>
                          <a:effectLst/>
                          <a:latin typeface="Calibri" pitchFamily="34" charset="0"/>
                          <a:ea typeface="ＭＳ Ｐゴシック" charset="-128"/>
                        </a:rPr>
                        <a:t>「和紙ボードに場を飾るメッセージを描こう」</a:t>
                      </a:r>
                      <a:endParaRPr kumimoji="1" lang="en-US" altLang="ja-JP" sz="12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7" name="Group 165"/>
          <p:cNvGraphicFramePr>
            <a:graphicFrameLocks noGrp="1"/>
          </p:cNvGraphicFramePr>
          <p:nvPr>
            <p:extLst>
              <p:ext uri="{D42A27DB-BD31-4B8C-83A1-F6EECF244321}">
                <p14:modId xmlns:p14="http://schemas.microsoft.com/office/powerpoint/2010/main" val="853287625"/>
              </p:ext>
            </p:extLst>
          </p:nvPr>
        </p:nvGraphicFramePr>
        <p:xfrm>
          <a:off x="123032" y="1111251"/>
          <a:ext cx="2800078" cy="3398120"/>
        </p:xfrm>
        <a:graphic>
          <a:graphicData uri="http://schemas.openxmlformats.org/drawingml/2006/table">
            <a:tbl>
              <a:tblPr bandCol="1"/>
              <a:tblGrid>
                <a:gridCol w="120981">
                  <a:extLst>
                    <a:ext uri="{9D8B030D-6E8A-4147-A177-3AD203B41FA5}">
                      <a16:colId xmlns:a16="http://schemas.microsoft.com/office/drawing/2014/main" val="20000"/>
                    </a:ext>
                  </a:extLst>
                </a:gridCol>
                <a:gridCol w="145092">
                  <a:extLst>
                    <a:ext uri="{9D8B030D-6E8A-4147-A177-3AD203B41FA5}">
                      <a16:colId xmlns:a16="http://schemas.microsoft.com/office/drawing/2014/main" val="20001"/>
                    </a:ext>
                  </a:extLst>
                </a:gridCol>
                <a:gridCol w="140618">
                  <a:extLst>
                    <a:ext uri="{9D8B030D-6E8A-4147-A177-3AD203B41FA5}">
                      <a16:colId xmlns:a16="http://schemas.microsoft.com/office/drawing/2014/main" val="3740382228"/>
                    </a:ext>
                  </a:extLst>
                </a:gridCol>
                <a:gridCol w="162868">
                  <a:extLst>
                    <a:ext uri="{9D8B030D-6E8A-4147-A177-3AD203B41FA5}">
                      <a16:colId xmlns:a16="http://schemas.microsoft.com/office/drawing/2014/main" val="3508286439"/>
                    </a:ext>
                  </a:extLst>
                </a:gridCol>
                <a:gridCol w="48059">
                  <a:extLst>
                    <a:ext uri="{9D8B030D-6E8A-4147-A177-3AD203B41FA5}">
                      <a16:colId xmlns:a16="http://schemas.microsoft.com/office/drawing/2014/main" val="2757078843"/>
                    </a:ext>
                  </a:extLst>
                </a:gridCol>
                <a:gridCol w="69419">
                  <a:extLst>
                    <a:ext uri="{9D8B030D-6E8A-4147-A177-3AD203B41FA5}">
                      <a16:colId xmlns:a16="http://schemas.microsoft.com/office/drawing/2014/main" val="2229520088"/>
                    </a:ext>
                  </a:extLst>
                </a:gridCol>
                <a:gridCol w="141507">
                  <a:extLst>
                    <a:ext uri="{9D8B030D-6E8A-4147-A177-3AD203B41FA5}">
                      <a16:colId xmlns:a16="http://schemas.microsoft.com/office/drawing/2014/main" val="932570964"/>
                    </a:ext>
                  </a:extLst>
                </a:gridCol>
                <a:gridCol w="210927">
                  <a:extLst>
                    <a:ext uri="{9D8B030D-6E8A-4147-A177-3AD203B41FA5}">
                      <a16:colId xmlns:a16="http://schemas.microsoft.com/office/drawing/2014/main" val="4199481403"/>
                    </a:ext>
                  </a:extLst>
                </a:gridCol>
                <a:gridCol w="112887">
                  <a:extLst>
                    <a:ext uri="{9D8B030D-6E8A-4147-A177-3AD203B41FA5}">
                      <a16:colId xmlns:a16="http://schemas.microsoft.com/office/drawing/2014/main" val="20004"/>
                    </a:ext>
                  </a:extLst>
                </a:gridCol>
                <a:gridCol w="98039">
                  <a:extLst>
                    <a:ext uri="{9D8B030D-6E8A-4147-A177-3AD203B41FA5}">
                      <a16:colId xmlns:a16="http://schemas.microsoft.com/office/drawing/2014/main" val="745987750"/>
                    </a:ext>
                  </a:extLst>
                </a:gridCol>
                <a:gridCol w="62668">
                  <a:extLst>
                    <a:ext uri="{9D8B030D-6E8A-4147-A177-3AD203B41FA5}">
                      <a16:colId xmlns:a16="http://schemas.microsoft.com/office/drawing/2014/main" val="3905890171"/>
                    </a:ext>
                  </a:extLst>
                </a:gridCol>
                <a:gridCol w="27371">
                  <a:extLst>
                    <a:ext uri="{9D8B030D-6E8A-4147-A177-3AD203B41FA5}">
                      <a16:colId xmlns:a16="http://schemas.microsoft.com/office/drawing/2014/main" val="3780888487"/>
                    </a:ext>
                  </a:extLst>
                </a:gridCol>
                <a:gridCol w="157102">
                  <a:extLst>
                    <a:ext uri="{9D8B030D-6E8A-4147-A177-3AD203B41FA5}">
                      <a16:colId xmlns:a16="http://schemas.microsoft.com/office/drawing/2014/main" val="1566979419"/>
                    </a:ext>
                  </a:extLst>
                </a:gridCol>
                <a:gridCol w="62680">
                  <a:extLst>
                    <a:ext uri="{9D8B030D-6E8A-4147-A177-3AD203B41FA5}">
                      <a16:colId xmlns:a16="http://schemas.microsoft.com/office/drawing/2014/main" val="1286313339"/>
                    </a:ext>
                  </a:extLst>
                </a:gridCol>
                <a:gridCol w="81183">
                  <a:extLst>
                    <a:ext uri="{9D8B030D-6E8A-4147-A177-3AD203B41FA5}">
                      <a16:colId xmlns:a16="http://schemas.microsoft.com/office/drawing/2014/main" val="1427273429"/>
                    </a:ext>
                  </a:extLst>
                </a:gridCol>
                <a:gridCol w="57097">
                  <a:extLst>
                    <a:ext uri="{9D8B030D-6E8A-4147-A177-3AD203B41FA5}">
                      <a16:colId xmlns:a16="http://schemas.microsoft.com/office/drawing/2014/main" val="3877628610"/>
                    </a:ext>
                  </a:extLst>
                </a:gridCol>
                <a:gridCol w="200960">
                  <a:extLst>
                    <a:ext uri="{9D8B030D-6E8A-4147-A177-3AD203B41FA5}">
                      <a16:colId xmlns:a16="http://schemas.microsoft.com/office/drawing/2014/main" val="2776269064"/>
                    </a:ext>
                  </a:extLst>
                </a:gridCol>
                <a:gridCol w="25400">
                  <a:extLst>
                    <a:ext uri="{9D8B030D-6E8A-4147-A177-3AD203B41FA5}">
                      <a16:colId xmlns:a16="http://schemas.microsoft.com/office/drawing/2014/main" val="2775661204"/>
                    </a:ext>
                  </a:extLst>
                </a:gridCol>
                <a:gridCol w="25400">
                  <a:extLst>
                    <a:ext uri="{9D8B030D-6E8A-4147-A177-3AD203B41FA5}">
                      <a16:colId xmlns:a16="http://schemas.microsoft.com/office/drawing/2014/main" val="1664011738"/>
                    </a:ext>
                  </a:extLst>
                </a:gridCol>
                <a:gridCol w="40579">
                  <a:extLst>
                    <a:ext uri="{9D8B030D-6E8A-4147-A177-3AD203B41FA5}">
                      <a16:colId xmlns:a16="http://schemas.microsoft.com/office/drawing/2014/main" val="20008"/>
                    </a:ext>
                  </a:extLst>
                </a:gridCol>
                <a:gridCol w="65735">
                  <a:extLst>
                    <a:ext uri="{9D8B030D-6E8A-4147-A177-3AD203B41FA5}">
                      <a16:colId xmlns:a16="http://schemas.microsoft.com/office/drawing/2014/main" val="3192318780"/>
                    </a:ext>
                  </a:extLst>
                </a:gridCol>
                <a:gridCol w="54624">
                  <a:extLst>
                    <a:ext uri="{9D8B030D-6E8A-4147-A177-3AD203B41FA5}">
                      <a16:colId xmlns:a16="http://schemas.microsoft.com/office/drawing/2014/main" val="525994830"/>
                    </a:ext>
                  </a:extLst>
                </a:gridCol>
                <a:gridCol w="122335">
                  <a:extLst>
                    <a:ext uri="{9D8B030D-6E8A-4147-A177-3AD203B41FA5}">
                      <a16:colId xmlns:a16="http://schemas.microsoft.com/office/drawing/2014/main" val="1651183171"/>
                    </a:ext>
                  </a:extLst>
                </a:gridCol>
                <a:gridCol w="63403">
                  <a:extLst>
                    <a:ext uri="{9D8B030D-6E8A-4147-A177-3AD203B41FA5}">
                      <a16:colId xmlns:a16="http://schemas.microsoft.com/office/drawing/2014/main" val="1939580681"/>
                    </a:ext>
                  </a:extLst>
                </a:gridCol>
                <a:gridCol w="70217">
                  <a:extLst>
                    <a:ext uri="{9D8B030D-6E8A-4147-A177-3AD203B41FA5}">
                      <a16:colId xmlns:a16="http://schemas.microsoft.com/office/drawing/2014/main" val="20010"/>
                    </a:ext>
                  </a:extLst>
                </a:gridCol>
                <a:gridCol w="149654">
                  <a:extLst>
                    <a:ext uri="{9D8B030D-6E8A-4147-A177-3AD203B41FA5}">
                      <a16:colId xmlns:a16="http://schemas.microsoft.com/office/drawing/2014/main" val="3601466051"/>
                    </a:ext>
                  </a:extLst>
                </a:gridCol>
                <a:gridCol w="283273">
                  <a:extLst>
                    <a:ext uri="{9D8B030D-6E8A-4147-A177-3AD203B41FA5}">
                      <a16:colId xmlns:a16="http://schemas.microsoft.com/office/drawing/2014/main" val="980286720"/>
                    </a:ext>
                  </a:extLst>
                </a:gridCol>
              </a:tblGrid>
              <a:tr h="252397">
                <a:tc gridSpan="27">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高校美術</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Ⅰ</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の指導項目</a:t>
                      </a:r>
                      <a:endParaRPr kumimoji="0" lang="ja-JP" altLang="en-US" sz="1000" b="1" i="0" u="none" strike="noStrike" cap="none" normalizeH="0" baseline="0" dirty="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0439">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r>
                        <a:rPr kumimoji="1" lang="ja-JP" altLang="en-US" sz="600" b="0" i="0" u="none" strike="noStrike" cap="none" normalizeH="0" baseline="0" dirty="0">
                          <a:ln>
                            <a:noFill/>
                          </a:ln>
                          <a:solidFill>
                            <a:schemeClr val="tx1"/>
                          </a:solidFill>
                          <a:effectLst/>
                          <a:latin typeface="Calibri" pitchFamily="34" charset="0"/>
                          <a:ea typeface="ＭＳ Ｐゴシック" charset="-128"/>
                        </a:rPr>
                        <a:t>共通事項</a:t>
                      </a: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endParaRPr kumimoji="1" lang="en-US" altLang="ja" sz="600" b="0"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造形の要素の働き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様式</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144016">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7">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r>
                        <a:rPr kumimoji="1" lang="ja-JP" altLang="en-US" sz="800" b="0" i="0" u="none" strike="noStrike" kern="1200" cap="none" normalizeH="0" baseline="0">
                          <a:ln>
                            <a:noFill/>
                          </a:ln>
                          <a:solidFill>
                            <a:schemeClr val="tx1"/>
                          </a:solidFill>
                          <a:effectLst/>
                          <a:latin typeface="ＭＳ Ｐゴシック" panose="020B0600070205080204" pitchFamily="50" charset="-128"/>
                          <a:ea typeface="+mn-ea"/>
                          <a:cs typeface="+mn-cs"/>
                        </a:rPr>
                        <a:t>（ア）特性を生かす</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17">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（イ）表す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61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材料</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用具</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a:t>
                      </a: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機器等の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用具）</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主題を</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追求して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目的や計画を基に</a:t>
                      </a: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表現の意図を効果的に</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4413588"/>
                  </a:ext>
                </a:extLst>
              </a:tr>
              <a:tr h="0">
                <a:tc rowSpan="9">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思考力・判断力・表現力</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6">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a:txBody>
                    <a:bodyPr/>
                    <a:lstStyle/>
                    <a:p>
                      <a:pPr algn="ctr"/>
                      <a:r>
                        <a:rPr lang="ja-JP" altLang="en-US" sz="800" dirty="0"/>
                        <a:t>主題</a:t>
                      </a:r>
                      <a:endParaRPr lang="en-US" altLang="ja-JP"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見つめる</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夢や</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想像などから</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1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1995"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映像メディアの特性を生かして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3"/>
                  </a:ext>
                </a:extLst>
              </a:tr>
              <a:tr h="2907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自然</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自己</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生活</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目的</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条件</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美しさ</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31563783"/>
                  </a:ext>
                </a:extLst>
              </a:tr>
              <a:tr h="0">
                <a:tc vMerge="1">
                  <a:txBody>
                    <a:bodyPr/>
                    <a:lstStyle/>
                    <a:p>
                      <a:endParaRPr kumimoji="1" lang="ja-JP" altLang="en-US"/>
                    </a:p>
                  </a:txBody>
                  <a:tcPr/>
                </a:tc>
                <a:tc vMerge="1">
                  <a:txBody>
                    <a:bodyPr/>
                    <a:lstStyle/>
                    <a:p>
                      <a:endParaRPr kumimoji="1" lang="ja-JP" altLang="en-US"/>
                    </a:p>
                  </a:txBody>
                  <a:tcPr/>
                </a:tc>
                <a:tc rowSpan="4">
                  <a:txBody>
                    <a:bodyPr/>
                    <a:lstStyle/>
                    <a:p>
                      <a:pPr algn="ctr"/>
                      <a:r>
                        <a:rPr lang="ja-JP" altLang="en-US" sz="800" dirty="0"/>
                        <a:t>　構想</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24">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dirty="0"/>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2417399"/>
                  </a:ext>
                </a:extLst>
              </a:tr>
              <a:tr h="1274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形体</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色彩</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a:tc>
                <a:tc row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構成</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デザインの</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hMerge="1">
                  <a:txBody>
                    <a:bodyPr/>
                    <a:lstStyle/>
                    <a:p>
                      <a:endParaRPr kumimoji="1" lang="ja-JP" altLang="en-US"/>
                    </a:p>
                  </a:txBody>
                  <a:tcPr/>
                </a:tc>
                <a:tc rowSpan="3"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表現</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形式</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特性</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2" gridSpan="8">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映像表現の視覚的な要素の働き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956441065"/>
                  </a:ext>
                </a:extLst>
              </a:tr>
              <a:tr h="1223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効果</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extLst>
                  <a:ext uri="{0D108BD9-81ED-4DB2-BD59-A6C34878D82A}">
                    <a16:rowId xmlns:a16="http://schemas.microsoft.com/office/drawing/2014/main" val="2458436112"/>
                  </a:ext>
                </a:extLst>
              </a:tr>
              <a:tr h="279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色光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視点</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動き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07078908"/>
                  </a:ext>
                </a:extLst>
              </a:tr>
              <a:tr h="280561">
                <a:tc vMerge="1">
                  <a:txBody>
                    <a:bodyPr/>
                    <a:lstStyle/>
                    <a:p>
                      <a:endParaRPr kumimoji="1" lang="ja-JP" altLang="en-US"/>
                    </a:p>
                  </a:txBody>
                  <a:tcPr/>
                </a:tc>
                <a:tc rowSpan="3">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algn="ctr">
                        <a:lnSpc>
                          <a:spcPts val="800"/>
                        </a:lnSpc>
                      </a:pPr>
                      <a:r>
                        <a:rPr lang="ja-JP" altLang="en-US" sz="800" dirty="0"/>
                        <a:t>美術作品</a:t>
                      </a:r>
                      <a:endParaRPr lang="en-US" altLang="ja-JP" sz="800" dirty="0"/>
                    </a:p>
                    <a:p>
                      <a:pPr algn="ctr">
                        <a:lnSpc>
                          <a:spcPts val="800"/>
                        </a:lnSpc>
                      </a:pPr>
                      <a:r>
                        <a:rPr lang="ja-JP" altLang="en-US" sz="800" dirty="0"/>
                        <a:t>など</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作者の心情や</a:t>
                      </a:r>
                      <a:endParaRPr kumimoji="1" lang="en-US" altLang="ja-JP" sz="800" dirty="0"/>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意図</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7199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創造的な表現の工夫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9291">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gridSpan="2">
                  <a:txBody>
                    <a:bodyPr/>
                    <a:lstStyle/>
                    <a:p>
                      <a:pPr algn="ctr">
                        <a:lnSpc>
                          <a:spcPts val="800"/>
                        </a:lnSpc>
                      </a:pPr>
                      <a:r>
                        <a:rPr kumimoji="1" lang="ja-JP" altLang="en-US" sz="800" dirty="0"/>
                        <a:t>美術の</a:t>
                      </a:r>
                      <a:endParaRPr kumimoji="1" lang="en-US" altLang="ja-JP" sz="800" dirty="0"/>
                    </a:p>
                    <a:p>
                      <a:pPr algn="ctr">
                        <a:lnSpc>
                          <a:spcPts val="800"/>
                        </a:lnSpc>
                      </a:pPr>
                      <a:r>
                        <a:rPr kumimoji="1" lang="ja-JP" altLang="en-US" sz="800" dirty="0"/>
                        <a:t>働き</a:t>
                      </a:r>
                      <a:endParaRPr kumimoji="1" lang="en-US" altLang="ja-JP" sz="800" dirty="0"/>
                    </a:p>
                    <a:p>
                      <a:pPr algn="ctr">
                        <a:lnSpc>
                          <a:spcPts val="800"/>
                        </a:lnSpc>
                      </a:pPr>
                      <a:r>
                        <a:rPr kumimoji="1" lang="ja-JP" altLang="en-US" sz="800" dirty="0"/>
                        <a:t>・</a:t>
                      </a:r>
                      <a:endParaRPr kumimoji="1" lang="en-US" altLang="ja-JP" sz="800" dirty="0"/>
                    </a:p>
                    <a:p>
                      <a:pPr algn="ctr">
                        <a:lnSpc>
                          <a:spcPts val="800"/>
                        </a:lnSpc>
                      </a:pPr>
                      <a:r>
                        <a:rPr kumimoji="1" lang="ja-JP" altLang="en-US" sz="800" dirty="0"/>
                        <a:t>美術</a:t>
                      </a:r>
                      <a:endParaRPr kumimoji="1" lang="en-US" altLang="ja-JP" sz="800" dirty="0"/>
                    </a:p>
                    <a:p>
                      <a:pPr algn="ctr">
                        <a:lnSpc>
                          <a:spcPts val="800"/>
                        </a:lnSpc>
                      </a:pPr>
                      <a:r>
                        <a:rPr kumimoji="1" lang="ja-JP" altLang="en-US" sz="800" dirty="0"/>
                        <a:t>文化</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自然と美術との関り</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3">
                  <a:txBody>
                    <a:bodyPr/>
                    <a:lstStyle/>
                    <a:p>
                      <a:pPr algn="ctr">
                        <a:lnSpc>
                          <a:spcPts val="800"/>
                        </a:lnSpc>
                      </a:pPr>
                      <a:r>
                        <a:rPr kumimoji="1" lang="ja-JP" altLang="en-US" sz="800" dirty="0"/>
                        <a:t>生活や社会を心豊かに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7168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美意識や創造性</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日本の美術の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歴史や表現の特徴</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それぞれの国</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4010438625"/>
              </p:ext>
            </p:extLst>
          </p:nvPr>
        </p:nvGraphicFramePr>
        <p:xfrm>
          <a:off x="117475" y="5664200"/>
          <a:ext cx="2805635" cy="1077167"/>
        </p:xfrm>
        <a:graphic>
          <a:graphicData uri="http://schemas.openxmlformats.org/drawingml/2006/table">
            <a:tbl>
              <a:tblPr/>
              <a:tblGrid>
                <a:gridCol w="2805635">
                  <a:extLst>
                    <a:ext uri="{9D8B030D-6E8A-4147-A177-3AD203B41FA5}">
                      <a16:colId xmlns:a16="http://schemas.microsoft.com/office/drawing/2014/main" val="20000"/>
                    </a:ext>
                  </a:extLst>
                </a:gridCol>
              </a:tblGrid>
              <a:tr h="168307">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908860">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大乗寺参考資料、風神雷神図屏風レプリカ</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日本画の材料</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鑑賞ボックス</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下絵用紙（原寸大模造紙）、和紙ボード</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dirty="0">
                <a:solidFill>
                  <a:srgbClr val="000000"/>
                </a:solidFill>
                <a:latin typeface="Verdana" panose="020B0604030504040204" pitchFamily="34" charset="0"/>
              </a:rPr>
              <a:t>実感的に学ぶ授業の最小単位　　　　</a:t>
            </a:r>
            <a:endParaRPr lang="en-US" altLang="ja-JP" sz="1000" dirty="0">
              <a:solidFill>
                <a:srgbClr val="000000"/>
              </a:solidFill>
              <a:latin typeface="Verdana" panose="020B0604030504040204" pitchFamily="34" charset="0"/>
            </a:endParaRPr>
          </a:p>
        </p:txBody>
      </p:sp>
      <p:graphicFrame>
        <p:nvGraphicFramePr>
          <p:cNvPr id="65" name="表 64"/>
          <p:cNvGraphicFramePr>
            <a:graphicFrameLocks noGrp="1"/>
          </p:cNvGraphicFramePr>
          <p:nvPr>
            <p:extLst>
              <p:ext uri="{D42A27DB-BD31-4B8C-83A1-F6EECF244321}">
                <p14:modId xmlns:p14="http://schemas.microsoft.com/office/powerpoint/2010/main" val="2031344192"/>
              </p:ext>
            </p:extLst>
          </p:nvPr>
        </p:nvGraphicFramePr>
        <p:xfrm>
          <a:off x="123032" y="4603535"/>
          <a:ext cx="2800078" cy="972633"/>
        </p:xfrm>
        <a:graphic>
          <a:graphicData uri="http://schemas.openxmlformats.org/drawingml/2006/table">
            <a:tbl>
              <a:tblPr firstRow="1" bandRow="1">
                <a:tableStyleId>{5C22544A-7EE6-4342-B048-85BDC9FD1C3A}</a:tableStyleId>
              </a:tblPr>
              <a:tblGrid>
                <a:gridCol w="920576">
                  <a:extLst>
                    <a:ext uri="{9D8B030D-6E8A-4147-A177-3AD203B41FA5}">
                      <a16:colId xmlns:a16="http://schemas.microsoft.com/office/drawing/2014/main" val="20000"/>
                    </a:ext>
                  </a:extLst>
                </a:gridCol>
                <a:gridCol w="792088">
                  <a:extLst>
                    <a:ext uri="{9D8B030D-6E8A-4147-A177-3AD203B41FA5}">
                      <a16:colId xmlns:a16="http://schemas.microsoft.com/office/drawing/2014/main" val="2636888545"/>
                    </a:ext>
                  </a:extLst>
                </a:gridCol>
                <a:gridCol w="1087414">
                  <a:extLst>
                    <a:ext uri="{9D8B030D-6E8A-4147-A177-3AD203B41FA5}">
                      <a16:colId xmlns:a16="http://schemas.microsoft.com/office/drawing/2014/main" val="2826564785"/>
                    </a:ext>
                  </a:extLst>
                </a:gridCol>
              </a:tblGrid>
              <a:tr h="16502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ＭＳ Ｐゴシック" panose="020B0600070205080204" pitchFamily="50" charset="-128"/>
                          <a:ea typeface="+mn-ea"/>
                        </a:rPr>
                        <a:t>【HP</a:t>
                      </a:r>
                      <a:r>
                        <a:rPr kumimoji="1" lang="ja-JP" altLang="en-US" sz="900" b="0" dirty="0">
                          <a:solidFill>
                            <a:schemeClr val="tx1"/>
                          </a:solidFill>
                          <a:latin typeface="ＭＳ Ｐゴシック" panose="020B0600070205080204" pitchFamily="50" charset="-128"/>
                          <a:ea typeface="+mn-ea"/>
                        </a:rPr>
                        <a:t>キーワード</a:t>
                      </a:r>
                      <a:r>
                        <a:rPr kumimoji="1" lang="en-US" altLang="ja-JP" sz="900" b="0" dirty="0">
                          <a:solidFill>
                            <a:schemeClr val="tx1"/>
                          </a:solidFill>
                          <a:latin typeface="ＭＳ Ｐゴシック" panose="020B0600070205080204" pitchFamily="50" charset="-128"/>
                          <a:ea typeface="+mn-ea"/>
                        </a:rPr>
                        <a:t>】</a:t>
                      </a:r>
                      <a:endParaRPr kumimoji="1" lang="ja-JP" altLang="en-US" sz="900" b="0" dirty="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2604">
                <a:tc>
                  <a:txBody>
                    <a:bodyPr/>
                    <a:lstStyle/>
                    <a:p>
                      <a:pPr algn="ctr"/>
                      <a:r>
                        <a:rPr kumimoji="1" lang="ja-JP" altLang="en-US" sz="900" b="0" dirty="0">
                          <a:solidFill>
                            <a:schemeClr val="tx1"/>
                          </a:solidFill>
                          <a:latin typeface="ＭＳ Ｐゴシック" panose="020B0600070205080204" pitchFamily="50" charset="-128"/>
                          <a:ea typeface="+mn-ea"/>
                        </a:rPr>
                        <a:t>材料</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方法</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造形要素（中高）</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561647">
                <a:tc>
                  <a:txBody>
                    <a:bodyPr/>
                    <a:lstStyle/>
                    <a:p>
                      <a:r>
                        <a:rPr lang="ja-JP" altLang="en-US" sz="800" dirty="0"/>
                        <a:t>紙、和紙</a:t>
                      </a:r>
                      <a:endParaRPr lang="en-US" altLang="ja-JP" sz="800" dirty="0"/>
                    </a:p>
                    <a:p>
                      <a:r>
                        <a:rPr lang="ja-JP" altLang="en-US" sz="800" dirty="0"/>
                        <a:t>墨、日本画絵の具</a:t>
                      </a: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a:solidFill>
                            <a:schemeClr val="tx1"/>
                          </a:solidFill>
                          <a:latin typeface="ＭＳ Ｐゴシック" panose="020B0600070205080204" pitchFamily="50" charset="-128"/>
                          <a:ea typeface="ＭＳ Ｐゴシック" panose="020B0600070205080204" pitchFamily="50" charset="-128"/>
                        </a:rPr>
                        <a:t>にじみ・たらしこみ</a:t>
                      </a:r>
                      <a:endParaRPr kumimoji="1" lang="en-US" altLang="ja-JP" sz="800" b="0" dirty="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800" b="0" dirty="0">
                          <a:solidFill>
                            <a:schemeClr val="tx1"/>
                          </a:solidFill>
                          <a:latin typeface="ＭＳ Ｐゴシック" panose="020B0600070205080204" pitchFamily="50" charset="-128"/>
                          <a:ea typeface="ＭＳ Ｐゴシック" panose="020B0600070205080204" pitchFamily="50" charset="-128"/>
                        </a:rPr>
                        <a:t>ころがす・ローラー　　貼る</a:t>
                      </a:r>
                      <a:endParaRPr kumimoji="1" lang="en-US" altLang="ja-JP" sz="8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a:solidFill>
                            <a:schemeClr val="tx1"/>
                          </a:solidFill>
                          <a:latin typeface="ＭＳ Ｐゴシック" panose="020B0600070205080204" pitchFamily="50" charset="-128"/>
                          <a:ea typeface="+mn-ea"/>
                        </a:rPr>
                        <a:t>形体</a:t>
                      </a:r>
                      <a:endParaRPr kumimoji="1" lang="en-US" altLang="ja-JP" sz="800" b="0" dirty="0">
                        <a:solidFill>
                          <a:schemeClr val="tx1"/>
                        </a:solidFill>
                        <a:latin typeface="ＭＳ Ｐゴシック" panose="020B0600070205080204" pitchFamily="50" charset="-128"/>
                        <a:ea typeface="+mn-ea"/>
                      </a:endParaRPr>
                    </a:p>
                    <a:p>
                      <a:pPr algn="l"/>
                      <a:r>
                        <a:rPr kumimoji="1" lang="ja-JP" altLang="en-US" sz="800" b="0" dirty="0">
                          <a:solidFill>
                            <a:schemeClr val="tx1"/>
                          </a:solidFill>
                          <a:latin typeface="ＭＳ Ｐゴシック" panose="020B0600070205080204" pitchFamily="50" charset="-128"/>
                          <a:ea typeface="+mn-ea"/>
                        </a:rPr>
                        <a:t>構成</a:t>
                      </a:r>
                      <a:endParaRPr kumimoji="1" lang="en-US" altLang="ja-JP" sz="800" b="0" dirty="0">
                        <a:solidFill>
                          <a:schemeClr val="tx1"/>
                        </a:solidFill>
                        <a:latin typeface="ＭＳ Ｐゴシック" panose="020B0600070205080204" pitchFamily="50" charset="-128"/>
                        <a:ea typeface="+mn-ea"/>
                      </a:endParaRPr>
                    </a:p>
                    <a:p>
                      <a:pPr algn="l"/>
                      <a:r>
                        <a:rPr kumimoji="1" lang="ja-JP" altLang="en-US" sz="800" b="0" dirty="0">
                          <a:solidFill>
                            <a:schemeClr val="tx1"/>
                          </a:solidFill>
                          <a:latin typeface="ＭＳ Ｐゴシック" panose="020B0600070205080204" pitchFamily="50" charset="-128"/>
                          <a:ea typeface="+mn-ea"/>
                        </a:rPr>
                        <a:t>単純化・強調･省略</a:t>
                      </a: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122613" y="2879725"/>
            <a:ext cx="366712"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6252" name="正方形/長方形 2"/>
          <p:cNvSpPr>
            <a:spLocks noChangeArrowheads="1"/>
          </p:cNvSpPr>
          <p:nvPr/>
        </p:nvSpPr>
        <p:spPr bwMode="auto">
          <a:xfrm>
            <a:off x="3899640" y="3965010"/>
            <a:ext cx="1898970" cy="169277"/>
          </a:xfrm>
          <a:prstGeom prst="rect">
            <a:avLst/>
          </a:prstGeom>
          <a:solidFill>
            <a:schemeClr val="accent6">
              <a:lumMod val="20000"/>
              <a:lumOff val="80000"/>
            </a:schemeClr>
          </a:solidFill>
          <a:ln>
            <a:noFill/>
          </a:ln>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58" name="円/楕円 57"/>
          <p:cNvSpPr/>
          <p:nvPr/>
        </p:nvSpPr>
        <p:spPr>
          <a:xfrm>
            <a:off x="901997" y="2403608"/>
            <a:ext cx="28862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59" name="円/楕円 58"/>
          <p:cNvSpPr/>
          <p:nvPr/>
        </p:nvSpPr>
        <p:spPr>
          <a:xfrm>
            <a:off x="1260228" y="4146288"/>
            <a:ext cx="864096" cy="3802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4" name="円/楕円 63"/>
          <p:cNvSpPr/>
          <p:nvPr/>
        </p:nvSpPr>
        <p:spPr>
          <a:xfrm>
            <a:off x="-9525" y="5594350"/>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sp>
        <p:nvSpPr>
          <p:cNvPr id="6283"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6284" name="円/楕円 29"/>
          <p:cNvSpPr>
            <a:spLocks noChangeArrowheads="1"/>
          </p:cNvSpPr>
          <p:nvPr/>
        </p:nvSpPr>
        <p:spPr bwMode="auto">
          <a:xfrm>
            <a:off x="7166183" y="75278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625531" y="756223"/>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633224" y="449939"/>
            <a:ext cx="367395" cy="212960"/>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31" name="円/楕円 57"/>
          <p:cNvSpPr/>
          <p:nvPr/>
        </p:nvSpPr>
        <p:spPr>
          <a:xfrm>
            <a:off x="1430066" y="3461983"/>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 name="円/楕円 57"/>
          <p:cNvSpPr/>
          <p:nvPr/>
        </p:nvSpPr>
        <p:spPr>
          <a:xfrm>
            <a:off x="620751" y="4152393"/>
            <a:ext cx="639477"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5" name="円/楕円 57"/>
          <p:cNvSpPr/>
          <p:nvPr/>
        </p:nvSpPr>
        <p:spPr>
          <a:xfrm>
            <a:off x="467543" y="1331091"/>
            <a:ext cx="705039"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6" name="円/楕円 57"/>
          <p:cNvSpPr/>
          <p:nvPr/>
        </p:nvSpPr>
        <p:spPr>
          <a:xfrm>
            <a:off x="1314883" y="1875726"/>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9" name="円/楕円 57"/>
          <p:cNvSpPr/>
          <p:nvPr/>
        </p:nvSpPr>
        <p:spPr>
          <a:xfrm>
            <a:off x="2053717" y="1371691"/>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0" name="円/楕円 57"/>
          <p:cNvSpPr/>
          <p:nvPr/>
        </p:nvSpPr>
        <p:spPr>
          <a:xfrm>
            <a:off x="1146987" y="135356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1" name="円/楕円 57"/>
          <p:cNvSpPr/>
          <p:nvPr/>
        </p:nvSpPr>
        <p:spPr>
          <a:xfrm>
            <a:off x="1146987" y="3099827"/>
            <a:ext cx="328669"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角丸四角形吹き出し 46"/>
          <p:cNvSpPr/>
          <p:nvPr/>
        </p:nvSpPr>
        <p:spPr>
          <a:xfrm>
            <a:off x="5664532" y="3829331"/>
            <a:ext cx="3200559" cy="774204"/>
          </a:xfrm>
          <a:prstGeom prst="wedgeRoundRectCallout">
            <a:avLst>
              <a:gd name="adj1" fmla="val -35204"/>
              <a:gd name="adj2" fmla="val -75900"/>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a:solidFill>
                  <a:schemeClr val="tx1"/>
                </a:solidFill>
                <a:latin typeface="Calibri" pitchFamily="34" charset="0"/>
                <a:ea typeface="ＭＳ Ｐゴシック" charset="-128"/>
              </a:rPr>
              <a:t>・家屋や家具の一部として、しつらえやおもてなしとしてどのように表現されてきたのだろうか。</a:t>
            </a:r>
            <a:endParaRPr lang="en-US" altLang="ja-JP" sz="1000" dirty="0">
              <a:solidFill>
                <a:schemeClr val="tx1"/>
              </a:solidFill>
              <a:latin typeface="Calibri" pitchFamily="34" charset="0"/>
              <a:ea typeface="ＭＳ Ｐゴシック" charset="-128"/>
            </a:endParaRPr>
          </a:p>
          <a:p>
            <a:pPr lvl="0">
              <a:defRPr/>
            </a:pPr>
            <a:r>
              <a:rPr lang="ja-JP" altLang="en-US" sz="1000" dirty="0">
                <a:solidFill>
                  <a:schemeClr val="tx1"/>
                </a:solidFill>
                <a:latin typeface="Calibri" pitchFamily="34" charset="0"/>
                <a:ea typeface="ＭＳ Ｐゴシック" charset="-128"/>
              </a:rPr>
              <a:t>・先人たちは絵の中にどのようなメッセージをこめてきたのだろうか。</a:t>
            </a:r>
            <a:endParaRPr lang="en-US" altLang="ja-JP" sz="1000" dirty="0">
              <a:solidFill>
                <a:schemeClr val="tx1"/>
              </a:solidFill>
              <a:latin typeface="Calibri" pitchFamily="34" charset="0"/>
              <a:ea typeface="ＭＳ Ｐゴシック" charset="-128"/>
            </a:endParaRPr>
          </a:p>
        </p:txBody>
      </p:sp>
      <p:pic>
        <p:nvPicPr>
          <p:cNvPr id="43" name="図 42" descr="C:\Documents and Settings\nomura-yukari\Local Settings\Temporary Internet Files\Content.IE5\S4CYTVNR\MC90034374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591442">
            <a:off x="5294884" y="3920266"/>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角丸四角形吹き出し 49"/>
          <p:cNvSpPr/>
          <p:nvPr/>
        </p:nvSpPr>
        <p:spPr>
          <a:xfrm>
            <a:off x="3851886" y="5178674"/>
            <a:ext cx="2997444" cy="407206"/>
          </a:xfrm>
          <a:prstGeom prst="wedgeRoundRectCallout">
            <a:avLst>
              <a:gd name="adj1" fmla="val -65390"/>
              <a:gd name="adj2" fmla="val -63212"/>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a:solidFill>
                  <a:schemeClr val="tx1"/>
                </a:solidFill>
                <a:latin typeface="Calibri" pitchFamily="34" charset="0"/>
                <a:ea typeface="ＭＳ Ｐゴシック" charset="-128"/>
              </a:rPr>
              <a:t>場を考えてどのようなメッセージをこめますか？</a:t>
            </a:r>
            <a:endParaRPr lang="en-US" altLang="ja-JP" sz="1000" dirty="0">
              <a:solidFill>
                <a:schemeClr val="tx1"/>
              </a:solidFill>
              <a:latin typeface="Calibri" pitchFamily="34" charset="0"/>
              <a:ea typeface="ＭＳ Ｐゴシック" charset="-128"/>
            </a:endParaRPr>
          </a:p>
        </p:txBody>
      </p:sp>
      <p:sp>
        <p:nvSpPr>
          <p:cNvPr id="51" name="角丸四角形吹き出し 50"/>
          <p:cNvSpPr/>
          <p:nvPr/>
        </p:nvSpPr>
        <p:spPr bwMode="auto">
          <a:xfrm>
            <a:off x="3128119" y="4767621"/>
            <a:ext cx="1631950" cy="3095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対話的な学びの場面</a:t>
            </a:r>
            <a:endParaRPr lang="en-US" altLang="ja-JP" sz="1200" dirty="0">
              <a:solidFill>
                <a:prstClr val="black"/>
              </a:solidFill>
              <a:latin typeface="ＭＳ Ｐゴシック" panose="020B0600070205080204" pitchFamily="50" charset="-128"/>
            </a:endParaRPr>
          </a:p>
        </p:txBody>
      </p:sp>
      <p:sp>
        <p:nvSpPr>
          <p:cNvPr id="56" name="角丸四角形吹き出し 55"/>
          <p:cNvSpPr/>
          <p:nvPr/>
        </p:nvSpPr>
        <p:spPr bwMode="auto">
          <a:xfrm>
            <a:off x="3119207" y="5753555"/>
            <a:ext cx="1843087" cy="3730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r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深い学びを成立させる工夫</a:t>
            </a:r>
            <a:endParaRPr lang="en-US" altLang="ja-JP" sz="1200" b="1" dirty="0">
              <a:solidFill>
                <a:prstClr val="black"/>
              </a:solidFill>
              <a:latin typeface="ＭＳ Ｐゴシック" panose="020B0600070205080204" pitchFamily="50" charset="-128"/>
            </a:endParaRPr>
          </a:p>
        </p:txBody>
      </p:sp>
      <p:sp>
        <p:nvSpPr>
          <p:cNvPr id="62" name="角丸四角形吹き出し 61"/>
          <p:cNvSpPr/>
          <p:nvPr/>
        </p:nvSpPr>
        <p:spPr bwMode="auto">
          <a:xfrm>
            <a:off x="3119207" y="3404406"/>
            <a:ext cx="1384300" cy="341313"/>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sp>
        <p:nvSpPr>
          <p:cNvPr id="4" name="テキスト ボックス 3">
            <a:extLst>
              <a:ext uri="{FF2B5EF4-FFF2-40B4-BE49-F238E27FC236}">
                <a16:creationId xmlns:a16="http://schemas.microsoft.com/office/drawing/2014/main" id="{F9EDC831-FA02-44BE-BE0C-C204FF05DEF7}"/>
              </a:ext>
            </a:extLst>
          </p:cNvPr>
          <p:cNvSpPr txBox="1"/>
          <p:nvPr/>
        </p:nvSpPr>
        <p:spPr>
          <a:xfrm>
            <a:off x="3592941" y="6235080"/>
            <a:ext cx="3242915" cy="369332"/>
          </a:xfrm>
          <a:prstGeom prst="rect">
            <a:avLst/>
          </a:prstGeom>
          <a:noFill/>
        </p:spPr>
        <p:txBody>
          <a:bodyPr wrap="square" rtlCol="0">
            <a:spAutoFit/>
          </a:bodyPr>
          <a:lstStyle/>
          <a:p>
            <a:r>
              <a:rPr kumimoji="1" lang="ja-JP" altLang="en-US" sz="900" dirty="0"/>
              <a:t>・大乗寺参考資料、屏風レプリカを空間の中で実感する。</a:t>
            </a:r>
            <a:endParaRPr kumimoji="1" lang="en-US" altLang="ja-JP" sz="900" dirty="0"/>
          </a:p>
          <a:p>
            <a:r>
              <a:rPr kumimoji="1" lang="ja-JP" altLang="en-US" sz="900" dirty="0"/>
              <a:t>・粒子の大きさで色が変わることを実感する。</a:t>
            </a:r>
          </a:p>
        </p:txBody>
      </p:sp>
      <p:pic>
        <p:nvPicPr>
          <p:cNvPr id="5" name="図 4">
            <a:extLst>
              <a:ext uri="{FF2B5EF4-FFF2-40B4-BE49-F238E27FC236}">
                <a16:creationId xmlns:a16="http://schemas.microsoft.com/office/drawing/2014/main" id="{CD822BF4-BB7B-44EB-836B-CDD0AC8682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49330" y="5556076"/>
            <a:ext cx="2010061" cy="694047"/>
          </a:xfrm>
          <a:prstGeom prst="rect">
            <a:avLst/>
          </a:prstGeom>
        </p:spPr>
      </p:pic>
      <p:pic>
        <p:nvPicPr>
          <p:cNvPr id="7" name="図 6">
            <a:extLst>
              <a:ext uri="{FF2B5EF4-FFF2-40B4-BE49-F238E27FC236}">
                <a16:creationId xmlns:a16="http://schemas.microsoft.com/office/drawing/2014/main" id="{4EAABDBD-A397-4B62-89B3-A7E7755983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05494" y="6033857"/>
            <a:ext cx="760689" cy="596409"/>
          </a:xfrm>
          <a:prstGeom prst="rect">
            <a:avLst/>
          </a:prstGeom>
        </p:spPr>
      </p:pic>
    </p:spTree>
    <p:extLst>
      <p:ext uri="{BB962C8B-B14F-4D97-AF65-F5344CB8AC3E}">
        <p14:creationId xmlns:p14="http://schemas.microsoft.com/office/powerpoint/2010/main" val="10421709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67296" y="455057"/>
            <a:ext cx="4561954" cy="21138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00" dirty="0">
              <a:solidFill>
                <a:schemeClr val="tx1"/>
              </a:solidFill>
            </a:endParaRPr>
          </a:p>
        </p:txBody>
      </p:sp>
      <p:sp>
        <p:nvSpPr>
          <p:cNvPr id="55" name="四角形: 角を丸くする 54">
            <a:extLst>
              <a:ext uri="{FF2B5EF4-FFF2-40B4-BE49-F238E27FC236}">
                <a16:creationId xmlns:a16="http://schemas.microsoft.com/office/drawing/2014/main" id="{B11D968D-0C44-4260-880E-A78DD0DB3522}"/>
              </a:ext>
            </a:extLst>
          </p:cNvPr>
          <p:cNvSpPr/>
          <p:nvPr/>
        </p:nvSpPr>
        <p:spPr>
          <a:xfrm>
            <a:off x="461947" y="1588972"/>
            <a:ext cx="3768286" cy="856988"/>
          </a:xfrm>
          <a:prstGeom prst="round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5129003" y="2666224"/>
            <a:ext cx="3553049" cy="252902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00" dirty="0">
              <a:solidFill>
                <a:schemeClr val="tx1"/>
              </a:solidFill>
            </a:endParaRPr>
          </a:p>
        </p:txBody>
      </p:sp>
      <p:sp>
        <p:nvSpPr>
          <p:cNvPr id="8194" name="Rectangle 14"/>
          <p:cNvSpPr>
            <a:spLocks noChangeArrowheads="1"/>
          </p:cNvSpPr>
          <p:nvPr/>
        </p:nvSpPr>
        <p:spPr bwMode="auto">
          <a:xfrm>
            <a:off x="107950" y="85725"/>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chemeClr val="tx2"/>
                </a:solidFill>
                <a:latin typeface="Arial" panose="020B0604020202020204" pitchFamily="34" charset="0"/>
              </a:rPr>
              <a:t>授業の展開</a:t>
            </a:r>
          </a:p>
        </p:txBody>
      </p:sp>
      <p:graphicFrame>
        <p:nvGraphicFramePr>
          <p:cNvPr id="15" name="表 14"/>
          <p:cNvGraphicFramePr>
            <a:graphicFrameLocks noGrp="1"/>
          </p:cNvGraphicFramePr>
          <p:nvPr>
            <p:extLst>
              <p:ext uri="{D42A27DB-BD31-4B8C-83A1-F6EECF244321}">
                <p14:modId xmlns:p14="http://schemas.microsoft.com/office/powerpoint/2010/main" val="2701884693"/>
              </p:ext>
            </p:extLst>
          </p:nvPr>
        </p:nvGraphicFramePr>
        <p:xfrm>
          <a:off x="184225" y="5248370"/>
          <a:ext cx="8775549" cy="1576534"/>
        </p:xfrm>
        <a:graphic>
          <a:graphicData uri="http://schemas.openxmlformats.org/drawingml/2006/table">
            <a:tbl>
              <a:tblPr firstRow="1" bandRow="1">
                <a:tableStyleId>{5C22544A-7EE6-4342-B048-85BDC9FD1C3A}</a:tableStyleId>
              </a:tblPr>
              <a:tblGrid>
                <a:gridCol w="1202594">
                  <a:extLst>
                    <a:ext uri="{9D8B030D-6E8A-4147-A177-3AD203B41FA5}">
                      <a16:colId xmlns:a16="http://schemas.microsoft.com/office/drawing/2014/main" val="2288081173"/>
                    </a:ext>
                  </a:extLst>
                </a:gridCol>
                <a:gridCol w="2740598">
                  <a:extLst>
                    <a:ext uri="{9D8B030D-6E8A-4147-A177-3AD203B41FA5}">
                      <a16:colId xmlns:a16="http://schemas.microsoft.com/office/drawing/2014/main" val="3128718672"/>
                    </a:ext>
                  </a:extLst>
                </a:gridCol>
                <a:gridCol w="2606103">
                  <a:extLst>
                    <a:ext uri="{9D8B030D-6E8A-4147-A177-3AD203B41FA5}">
                      <a16:colId xmlns:a16="http://schemas.microsoft.com/office/drawing/2014/main" val="2510327318"/>
                    </a:ext>
                  </a:extLst>
                </a:gridCol>
                <a:gridCol w="2226254">
                  <a:extLst>
                    <a:ext uri="{9D8B030D-6E8A-4147-A177-3AD203B41FA5}">
                      <a16:colId xmlns:a16="http://schemas.microsoft.com/office/drawing/2014/main" val="1800687787"/>
                    </a:ext>
                  </a:extLst>
                </a:gridCol>
              </a:tblGrid>
              <a:tr h="213991">
                <a:tc>
                  <a:txBody>
                    <a:bodyPr/>
                    <a:lstStyle/>
                    <a:p>
                      <a:endParaRPr kumimoji="1" lang="ja-JP" altLang="en-US" sz="900" baseline="0" dirty="0"/>
                    </a:p>
                  </a:txBody>
                  <a:tcPr/>
                </a:tc>
                <a:tc>
                  <a:txBody>
                    <a:bodyPr/>
                    <a:lstStyle/>
                    <a:p>
                      <a:pPr algn="ctr"/>
                      <a:r>
                        <a:rPr kumimoji="1" lang="en-US" altLang="ja-JP" sz="900" baseline="0" dirty="0"/>
                        <a:t>A</a:t>
                      </a:r>
                      <a:r>
                        <a:rPr kumimoji="1" lang="ja-JP" altLang="en-US" sz="900" b="0" baseline="0" dirty="0"/>
                        <a:t>（評価尺度１）</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aseline="0" dirty="0"/>
                        <a:t>B</a:t>
                      </a:r>
                      <a:r>
                        <a:rPr kumimoji="1" lang="ja-JP" altLang="en-US" sz="900" baseline="0" dirty="0"/>
                        <a:t>　</a:t>
                      </a:r>
                      <a:r>
                        <a:rPr kumimoji="1" lang="ja-JP" altLang="en-US" sz="900" b="0" baseline="0" dirty="0"/>
                        <a:t>（評価尺度２）</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aseline="0" dirty="0"/>
                        <a:t>C</a:t>
                      </a:r>
                      <a:r>
                        <a:rPr kumimoji="1" lang="ja-JP" altLang="en-US" sz="900" baseline="0" dirty="0"/>
                        <a:t>　</a:t>
                      </a:r>
                      <a:r>
                        <a:rPr kumimoji="1" lang="ja-JP" altLang="en-US" sz="900" b="0" baseline="0" dirty="0"/>
                        <a:t>（評価尺度３）</a:t>
                      </a:r>
                    </a:p>
                  </a:txBody>
                  <a:tcPr anchor="ctr"/>
                </a:tc>
                <a:extLst>
                  <a:ext uri="{0D108BD9-81ED-4DB2-BD59-A6C34878D82A}">
                    <a16:rowId xmlns:a16="http://schemas.microsoft.com/office/drawing/2014/main" val="2417881815"/>
                  </a:ext>
                </a:extLst>
              </a:tr>
              <a:tr h="383468">
                <a:tc>
                  <a:txBody>
                    <a:bodyPr/>
                    <a:lstStyle/>
                    <a:p>
                      <a:r>
                        <a:rPr kumimoji="1" lang="ja-JP" altLang="en-US" sz="900" baseline="0" dirty="0"/>
                        <a:t>知識・理解</a:t>
                      </a:r>
                    </a:p>
                  </a:txBody>
                  <a:tcPr/>
                </a:tc>
                <a:tc>
                  <a:txBody>
                    <a:bodyPr/>
                    <a:lstStyle/>
                    <a:p>
                      <a:r>
                        <a:rPr kumimoji="1" lang="ja-JP" altLang="en-US" sz="900" baseline="0" dirty="0"/>
                        <a:t>絵の具など材料についての知識を理解し、技法を工夫して表現につなげる。</a:t>
                      </a:r>
                    </a:p>
                  </a:txBody>
                  <a:tcPr/>
                </a:tc>
                <a:tc>
                  <a:txBody>
                    <a:bodyPr/>
                    <a:lstStyle/>
                    <a:p>
                      <a:r>
                        <a:rPr kumimoji="1" lang="ja-JP" altLang="en-US" sz="900" baseline="0" dirty="0"/>
                        <a:t>材料について理解し、制作の手順を理解する。</a:t>
                      </a:r>
                    </a:p>
                  </a:txBody>
                  <a:tcPr/>
                </a:tc>
                <a:tc>
                  <a:txBody>
                    <a:bodyPr/>
                    <a:lstStyle/>
                    <a:p>
                      <a:r>
                        <a:rPr kumimoji="1" lang="ja-JP" altLang="en-US" sz="900" baseline="0" dirty="0"/>
                        <a:t>制作の手順を知る。</a:t>
                      </a:r>
                    </a:p>
                  </a:txBody>
                  <a:tcPr/>
                </a:tc>
                <a:extLst>
                  <a:ext uri="{0D108BD9-81ED-4DB2-BD59-A6C34878D82A}">
                    <a16:rowId xmlns:a16="http://schemas.microsoft.com/office/drawing/2014/main" val="4234702874"/>
                  </a:ext>
                </a:extLst>
              </a:tr>
              <a:tr h="470781">
                <a:tc>
                  <a:txBody>
                    <a:bodyPr/>
                    <a:lstStyle/>
                    <a:p>
                      <a:r>
                        <a:rPr kumimoji="1" lang="ja-JP" altLang="en-US" sz="900" baseline="0" dirty="0"/>
                        <a:t>思考力・判断力・表現力</a:t>
                      </a:r>
                    </a:p>
                  </a:txBody>
                  <a:tcPr/>
                </a:tc>
                <a:tc>
                  <a:txBody>
                    <a:bodyPr/>
                    <a:lstStyle/>
                    <a:p>
                      <a:r>
                        <a:rPr kumimoji="1" lang="ja-JP" altLang="en-US" sz="900" baseline="0" dirty="0"/>
                        <a:t>日本美術についての学習をふまえ、場所や時期を想定し、試行錯誤しながら和紙ボードを生かして自分のメッセージの構想を練る。</a:t>
                      </a:r>
                    </a:p>
                  </a:txBody>
                  <a:tcPr/>
                </a:tc>
                <a:tc>
                  <a:txBody>
                    <a:bodyPr/>
                    <a:lstStyle/>
                    <a:p>
                      <a:r>
                        <a:rPr kumimoji="1" lang="ja-JP" altLang="en-US" sz="900" baseline="0" dirty="0"/>
                        <a:t>日本美術について知り、場所や時期を想定して自分のメッセージの構想を練る。</a:t>
                      </a:r>
                    </a:p>
                  </a:txBody>
                  <a:tcPr/>
                </a:tc>
                <a:tc>
                  <a:txBody>
                    <a:bodyPr/>
                    <a:lstStyle/>
                    <a:p>
                      <a:r>
                        <a:rPr kumimoji="1" lang="ja-JP" altLang="en-US" sz="900" baseline="0" dirty="0"/>
                        <a:t>日本美術について知り、自分のメッセージの構想を練る。</a:t>
                      </a:r>
                    </a:p>
                  </a:txBody>
                  <a:tcPr/>
                </a:tc>
                <a:extLst>
                  <a:ext uri="{0D108BD9-81ED-4DB2-BD59-A6C34878D82A}">
                    <a16:rowId xmlns:a16="http://schemas.microsoft.com/office/drawing/2014/main" val="3043049587"/>
                  </a:ext>
                </a:extLst>
              </a:tr>
              <a:tr h="461546">
                <a:tc>
                  <a:txBody>
                    <a:bodyPr/>
                    <a:lstStyle/>
                    <a:p>
                      <a:r>
                        <a:rPr kumimoji="1" lang="ja-JP" altLang="en-US" sz="900" kern="1200" baseline="0" dirty="0">
                          <a:solidFill>
                            <a:schemeClr val="dk1"/>
                          </a:solidFill>
                          <a:latin typeface="+mn-lt"/>
                          <a:ea typeface="+mn-ea"/>
                          <a:cs typeface="+mn-cs"/>
                        </a:rPr>
                        <a:t>主体的に学習に取り組む態度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a:t>表現したいことを決め、自ら資料の準備をしたり、見通しを立てて構想を練る。</a:t>
                      </a:r>
                    </a:p>
                  </a:txBody>
                  <a:tcPr/>
                </a:tc>
                <a:tc>
                  <a:txBody>
                    <a:bodyPr/>
                    <a:lstStyle/>
                    <a:p>
                      <a:r>
                        <a:rPr kumimoji="1" lang="ja-JP" altLang="en-US" sz="900" baseline="0" dirty="0"/>
                        <a:t>教室内の資料を参考に、表現したいことを考える。</a:t>
                      </a:r>
                    </a:p>
                  </a:txBody>
                  <a:tcPr/>
                </a:tc>
                <a:tc>
                  <a:txBody>
                    <a:bodyPr/>
                    <a:lstStyle/>
                    <a:p>
                      <a:r>
                        <a:rPr kumimoji="1" lang="ja-JP" altLang="en-US" sz="900" baseline="0" dirty="0"/>
                        <a:t>教室内の資料を模写する。</a:t>
                      </a:r>
                    </a:p>
                  </a:txBody>
                  <a:tcPr/>
                </a:tc>
                <a:extLst>
                  <a:ext uri="{0D108BD9-81ED-4DB2-BD59-A6C34878D82A}">
                    <a16:rowId xmlns:a16="http://schemas.microsoft.com/office/drawing/2014/main" val="3333569986"/>
                  </a:ext>
                </a:extLst>
              </a:tr>
            </a:tbl>
          </a:graphicData>
        </a:graphic>
      </p:graphicFrame>
      <p:sp>
        <p:nvSpPr>
          <p:cNvPr id="16" name="テキスト ボックス 3"/>
          <p:cNvSpPr txBox="1">
            <a:spLocks noChangeArrowheads="1"/>
          </p:cNvSpPr>
          <p:nvPr/>
        </p:nvSpPr>
        <p:spPr bwMode="auto">
          <a:xfrm>
            <a:off x="274408" y="5046948"/>
            <a:ext cx="55446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200" dirty="0">
                <a:solidFill>
                  <a:srgbClr val="000000"/>
                </a:solidFill>
                <a:latin typeface="メイリオ" panose="020B0604030504040204" pitchFamily="50" charset="-128"/>
                <a:ea typeface="メイリオ" panose="020B0604030504040204" pitchFamily="50" charset="-128"/>
              </a:rPr>
              <a:t>学習活動の評価　　　</a:t>
            </a:r>
            <a:endParaRPr lang="en-US" altLang="ja-JP" sz="1050" dirty="0">
              <a:solidFill>
                <a:srgbClr val="000000"/>
              </a:solidFill>
              <a:latin typeface="メイリオ" panose="020B0604030504040204" pitchFamily="50" charset="-128"/>
              <a:ea typeface="メイリオ" panose="020B0604030504040204" pitchFamily="50" charset="-128"/>
            </a:endParaRPr>
          </a:p>
        </p:txBody>
      </p:sp>
      <p:sp>
        <p:nvSpPr>
          <p:cNvPr id="24" name="角丸四角形吹き出し 23"/>
          <p:cNvSpPr/>
          <p:nvPr/>
        </p:nvSpPr>
        <p:spPr>
          <a:xfrm>
            <a:off x="4872080" y="560669"/>
            <a:ext cx="3553048" cy="1020319"/>
          </a:xfrm>
          <a:prstGeom prst="wedgeRoundRectCallout">
            <a:avLst>
              <a:gd name="adj1" fmla="val -69267"/>
              <a:gd name="adj2" fmla="val -24245"/>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・立身出世の願いを託した「龍門鯉魚図」（円山応挙）、隣接する寺の北側に位置する鯉池の風景と一体化するよう工夫されている大乗寺鯉の間</a:t>
            </a:r>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遊魚図」</a:t>
            </a:r>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円山応瑞）などを説明。</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・床の間、ひな人形の屏風など日常空間に意識がむくように説明。</a:t>
            </a:r>
            <a:endParaRPr lang="en-US" altLang="ja-JP" sz="1000" dirty="0">
              <a:latin typeface="ＭＳ Ｐゴシック" panose="020B0600070205080204" pitchFamily="50" charset="-128"/>
            </a:endParaRPr>
          </a:p>
        </p:txBody>
      </p:sp>
      <p:sp>
        <p:nvSpPr>
          <p:cNvPr id="32" name="角丸四角形吹き出し 31"/>
          <p:cNvSpPr/>
          <p:nvPr/>
        </p:nvSpPr>
        <p:spPr>
          <a:xfrm>
            <a:off x="4673305" y="3958244"/>
            <a:ext cx="1827213" cy="431538"/>
          </a:xfrm>
          <a:prstGeom prst="wedgeRoundRectCallout">
            <a:avLst>
              <a:gd name="adj1" fmla="val 30970"/>
              <a:gd name="adj2" fmla="val -83250"/>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原寸大の模造紙に下絵を描く。</a:t>
            </a:r>
          </a:p>
        </p:txBody>
      </p:sp>
      <p:sp>
        <p:nvSpPr>
          <p:cNvPr id="25" name="角丸四角形吹き出し 24"/>
          <p:cNvSpPr/>
          <p:nvPr/>
        </p:nvSpPr>
        <p:spPr>
          <a:xfrm>
            <a:off x="4885364" y="4518479"/>
            <a:ext cx="1889125" cy="649670"/>
          </a:xfrm>
          <a:prstGeom prst="wedgeRoundRectCallout">
            <a:avLst>
              <a:gd name="adj1" fmla="val 46770"/>
              <a:gd name="adj2" fmla="val -71763"/>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和紙ボードをたてて、空間を意識してみる。</a:t>
            </a:r>
          </a:p>
        </p:txBody>
      </p:sp>
      <p:pic>
        <p:nvPicPr>
          <p:cNvPr id="3" name="図 2">
            <a:extLst>
              <a:ext uri="{FF2B5EF4-FFF2-40B4-BE49-F238E27FC236}">
                <a16:creationId xmlns:a16="http://schemas.microsoft.com/office/drawing/2014/main" id="{405450D6-63F3-4A8B-9D55-2C3E4BA374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4445" y="2723788"/>
            <a:ext cx="2341891" cy="1105759"/>
          </a:xfrm>
          <a:prstGeom prst="rect">
            <a:avLst/>
          </a:prstGeom>
        </p:spPr>
      </p:pic>
      <p:pic>
        <p:nvPicPr>
          <p:cNvPr id="5" name="図 4">
            <a:extLst>
              <a:ext uri="{FF2B5EF4-FFF2-40B4-BE49-F238E27FC236}">
                <a16:creationId xmlns:a16="http://schemas.microsoft.com/office/drawing/2014/main" id="{B2164AD2-190E-4BCE-8A9A-0A4568F3C4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25219" y="3958244"/>
            <a:ext cx="1750217" cy="1171633"/>
          </a:xfrm>
          <a:prstGeom prst="rect">
            <a:avLst/>
          </a:prstGeom>
        </p:spPr>
      </p:pic>
      <p:pic>
        <p:nvPicPr>
          <p:cNvPr id="7" name="図 6">
            <a:extLst>
              <a:ext uri="{FF2B5EF4-FFF2-40B4-BE49-F238E27FC236}">
                <a16:creationId xmlns:a16="http://schemas.microsoft.com/office/drawing/2014/main" id="{4359EBCF-FCB7-418A-AB29-1122FEF884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6569" y="1680152"/>
            <a:ext cx="926638" cy="508690"/>
          </a:xfrm>
          <a:prstGeom prst="rect">
            <a:avLst/>
          </a:prstGeom>
        </p:spPr>
      </p:pic>
      <p:pic>
        <p:nvPicPr>
          <p:cNvPr id="9" name="図 8">
            <a:extLst>
              <a:ext uri="{FF2B5EF4-FFF2-40B4-BE49-F238E27FC236}">
                <a16:creationId xmlns:a16="http://schemas.microsoft.com/office/drawing/2014/main" id="{4F53D61F-8F06-45CD-A256-5D550F9FD5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03270" y="1685008"/>
            <a:ext cx="1253277" cy="505684"/>
          </a:xfrm>
          <a:prstGeom prst="rect">
            <a:avLst/>
          </a:prstGeom>
        </p:spPr>
      </p:pic>
      <p:grpSp>
        <p:nvGrpSpPr>
          <p:cNvPr id="54" name="グループ化 53">
            <a:extLst>
              <a:ext uri="{FF2B5EF4-FFF2-40B4-BE49-F238E27FC236}">
                <a16:creationId xmlns:a16="http://schemas.microsoft.com/office/drawing/2014/main" id="{5B2DBF36-004A-4EC0-9043-EE77EF0653CB}"/>
              </a:ext>
            </a:extLst>
          </p:cNvPr>
          <p:cNvGrpSpPr/>
          <p:nvPr/>
        </p:nvGrpSpPr>
        <p:grpSpPr>
          <a:xfrm>
            <a:off x="461947" y="546459"/>
            <a:ext cx="3768286" cy="986332"/>
            <a:chOff x="461947" y="622132"/>
            <a:chExt cx="3768286" cy="986332"/>
          </a:xfrm>
        </p:grpSpPr>
        <p:sp>
          <p:nvSpPr>
            <p:cNvPr id="52" name="四角形: 角を丸くする 51">
              <a:extLst>
                <a:ext uri="{FF2B5EF4-FFF2-40B4-BE49-F238E27FC236}">
                  <a16:creationId xmlns:a16="http://schemas.microsoft.com/office/drawing/2014/main" id="{2DB4EFDD-994E-4074-94EA-436070B7AB74}"/>
                </a:ext>
              </a:extLst>
            </p:cNvPr>
            <p:cNvSpPr/>
            <p:nvPr/>
          </p:nvSpPr>
          <p:spPr>
            <a:xfrm>
              <a:off x="461947" y="622132"/>
              <a:ext cx="3768286" cy="986332"/>
            </a:xfrm>
            <a:prstGeom prst="round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図 47">
              <a:extLst>
                <a:ext uri="{FF2B5EF4-FFF2-40B4-BE49-F238E27FC236}">
                  <a16:creationId xmlns:a16="http://schemas.microsoft.com/office/drawing/2014/main" id="{744AE4E5-93D8-4AF5-ADF3-4BCB4C161286}"/>
                </a:ext>
              </a:extLst>
            </p:cNvPr>
            <p:cNvPicPr>
              <a:picLocks noChangeAspect="1"/>
            </p:cNvPicPr>
            <p:nvPr/>
          </p:nvPicPr>
          <p:blipFill>
            <a:blip r:embed="rId6"/>
            <a:stretch>
              <a:fillRect/>
            </a:stretch>
          </p:blipFill>
          <p:spPr>
            <a:xfrm>
              <a:off x="1396690" y="735735"/>
              <a:ext cx="496535" cy="672904"/>
            </a:xfrm>
            <a:prstGeom prst="rect">
              <a:avLst/>
            </a:prstGeom>
            <a:ln>
              <a:noFill/>
            </a:ln>
            <a:effectLst/>
          </p:spPr>
        </p:pic>
        <p:pic>
          <p:nvPicPr>
            <p:cNvPr id="44" name="コンテンツ プレースホルダー 4">
              <a:extLst>
                <a:ext uri="{FF2B5EF4-FFF2-40B4-BE49-F238E27FC236}">
                  <a16:creationId xmlns:a16="http://schemas.microsoft.com/office/drawing/2014/main" id="{38F94347-7B74-42E7-99BD-C5C6A46CDAF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31956" y="711401"/>
              <a:ext cx="1018082" cy="730205"/>
            </a:xfrm>
            <a:prstGeom prst="rect">
              <a:avLst/>
            </a:prstGeom>
          </p:spPr>
        </p:pic>
        <p:pic>
          <p:nvPicPr>
            <p:cNvPr id="45" name="図 44">
              <a:extLst>
                <a:ext uri="{FF2B5EF4-FFF2-40B4-BE49-F238E27FC236}">
                  <a16:creationId xmlns:a16="http://schemas.microsoft.com/office/drawing/2014/main" id="{2AD47281-54CB-4E48-AB08-0903E348095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9392" y="752785"/>
              <a:ext cx="622047" cy="655854"/>
            </a:xfrm>
            <a:prstGeom prst="rect">
              <a:avLst/>
            </a:prstGeom>
          </p:spPr>
        </p:pic>
        <p:pic>
          <p:nvPicPr>
            <p:cNvPr id="20" name="図 19">
              <a:extLst>
                <a:ext uri="{FF2B5EF4-FFF2-40B4-BE49-F238E27FC236}">
                  <a16:creationId xmlns:a16="http://schemas.microsoft.com/office/drawing/2014/main" id="{F486C266-AAA1-4C41-A6C1-B8ABA2BFDF5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78963" y="752785"/>
              <a:ext cx="1165212" cy="411738"/>
            </a:xfrm>
            <a:prstGeom prst="rect">
              <a:avLst/>
            </a:prstGeom>
          </p:spPr>
        </p:pic>
      </p:grpSp>
      <p:pic>
        <p:nvPicPr>
          <p:cNvPr id="4" name="図 3">
            <a:extLst>
              <a:ext uri="{FF2B5EF4-FFF2-40B4-BE49-F238E27FC236}">
                <a16:creationId xmlns:a16="http://schemas.microsoft.com/office/drawing/2014/main" id="{0AC6CB6C-382E-42C6-A28A-B72BD0FD7DE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4406" y="1693236"/>
            <a:ext cx="1018083" cy="497188"/>
          </a:xfrm>
          <a:prstGeom prst="rect">
            <a:avLst/>
          </a:prstGeom>
        </p:spPr>
      </p:pic>
      <p:sp>
        <p:nvSpPr>
          <p:cNvPr id="47" name="角丸四角形吹き出し 23">
            <a:extLst>
              <a:ext uri="{FF2B5EF4-FFF2-40B4-BE49-F238E27FC236}">
                <a16:creationId xmlns:a16="http://schemas.microsoft.com/office/drawing/2014/main" id="{670DFCDE-C02A-4B4E-8338-84B82547FD88}"/>
              </a:ext>
            </a:extLst>
          </p:cNvPr>
          <p:cNvSpPr/>
          <p:nvPr/>
        </p:nvSpPr>
        <p:spPr>
          <a:xfrm>
            <a:off x="4918007" y="1581556"/>
            <a:ext cx="3553048" cy="899197"/>
          </a:xfrm>
          <a:prstGeom prst="wedgeRoundRectCallout">
            <a:avLst>
              <a:gd name="adj1" fmla="val -71577"/>
              <a:gd name="adj2" fmla="val 29756"/>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・大乗寺の部屋がどのように表現されてきたかを空間的に把握するための資料、鳥獣戯画絵巻レプリカ、風神雷神図屏風レプリカを準備し、実際に体感することで、家屋や家具などの関連を感じてほしい。</a:t>
            </a:r>
            <a:endParaRPr lang="en-US" altLang="ja-JP" sz="1000" dirty="0">
              <a:latin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AD40C7D8-F90C-4404-8CA0-6C59F2BB358C}"/>
              </a:ext>
            </a:extLst>
          </p:cNvPr>
          <p:cNvSpPr txBox="1"/>
          <p:nvPr/>
        </p:nvSpPr>
        <p:spPr>
          <a:xfrm>
            <a:off x="609607" y="1316186"/>
            <a:ext cx="723494" cy="215444"/>
          </a:xfrm>
          <a:prstGeom prst="rect">
            <a:avLst/>
          </a:prstGeom>
          <a:noFill/>
        </p:spPr>
        <p:txBody>
          <a:bodyPr wrap="square" rtlCol="0">
            <a:spAutoFit/>
          </a:bodyPr>
          <a:lstStyle/>
          <a:p>
            <a:r>
              <a:rPr lang="ja-JP" altLang="en-US" sz="800" dirty="0">
                <a:latin typeface="ＭＳ Ｐゴシック" panose="020B0600070205080204" pitchFamily="50" charset="-128"/>
              </a:rPr>
              <a:t>龍門鯉魚図</a:t>
            </a:r>
            <a:endParaRPr kumimoji="1" lang="ja-JP" altLang="en-US" sz="800" dirty="0"/>
          </a:p>
        </p:txBody>
      </p:sp>
      <p:sp>
        <p:nvSpPr>
          <p:cNvPr id="51" name="テキスト ボックス 50">
            <a:extLst>
              <a:ext uri="{FF2B5EF4-FFF2-40B4-BE49-F238E27FC236}">
                <a16:creationId xmlns:a16="http://schemas.microsoft.com/office/drawing/2014/main" id="{1D6738C0-14DE-4729-BAE2-62631AF232FA}"/>
              </a:ext>
            </a:extLst>
          </p:cNvPr>
          <p:cNvSpPr txBox="1"/>
          <p:nvPr/>
        </p:nvSpPr>
        <p:spPr>
          <a:xfrm>
            <a:off x="1372788" y="1316186"/>
            <a:ext cx="723494" cy="215444"/>
          </a:xfrm>
          <a:prstGeom prst="rect">
            <a:avLst/>
          </a:prstGeom>
          <a:noFill/>
        </p:spPr>
        <p:txBody>
          <a:bodyPr wrap="square" rtlCol="0">
            <a:spAutoFit/>
          </a:bodyPr>
          <a:lstStyle/>
          <a:p>
            <a:r>
              <a:rPr kumimoji="1" lang="ja-JP" altLang="en-US" sz="800" dirty="0"/>
              <a:t>鯉の間</a:t>
            </a:r>
          </a:p>
        </p:txBody>
      </p:sp>
      <p:sp>
        <p:nvSpPr>
          <p:cNvPr id="56" name="テキスト ボックス 55">
            <a:extLst>
              <a:ext uri="{FF2B5EF4-FFF2-40B4-BE49-F238E27FC236}">
                <a16:creationId xmlns:a16="http://schemas.microsoft.com/office/drawing/2014/main" id="{67E88001-2CB8-4999-AD0C-9B326EA72C5F}"/>
              </a:ext>
            </a:extLst>
          </p:cNvPr>
          <p:cNvSpPr txBox="1"/>
          <p:nvPr/>
        </p:nvSpPr>
        <p:spPr>
          <a:xfrm>
            <a:off x="2171806" y="1316186"/>
            <a:ext cx="723494" cy="215444"/>
          </a:xfrm>
          <a:prstGeom prst="rect">
            <a:avLst/>
          </a:prstGeom>
          <a:noFill/>
        </p:spPr>
        <p:txBody>
          <a:bodyPr wrap="square" rtlCol="0">
            <a:spAutoFit/>
          </a:bodyPr>
          <a:lstStyle/>
          <a:p>
            <a:r>
              <a:rPr kumimoji="1" lang="ja-JP" altLang="en-US" sz="800" dirty="0"/>
              <a:t>床の間</a:t>
            </a:r>
          </a:p>
        </p:txBody>
      </p:sp>
      <p:sp>
        <p:nvSpPr>
          <p:cNvPr id="57" name="テキスト ボックス 56">
            <a:extLst>
              <a:ext uri="{FF2B5EF4-FFF2-40B4-BE49-F238E27FC236}">
                <a16:creationId xmlns:a16="http://schemas.microsoft.com/office/drawing/2014/main" id="{55BA76E4-976F-46B3-BE91-083DB05A741E}"/>
              </a:ext>
            </a:extLst>
          </p:cNvPr>
          <p:cNvSpPr txBox="1"/>
          <p:nvPr/>
        </p:nvSpPr>
        <p:spPr>
          <a:xfrm>
            <a:off x="3174490" y="1095376"/>
            <a:ext cx="949835" cy="215444"/>
          </a:xfrm>
          <a:prstGeom prst="rect">
            <a:avLst/>
          </a:prstGeom>
          <a:noFill/>
        </p:spPr>
        <p:txBody>
          <a:bodyPr wrap="square" rtlCol="0">
            <a:spAutoFit/>
          </a:bodyPr>
          <a:lstStyle/>
          <a:p>
            <a:r>
              <a:rPr kumimoji="1" lang="ja-JP" altLang="en-US" sz="800" dirty="0"/>
              <a:t>ひな人形と屛風</a:t>
            </a:r>
          </a:p>
        </p:txBody>
      </p:sp>
      <p:sp>
        <p:nvSpPr>
          <p:cNvPr id="6" name="テキスト ボックス 5">
            <a:extLst>
              <a:ext uri="{FF2B5EF4-FFF2-40B4-BE49-F238E27FC236}">
                <a16:creationId xmlns:a16="http://schemas.microsoft.com/office/drawing/2014/main" id="{D0874EDC-7B8F-4180-ACAC-7A865900CAB7}"/>
              </a:ext>
            </a:extLst>
          </p:cNvPr>
          <p:cNvSpPr txBox="1"/>
          <p:nvPr/>
        </p:nvSpPr>
        <p:spPr>
          <a:xfrm>
            <a:off x="4202447" y="868896"/>
            <a:ext cx="615553" cy="1570824"/>
          </a:xfrm>
          <a:prstGeom prst="rect">
            <a:avLst/>
          </a:prstGeom>
          <a:noFill/>
        </p:spPr>
        <p:txBody>
          <a:bodyPr vert="eaVert" wrap="square" rtlCol="0">
            <a:spAutoFit/>
          </a:bodyPr>
          <a:lstStyle/>
          <a:p>
            <a:r>
              <a:rPr kumimoji="1" lang="en-US" altLang="ja-JP" sz="1400" dirty="0"/>
              <a:t>【</a:t>
            </a:r>
            <a:r>
              <a:rPr kumimoji="1" lang="ja-JP" altLang="en-US" sz="1400" dirty="0"/>
              <a:t>鑑賞資料</a:t>
            </a:r>
            <a:r>
              <a:rPr kumimoji="1" lang="en-US" altLang="ja-JP" sz="1400" dirty="0"/>
              <a:t>】</a:t>
            </a:r>
            <a:r>
              <a:rPr kumimoji="1" lang="ja-JP" altLang="en-US" sz="1400" dirty="0"/>
              <a:t>家屋や家具などとの関連</a:t>
            </a:r>
          </a:p>
        </p:txBody>
      </p:sp>
      <p:sp>
        <p:nvSpPr>
          <p:cNvPr id="34" name="正方形/長方形 33"/>
          <p:cNvSpPr/>
          <p:nvPr/>
        </p:nvSpPr>
        <p:spPr>
          <a:xfrm>
            <a:off x="273055" y="2634718"/>
            <a:ext cx="4226937" cy="22678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000" dirty="0">
              <a:solidFill>
                <a:schemeClr val="tx1"/>
              </a:solidFill>
            </a:endParaRPr>
          </a:p>
        </p:txBody>
      </p:sp>
      <p:sp>
        <p:nvSpPr>
          <p:cNvPr id="12" name="角丸四角形吹き出し 11"/>
          <p:cNvSpPr/>
          <p:nvPr/>
        </p:nvSpPr>
        <p:spPr>
          <a:xfrm>
            <a:off x="2470294" y="4654525"/>
            <a:ext cx="1889125" cy="574675"/>
          </a:xfrm>
          <a:prstGeom prst="wedgeRoundRectCallout">
            <a:avLst>
              <a:gd name="adj1" fmla="val -41106"/>
              <a:gd name="adj2" fmla="val -68534"/>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制作の見通しをたてるための鑑賞資料を提示する</a:t>
            </a:r>
          </a:p>
        </p:txBody>
      </p:sp>
      <p:sp>
        <p:nvSpPr>
          <p:cNvPr id="37" name="正方形/長方形 36"/>
          <p:cNvSpPr/>
          <p:nvPr/>
        </p:nvSpPr>
        <p:spPr>
          <a:xfrm>
            <a:off x="2577570" y="4308300"/>
            <a:ext cx="1394934" cy="246221"/>
          </a:xfrm>
          <a:prstGeom prst="rect">
            <a:avLst/>
          </a:prstGeom>
        </p:spPr>
        <p:txBody>
          <a:bodyPr wrap="none">
            <a:spAutoFit/>
          </a:bodyPr>
          <a:lstStyle/>
          <a:p>
            <a:pPr>
              <a:defRPr/>
            </a:pPr>
            <a:r>
              <a:rPr lang="ja-JP" altLang="en-US" sz="1000" dirty="0">
                <a:latin typeface="+mn-ea"/>
              </a:rPr>
              <a:t>水干･岩絵の具の見本</a:t>
            </a:r>
          </a:p>
        </p:txBody>
      </p:sp>
      <p:sp>
        <p:nvSpPr>
          <p:cNvPr id="38" name="正方形/長方形 37"/>
          <p:cNvSpPr/>
          <p:nvPr/>
        </p:nvSpPr>
        <p:spPr>
          <a:xfrm>
            <a:off x="447831" y="3523620"/>
            <a:ext cx="2002496" cy="246221"/>
          </a:xfrm>
          <a:prstGeom prst="rect">
            <a:avLst/>
          </a:prstGeom>
        </p:spPr>
        <p:txBody>
          <a:bodyPr wrap="square">
            <a:spAutoFit/>
          </a:bodyPr>
          <a:lstStyle/>
          <a:p>
            <a:pPr>
              <a:defRPr/>
            </a:pPr>
            <a:r>
              <a:rPr lang="ja-JP" altLang="en-US" sz="1000" dirty="0">
                <a:latin typeface="+mn-ea"/>
              </a:rPr>
              <a:t>道具を使って、技法を工夫する</a:t>
            </a:r>
          </a:p>
        </p:txBody>
      </p:sp>
      <p:sp>
        <p:nvSpPr>
          <p:cNvPr id="40" name="正方形/長方形 39"/>
          <p:cNvSpPr/>
          <p:nvPr/>
        </p:nvSpPr>
        <p:spPr>
          <a:xfrm>
            <a:off x="491243" y="4627638"/>
            <a:ext cx="1638556" cy="246221"/>
          </a:xfrm>
          <a:prstGeom prst="rect">
            <a:avLst/>
          </a:prstGeom>
        </p:spPr>
        <p:txBody>
          <a:bodyPr wrap="square">
            <a:spAutoFit/>
          </a:bodyPr>
          <a:lstStyle/>
          <a:p>
            <a:pPr>
              <a:defRPr/>
            </a:pPr>
            <a:r>
              <a:rPr lang="ja-JP" altLang="en-US" sz="1000" dirty="0">
                <a:latin typeface="+mn-ea"/>
              </a:rPr>
              <a:t>道具ボックスを活用する</a:t>
            </a:r>
          </a:p>
        </p:txBody>
      </p:sp>
      <p:grpSp>
        <p:nvGrpSpPr>
          <p:cNvPr id="46" name="グループ化 45">
            <a:extLst>
              <a:ext uri="{FF2B5EF4-FFF2-40B4-BE49-F238E27FC236}">
                <a16:creationId xmlns:a16="http://schemas.microsoft.com/office/drawing/2014/main" id="{C9FF8E7D-399E-4C08-BE76-43876AC8E877}"/>
              </a:ext>
            </a:extLst>
          </p:cNvPr>
          <p:cNvGrpSpPr/>
          <p:nvPr/>
        </p:nvGrpSpPr>
        <p:grpSpPr>
          <a:xfrm>
            <a:off x="364862" y="2726030"/>
            <a:ext cx="2139458" cy="745529"/>
            <a:chOff x="397324" y="2600788"/>
            <a:chExt cx="2139458" cy="745529"/>
          </a:xfrm>
        </p:grpSpPr>
        <p:pic>
          <p:nvPicPr>
            <p:cNvPr id="33" name="図 2">
              <a:extLst>
                <a:ext uri="{FF2B5EF4-FFF2-40B4-BE49-F238E27FC236}">
                  <a16:creationId xmlns:a16="http://schemas.microsoft.com/office/drawing/2014/main" id="{31A640EE-9460-4FD8-A45B-67B6BD32B9F7}"/>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97324" y="2600789"/>
              <a:ext cx="1114851" cy="74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
              <a:extLst>
                <a:ext uri="{FF2B5EF4-FFF2-40B4-BE49-F238E27FC236}">
                  <a16:creationId xmlns:a16="http://schemas.microsoft.com/office/drawing/2014/main" id="{3441548F-84A9-44A8-BD1E-3A65E38E9493}"/>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446778" y="2600788"/>
              <a:ext cx="1090004" cy="73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1" name="図 1">
            <a:extLst>
              <a:ext uri="{FF2B5EF4-FFF2-40B4-BE49-F238E27FC236}">
                <a16:creationId xmlns:a16="http://schemas.microsoft.com/office/drawing/2014/main" id="{2F26B086-CE32-4D7C-B5B5-B1134E8FE730}"/>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163108" y="3833540"/>
            <a:ext cx="1032628" cy="77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2">
            <a:extLst>
              <a:ext uri="{FF2B5EF4-FFF2-40B4-BE49-F238E27FC236}">
                <a16:creationId xmlns:a16="http://schemas.microsoft.com/office/drawing/2014/main" id="{6ECD16D8-B4DB-486D-8239-1DC47BEF668E}"/>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95536" y="3833541"/>
            <a:ext cx="691924" cy="774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 name="グループ化 49">
            <a:extLst>
              <a:ext uri="{FF2B5EF4-FFF2-40B4-BE49-F238E27FC236}">
                <a16:creationId xmlns:a16="http://schemas.microsoft.com/office/drawing/2014/main" id="{5563AD23-363A-4275-941B-7A342C251447}"/>
              </a:ext>
            </a:extLst>
          </p:cNvPr>
          <p:cNvGrpSpPr/>
          <p:nvPr/>
        </p:nvGrpSpPr>
        <p:grpSpPr>
          <a:xfrm>
            <a:off x="2645480" y="2729703"/>
            <a:ext cx="1136049" cy="1539329"/>
            <a:chOff x="2736589" y="2524488"/>
            <a:chExt cx="1136049" cy="1539329"/>
          </a:xfrm>
        </p:grpSpPr>
        <p:pic>
          <p:nvPicPr>
            <p:cNvPr id="13" name="図 12">
              <a:extLst>
                <a:ext uri="{FF2B5EF4-FFF2-40B4-BE49-F238E27FC236}">
                  <a16:creationId xmlns:a16="http://schemas.microsoft.com/office/drawing/2014/main" id="{F690468F-6FE2-42C6-BB9B-4C3F2E0F24F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736589" y="2524488"/>
              <a:ext cx="1136049" cy="760496"/>
            </a:xfrm>
            <a:prstGeom prst="rect">
              <a:avLst/>
            </a:prstGeom>
          </p:spPr>
        </p:pic>
        <p:pic>
          <p:nvPicPr>
            <p:cNvPr id="18" name="図 17">
              <a:extLst>
                <a:ext uri="{FF2B5EF4-FFF2-40B4-BE49-F238E27FC236}">
                  <a16:creationId xmlns:a16="http://schemas.microsoft.com/office/drawing/2014/main" id="{70F4647E-B52F-493F-B44D-28403FD9781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736589" y="3303321"/>
              <a:ext cx="1136049" cy="760496"/>
            </a:xfrm>
            <a:prstGeom prst="rect">
              <a:avLst/>
            </a:prstGeom>
          </p:spPr>
        </p:pic>
      </p:grpSp>
      <p:sp>
        <p:nvSpPr>
          <p:cNvPr id="58" name="テキスト ボックス 57">
            <a:extLst>
              <a:ext uri="{FF2B5EF4-FFF2-40B4-BE49-F238E27FC236}">
                <a16:creationId xmlns:a16="http://schemas.microsoft.com/office/drawing/2014/main" id="{1A788037-EFD9-4607-9569-9635B0DE3656}"/>
              </a:ext>
            </a:extLst>
          </p:cNvPr>
          <p:cNvSpPr txBox="1"/>
          <p:nvPr/>
        </p:nvSpPr>
        <p:spPr>
          <a:xfrm>
            <a:off x="3866234" y="2756738"/>
            <a:ext cx="615553" cy="1570824"/>
          </a:xfrm>
          <a:prstGeom prst="rect">
            <a:avLst/>
          </a:prstGeom>
          <a:noFill/>
        </p:spPr>
        <p:txBody>
          <a:bodyPr vert="eaVert" wrap="square" rtlCol="0">
            <a:spAutoFit/>
          </a:bodyPr>
          <a:lstStyle/>
          <a:p>
            <a:r>
              <a:rPr kumimoji="1" lang="en-US" altLang="ja-JP" sz="1400" dirty="0"/>
              <a:t>【</a:t>
            </a:r>
            <a:r>
              <a:rPr kumimoji="1" lang="ja-JP" altLang="en-US" sz="1400" dirty="0"/>
              <a:t>鑑賞資料</a:t>
            </a:r>
            <a:r>
              <a:rPr kumimoji="1" lang="en-US" altLang="ja-JP" sz="1400" dirty="0"/>
              <a:t>】</a:t>
            </a:r>
            <a:r>
              <a:rPr kumimoji="1" lang="ja-JP" altLang="en-US" sz="1400" dirty="0"/>
              <a:t>技法の工夫・絵の具の知識</a:t>
            </a:r>
          </a:p>
        </p:txBody>
      </p:sp>
      <p:sp>
        <p:nvSpPr>
          <p:cNvPr id="59" name="テキスト ボックス 58">
            <a:extLst>
              <a:ext uri="{FF2B5EF4-FFF2-40B4-BE49-F238E27FC236}">
                <a16:creationId xmlns:a16="http://schemas.microsoft.com/office/drawing/2014/main" id="{F36C1338-5969-4A36-BA8A-4FCFDF8CD1EC}"/>
              </a:ext>
            </a:extLst>
          </p:cNvPr>
          <p:cNvSpPr txBox="1"/>
          <p:nvPr/>
        </p:nvSpPr>
        <p:spPr>
          <a:xfrm>
            <a:off x="691409" y="2207005"/>
            <a:ext cx="929205" cy="215444"/>
          </a:xfrm>
          <a:prstGeom prst="rect">
            <a:avLst/>
          </a:prstGeom>
          <a:noFill/>
        </p:spPr>
        <p:txBody>
          <a:bodyPr wrap="square" rtlCol="0">
            <a:spAutoFit/>
          </a:bodyPr>
          <a:lstStyle/>
          <a:p>
            <a:r>
              <a:rPr lang="ja-JP" altLang="en-US" sz="800" dirty="0">
                <a:latin typeface="ＭＳ Ｐゴシック" panose="020B0600070205080204" pitchFamily="50" charset="-128"/>
              </a:rPr>
              <a:t>大乗寺参考資料</a:t>
            </a:r>
            <a:endParaRPr kumimoji="1" lang="ja-JP" altLang="en-US" sz="800" dirty="0"/>
          </a:p>
        </p:txBody>
      </p:sp>
      <p:sp>
        <p:nvSpPr>
          <p:cNvPr id="60" name="テキスト ボックス 59">
            <a:extLst>
              <a:ext uri="{FF2B5EF4-FFF2-40B4-BE49-F238E27FC236}">
                <a16:creationId xmlns:a16="http://schemas.microsoft.com/office/drawing/2014/main" id="{6916E9F0-5D13-4EAC-A552-AADCD9C60FE6}"/>
              </a:ext>
            </a:extLst>
          </p:cNvPr>
          <p:cNvSpPr txBox="1"/>
          <p:nvPr/>
        </p:nvSpPr>
        <p:spPr>
          <a:xfrm>
            <a:off x="1885723" y="2207005"/>
            <a:ext cx="995682" cy="215444"/>
          </a:xfrm>
          <a:prstGeom prst="rect">
            <a:avLst/>
          </a:prstGeom>
          <a:noFill/>
        </p:spPr>
        <p:txBody>
          <a:bodyPr wrap="square" rtlCol="0">
            <a:spAutoFit/>
          </a:bodyPr>
          <a:lstStyle/>
          <a:p>
            <a:r>
              <a:rPr kumimoji="1" lang="ja-JP" altLang="en-US" sz="800" dirty="0"/>
              <a:t>鳥獣戯画絵巻</a:t>
            </a:r>
          </a:p>
        </p:txBody>
      </p:sp>
      <p:sp>
        <p:nvSpPr>
          <p:cNvPr id="61" name="テキスト ボックス 60">
            <a:extLst>
              <a:ext uri="{FF2B5EF4-FFF2-40B4-BE49-F238E27FC236}">
                <a16:creationId xmlns:a16="http://schemas.microsoft.com/office/drawing/2014/main" id="{2E870191-4ADC-4854-AB45-4DBD91D9C529}"/>
              </a:ext>
            </a:extLst>
          </p:cNvPr>
          <p:cNvSpPr txBox="1"/>
          <p:nvPr/>
        </p:nvSpPr>
        <p:spPr>
          <a:xfrm>
            <a:off x="3046716" y="2189813"/>
            <a:ext cx="995681" cy="215444"/>
          </a:xfrm>
          <a:prstGeom prst="rect">
            <a:avLst/>
          </a:prstGeom>
          <a:noFill/>
        </p:spPr>
        <p:txBody>
          <a:bodyPr wrap="square" rtlCol="0">
            <a:spAutoFit/>
          </a:bodyPr>
          <a:lstStyle/>
          <a:p>
            <a:r>
              <a:rPr kumimoji="1" lang="ja-JP" altLang="en-US" sz="800" dirty="0"/>
              <a:t>風神雷神図屛風</a:t>
            </a:r>
          </a:p>
        </p:txBody>
      </p:sp>
      <p:sp>
        <p:nvSpPr>
          <p:cNvPr id="17" name="テキスト ボックス 16">
            <a:extLst>
              <a:ext uri="{FF2B5EF4-FFF2-40B4-BE49-F238E27FC236}">
                <a16:creationId xmlns:a16="http://schemas.microsoft.com/office/drawing/2014/main" id="{4703B4B8-1EBA-4742-95F7-1994A068C1FA}"/>
              </a:ext>
            </a:extLst>
          </p:cNvPr>
          <p:cNvSpPr txBox="1"/>
          <p:nvPr/>
        </p:nvSpPr>
        <p:spPr>
          <a:xfrm>
            <a:off x="2976127" y="1358512"/>
            <a:ext cx="1342863" cy="230832"/>
          </a:xfrm>
          <a:prstGeom prst="rect">
            <a:avLst/>
          </a:prstGeom>
          <a:noFill/>
        </p:spPr>
        <p:txBody>
          <a:bodyPr wrap="square" rtlCol="0">
            <a:spAutoFit/>
          </a:bodyPr>
          <a:lstStyle/>
          <a:p>
            <a:r>
              <a:rPr kumimoji="1" lang="ja-JP" altLang="en-US" sz="900" dirty="0"/>
              <a:t>プロジェクターで提示</a:t>
            </a:r>
          </a:p>
        </p:txBody>
      </p:sp>
      <p:sp>
        <p:nvSpPr>
          <p:cNvPr id="14" name="角丸四角形吹き出し 13"/>
          <p:cNvSpPr/>
          <p:nvPr/>
        </p:nvSpPr>
        <p:spPr>
          <a:xfrm>
            <a:off x="7595769" y="2679738"/>
            <a:ext cx="1211725" cy="1171132"/>
          </a:xfrm>
          <a:prstGeom prst="wedgeRoundRectCallout">
            <a:avLst>
              <a:gd name="adj1" fmla="val -79075"/>
              <a:gd name="adj2" fmla="val 22884"/>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飾る場所や時期を想定して、各々のメッセージを表現する。主題生成。</a:t>
            </a:r>
          </a:p>
        </p:txBody>
      </p:sp>
    </p:spTree>
    <p:extLst>
      <p:ext uri="{BB962C8B-B14F-4D97-AF65-F5344CB8AC3E}">
        <p14:creationId xmlns:p14="http://schemas.microsoft.com/office/powerpoint/2010/main" val="768012051"/>
      </p:ext>
    </p:extLst>
  </p:cSld>
  <p:clrMapOvr>
    <a:masterClrMapping/>
  </p:clrMapOvr>
  <p:transition spd="med"/>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30863</TotalTime>
  <Words>908</Words>
  <Application>Microsoft Office PowerPoint</Application>
  <PresentationFormat>画面に合わせる (4:3)</PresentationFormat>
  <Paragraphs>164</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ＤＦ特太ゴシック体</vt:lpstr>
      <vt:lpstr>ＭＳ Ｐゴシック</vt:lpstr>
      <vt:lpstr>ＭＳ 明朝</vt:lpstr>
      <vt:lpstr>メイリオ</vt:lpstr>
      <vt:lpstr>Arial</vt:lpstr>
      <vt:lpstr>Calibri</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489</cp:revision>
  <cp:lastPrinted>2020-02-20T10:38:08Z</cp:lastPrinted>
  <dcterms:created xsi:type="dcterms:W3CDTF">2017-07-27T02:50:12Z</dcterms:created>
  <dcterms:modified xsi:type="dcterms:W3CDTF">2021-07-26T00:35:17Z</dcterms:modified>
</cp:coreProperties>
</file>