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4" r:id="rId2"/>
    <p:sldId id="307"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7182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a:extLst/>
          </p:cNvPr>
          <p:cNvGraphicFramePr>
            <a:graphicFrameLocks noGrp="1"/>
          </p:cNvGraphicFramePr>
          <p:nvPr>
            <p:extLst>
              <p:ext uri="{D42A27DB-BD31-4B8C-83A1-F6EECF244321}">
                <p14:modId xmlns:p14="http://schemas.microsoft.com/office/powerpoint/2010/main" val="1220248264"/>
              </p:ext>
            </p:extLst>
          </p:nvPr>
        </p:nvGraphicFramePr>
        <p:xfrm>
          <a:off x="101600" y="1067985"/>
          <a:ext cx="8926512" cy="2189162"/>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　カービングの方法を体験し、立体の見方・考え方・感じ方を広げよう。</a:t>
                      </a:r>
                      <a:endPar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endPar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&lt;</a:t>
                      </a:r>
                      <a:r>
                        <a:rPr kumimoji="1" lang="ja-JP" altLang="en-US"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知識・技能</a:t>
                      </a: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・３面の方向から形態を捉えて、量感や動勢など彫刻の造形要素を理解して表す。</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&lt;</a:t>
                      </a:r>
                      <a:r>
                        <a:rPr kumimoji="1" lang="ja-JP" altLang="en-US"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思考力・判断力・表現力</a:t>
                      </a: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・手から受ける印象を基に主題生成する。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・手がつくり出す空間を塊の中に構成する。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・材料を削る道具の扱いを工夫して表す。</a:t>
                      </a:r>
                      <a:endParaRPr kumimoji="1" lang="ja-JP" altLang="en-US" sz="100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&lt;</a:t>
                      </a:r>
                      <a:r>
                        <a:rPr kumimoji="1" lang="ja-JP" altLang="en-US"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主体的に学習に取り組む態度</a:t>
                      </a:r>
                      <a:r>
                        <a:rPr kumimoji="1" lang="en-US" altLang="ja-JP" sz="1000" b="1"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&gt;</a:t>
                      </a: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　</a:t>
                      </a:r>
                      <a:endParaRPr kumimoji="1" lang="en-US" altLang="ja-JP"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・仏像の手のポーズや作家の手をテーマとした作品で受けた印象を基に造形要素を考え、自分の思いを形にしようとしている。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500986492"/>
              </p:ext>
            </p:extLst>
          </p:nvPr>
        </p:nvGraphicFramePr>
        <p:xfrm>
          <a:off x="2307161" y="3516561"/>
          <a:ext cx="6737473" cy="3188965"/>
        </p:xfrm>
        <a:graphic>
          <a:graphicData uri="http://schemas.openxmlformats.org/drawingml/2006/table">
            <a:tbl>
              <a:tblPr/>
              <a:tblGrid>
                <a:gridCol w="208312">
                  <a:extLst>
                    <a:ext uri="{9D8B030D-6E8A-4147-A177-3AD203B41FA5}">
                      <a16:colId xmlns:a16="http://schemas.microsoft.com/office/drawing/2014/main" val="20000"/>
                    </a:ext>
                  </a:extLst>
                </a:gridCol>
                <a:gridCol w="223201">
                  <a:extLst>
                    <a:ext uri="{9D8B030D-6E8A-4147-A177-3AD203B41FA5}">
                      <a16:colId xmlns:a16="http://schemas.microsoft.com/office/drawing/2014/main" val="20001"/>
                    </a:ext>
                  </a:extLst>
                </a:gridCol>
                <a:gridCol w="2025968">
                  <a:extLst>
                    <a:ext uri="{9D8B030D-6E8A-4147-A177-3AD203B41FA5}">
                      <a16:colId xmlns:a16="http://schemas.microsoft.com/office/drawing/2014/main" val="20002"/>
                    </a:ext>
                  </a:extLst>
                </a:gridCol>
                <a:gridCol w="4279992">
                  <a:extLst>
                    <a:ext uri="{9D8B030D-6E8A-4147-A177-3AD203B41FA5}">
                      <a16:colId xmlns:a16="http://schemas.microsoft.com/office/drawing/2014/main" val="20003"/>
                    </a:ext>
                  </a:extLst>
                </a:gridCol>
              </a:tblGrid>
              <a:tr h="272479">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88032">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4725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どうやって彫りだしたかイメージできますか？（０．５時間）</a:t>
                      </a:r>
                      <a:endParaRPr kumimoji="1" lang="en-US" altLang="ja-JP"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txBody>
                  <a:tcPr marL="0" marR="0" marT="45734" marB="45734"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rPr>
                        <a:t>木彫の仁王像やミケランジェロのダビデ像など鑑賞、石採掘現場や狛犬の作業などをビデオ鑑賞、三面図ゲーム</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endParaRPr>
                    </a:p>
                  </a:txBody>
                  <a:tcPr marL="0" marR="0" marT="45732" marB="45732"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68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主題を決めてデッサンしよう（０．５時間＋事前課題）</a:t>
                      </a:r>
                    </a:p>
                  </a:txBody>
                  <a:tcPr marL="0" marR="0" marT="45734" marB="45734"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rPr>
                        <a:t>手のポーズを決めてデッサン／主題を記述する</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endParaRPr>
                    </a:p>
                  </a:txBody>
                  <a:tcPr marL="0" marR="0" marT="45732" marB="45732"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84023887"/>
                  </a:ext>
                </a:extLst>
              </a:tr>
              <a:tr h="392994">
                <a:tc>
                  <a:txBody>
                    <a:bodyPr/>
                    <a:lstStyle/>
                    <a:p>
                      <a:r>
                        <a:rPr lang="ja-JP" altLang="en-US" sz="800" dirty="0"/>
                        <a:t>◎</a:t>
                      </a:r>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立体的にものをとらえる見方を理解しよう（</a:t>
                      </a:r>
                      <a:r>
                        <a:rPr kumimoji="1" lang="en-US" altLang="ja-JP"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5</a:t>
                      </a: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時間）</a:t>
                      </a:r>
                    </a:p>
                  </a:txBody>
                  <a:tcPr marL="0" marR="0" marT="45734" marB="45734"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rPr>
                        <a:t>面取りを理解しよう。塊で形を見て彫りだそう。</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endParaRPr>
                    </a:p>
                  </a:txBody>
                  <a:tcPr marL="0" marR="0" marT="45732" marB="45732"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82210">
                <a:tc>
                  <a:txBody>
                    <a:bodyPr/>
                    <a:lstStyle/>
                    <a:p>
                      <a:r>
                        <a:rPr lang="ja-JP" altLang="en-US" sz="800" dirty="0"/>
                        <a:t>◎</a:t>
                      </a:r>
                    </a:p>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000" kern="100" dirty="0">
                          <a:effectLst/>
                          <a:latin typeface="ＭＳ Ｐ明朝" panose="02020600040205080304" pitchFamily="18" charset="-128"/>
                          <a:ea typeface="ＭＳ Ｐ明朝" panose="02020600040205080304" pitchFamily="18" charset="-128"/>
                          <a:cs typeface="Times New Roman"/>
                        </a:rPr>
                        <a:t>主題を再確認し、筋肉、関節など観察したことを主題に応じて構成して表していこう（４時間）</a:t>
                      </a:r>
                    </a:p>
                  </a:txBody>
                  <a:tcPr marL="0" marR="0" marT="45734" marB="45734"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おおよその形が見えてきたら、主題を再確認し、手の構造を理解し、筋肉、皺などを観察し、主題に応じて取捨選択し表現</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外部講師の作品の鑑賞</a:t>
                      </a:r>
                      <a:r>
                        <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a:t>
                      </a:r>
                      <a:endPar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0" marR="0" marT="45732" marB="45732"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09146">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写真撮りと鑑賞（</a:t>
                      </a:r>
                      <a:r>
                        <a:rPr kumimoji="1" lang="en-US" altLang="ja-JP"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1</a:t>
                      </a:r>
                      <a:r>
                        <a:rPr kumimoji="1" lang="ja-JP" altLang="en-US"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rPr>
                        <a:t>時間）</a:t>
                      </a:r>
                      <a:endParaRPr kumimoji="1" lang="en-US" altLang="ja-JP" sz="1000" b="0" i="0" u="none" strike="noStrike" cap="none" normalizeH="0" baseline="0" dirty="0">
                        <a:ln>
                          <a:noFill/>
                        </a:ln>
                        <a:solidFill>
                          <a:schemeClr val="tx1"/>
                        </a:solidFill>
                        <a:effectLst/>
                        <a:latin typeface="ＭＳ Ｐ明朝" panose="02020600040205080304" pitchFamily="18" charset="-128"/>
                        <a:ea typeface="ＭＳ Ｐ明朝" panose="02020600040205080304" pitchFamily="18" charset="-128"/>
                      </a:endParaRPr>
                    </a:p>
                  </a:txBody>
                  <a:tcPr marL="0" marR="0" marT="45734" marB="45734"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rPr>
                        <a:t>自分の作品をいろいろな角度から写真撮り</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明朝" pitchFamily="17" charset="-128"/>
                          <a:ea typeface="ＭＳ 明朝" pitchFamily="17" charset="-128"/>
                        </a:rPr>
                        <a:t>作家の彫刻、仏像を鑑賞し彫刻の造形要素を再発見</a:t>
                      </a:r>
                      <a:endParaRPr kumimoji="1" lang="en-US" altLang="ja-JP" sz="1000" b="0" i="0" u="none" strike="noStrike" cap="none" normalizeH="0" baseline="0" dirty="0">
                        <a:ln>
                          <a:noFill/>
                        </a:ln>
                        <a:solidFill>
                          <a:schemeClr val="tx1"/>
                        </a:solidFill>
                        <a:effectLst/>
                        <a:latin typeface="ＭＳ 明朝" pitchFamily="17" charset="-128"/>
                        <a:ea typeface="ＭＳ 明朝" pitchFamily="17" charset="-128"/>
                      </a:endParaRPr>
                    </a:p>
                  </a:txBody>
                  <a:tcPr marL="0" marR="0" marT="45732" marB="45732"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334211453"/>
              </p:ext>
            </p:extLst>
          </p:nvPr>
        </p:nvGraphicFramePr>
        <p:xfrm>
          <a:off x="101600" y="241300"/>
          <a:ext cx="8940800" cy="68477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塊の形</a:t>
                      </a:r>
                      <a:r>
                        <a:rPr kumimoji="1" lang="en-US" altLang="ja-JP"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手を彫る　</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r" defTabSz="914400" rtl="0" eaLnBrk="0" fontAlgn="base" latinLnBrk="0" hangingPunct="0">
                        <a:lnSpc>
                          <a:spcPts val="9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１１時間）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高志高校</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野村　由香里</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R2.10.1</a:t>
                      </a: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4007622465"/>
              </p:ext>
            </p:extLst>
          </p:nvPr>
        </p:nvGraphicFramePr>
        <p:xfrm>
          <a:off x="116482" y="5227410"/>
          <a:ext cx="1995606" cy="1511089"/>
        </p:xfrm>
        <a:graphic>
          <a:graphicData uri="http://schemas.openxmlformats.org/drawingml/2006/table">
            <a:tbl>
              <a:tblPr/>
              <a:tblGrid>
                <a:gridCol w="1995606">
                  <a:extLst>
                    <a:ext uri="{9D8B030D-6E8A-4147-A177-3AD203B41FA5}">
                      <a16:colId xmlns:a16="http://schemas.microsoft.com/office/drawing/2014/main" val="20000"/>
                    </a:ext>
                  </a:extLst>
                </a:gridCol>
              </a:tblGrid>
              <a:tr h="24392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221529">
                <a:tc>
                  <a: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ＭＳ 明朝" pitchFamily="17" charset="-128"/>
                          <a:ea typeface="ＭＳ 明朝" pitchFamily="17" charset="-128"/>
                          <a:cs typeface="Times New Roman" pitchFamily="18" charset="0"/>
                        </a:rPr>
                        <a:t>篆刻の宙（持ち手）を彫る</a:t>
                      </a:r>
                      <a:endParaRPr kumimoji="0" lang="en-US" altLang="ja-JP" sz="1000" b="0" i="0" u="none" strike="noStrike" kern="1200" cap="none" spc="0" normalizeH="0" baseline="0" noProof="0" dirty="0">
                        <a:ln>
                          <a:noFill/>
                        </a:ln>
                        <a:solidFill>
                          <a:prstClr val="black"/>
                        </a:solidFill>
                        <a:effectLst/>
                        <a:uLnTx/>
                        <a:uFillTx/>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ＭＳ 明朝" pitchFamily="17" charset="-128"/>
                          <a:ea typeface="ＭＳ 明朝" pitchFamily="17" charset="-128"/>
                          <a:cs typeface="Times New Roman" pitchFamily="18" charset="0"/>
                        </a:rPr>
                        <a:t>石膏を使って抽象形態を彫る</a:t>
                      </a:r>
                      <a:endParaRPr kumimoji="0" lang="en-US" altLang="ja-JP" sz="1000" b="0" i="0" u="none" strike="noStrike" kern="1200" cap="none" spc="0" normalizeH="0" baseline="0" noProof="0" dirty="0">
                        <a:ln>
                          <a:noFill/>
                        </a:ln>
                        <a:solidFill>
                          <a:prstClr val="black"/>
                        </a:solidFill>
                        <a:effectLst/>
                        <a:uLnTx/>
                        <a:uFillTx/>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918613" y="5536253"/>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403726" y="3117850"/>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364163" y="222250"/>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21" name="円/楕円 20"/>
          <p:cNvSpPr/>
          <p:nvPr/>
        </p:nvSpPr>
        <p:spPr>
          <a:xfrm>
            <a:off x="2018976" y="1647825"/>
            <a:ext cx="908050" cy="3212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16" name="円/楕円 18"/>
          <p:cNvSpPr/>
          <p:nvPr/>
        </p:nvSpPr>
        <p:spPr>
          <a:xfrm>
            <a:off x="1547813" y="1296988"/>
            <a:ext cx="136842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20"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6305" y="3514005"/>
            <a:ext cx="1987550"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1029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ChangeArrowheads="1"/>
          </p:cNvSpPr>
          <p:nvPr/>
        </p:nvSpPr>
        <p:spPr bwMode="auto">
          <a:xfrm>
            <a:off x="179388" y="71438"/>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solidFill>
                  <a:schemeClr val="tx2"/>
                </a:solidFill>
                <a:latin typeface="Arial" panose="020B0604020202020204" pitchFamily="34" charset="0"/>
              </a:rPr>
              <a:t>実践記録</a:t>
            </a:r>
          </a:p>
        </p:txBody>
      </p:sp>
      <p:graphicFrame>
        <p:nvGraphicFramePr>
          <p:cNvPr id="6" name="表 5"/>
          <p:cNvGraphicFramePr>
            <a:graphicFrameLocks noGrp="1"/>
          </p:cNvGraphicFramePr>
          <p:nvPr>
            <p:extLst>
              <p:ext uri="{D42A27DB-BD31-4B8C-83A1-F6EECF244321}">
                <p14:modId xmlns:p14="http://schemas.microsoft.com/office/powerpoint/2010/main" val="1957889878"/>
              </p:ext>
            </p:extLst>
          </p:nvPr>
        </p:nvGraphicFramePr>
        <p:xfrm>
          <a:off x="179388" y="4591050"/>
          <a:ext cx="8785225" cy="2073275"/>
        </p:xfrm>
        <a:graphic>
          <a:graphicData uri="http://schemas.openxmlformats.org/drawingml/2006/table">
            <a:tbl>
              <a:tblPr firstRow="1" bandRow="1">
                <a:tableStyleId>{5C22544A-7EE6-4342-B048-85BDC9FD1C3A}</a:tableStyleId>
              </a:tblPr>
              <a:tblGrid>
                <a:gridCol w="8785225">
                  <a:extLst>
                    <a:ext uri="{9D8B030D-6E8A-4147-A177-3AD203B41FA5}">
                      <a16:colId xmlns:a16="http://schemas.microsoft.com/office/drawing/2014/main" val="20000"/>
                    </a:ext>
                  </a:extLst>
                </a:gridCol>
              </a:tblGrid>
              <a:tr h="335365">
                <a:tc>
                  <a:txBody>
                    <a:bodyPr/>
                    <a:lstStyle/>
                    <a:p>
                      <a:r>
                        <a:rPr kumimoji="1" lang="ja-JP" altLang="en-US" sz="1600" dirty="0">
                          <a:solidFill>
                            <a:schemeClr val="tx1"/>
                          </a:solidFill>
                        </a:rPr>
                        <a:t>評価と改善点</a:t>
                      </a: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737910">
                <a:tc>
                  <a:txBody>
                    <a:bodyPr/>
                    <a:lstStyle/>
                    <a:p>
                      <a:r>
                        <a:rPr kumimoji="1" lang="ja-JP" altLang="en-US" sz="1200" dirty="0"/>
                        <a:t>・</a:t>
                      </a:r>
                      <a:r>
                        <a:rPr kumimoji="1" lang="ja-JP" altLang="en-US" sz="1200" dirty="0">
                          <a:latin typeface="ＭＳ Ｐ明朝" panose="02020600040205080304" pitchFamily="18" charset="-128"/>
                          <a:ea typeface="ＭＳ Ｐ明朝" panose="02020600040205080304" pitchFamily="18" charset="-128"/>
                        </a:rPr>
                        <a:t>中学１年技術で三面図を学習しているが彫刻に応用できる生徒は少ない。面取りをプリントや実物で確認することで自分で進められる生徒は少数、塊と手を見比べながら実際にやって見せたりするなどの個別指導で徐々に理解していく生徒が大半である。指が一本見えてくるようになると、後は自分で彫刻を進められるようになる。</a:t>
                      </a:r>
                      <a:endParaRPr kumimoji="1" lang="en-US" altLang="ja-JP" sz="1200" dirty="0">
                        <a:latin typeface="ＭＳ Ｐ明朝" panose="02020600040205080304" pitchFamily="18" charset="-128"/>
                        <a:ea typeface="ＭＳ Ｐ明朝" panose="02020600040205080304" pitchFamily="18" charset="-128"/>
                      </a:endParaRPr>
                    </a:p>
                    <a:p>
                      <a:r>
                        <a:rPr kumimoji="1" lang="ja-JP" altLang="en-US" sz="1200" dirty="0">
                          <a:latin typeface="ＭＳ Ｐ明朝" panose="02020600040205080304" pitchFamily="18" charset="-128"/>
                          <a:ea typeface="ＭＳ Ｐ明朝" panose="02020600040205080304" pitchFamily="18" charset="-128"/>
                        </a:rPr>
                        <a:t>・「美術で頭が疲れるとは思わなかった」と言う生徒もいる。</a:t>
                      </a:r>
                      <a:endParaRPr kumimoji="1" lang="en-US" altLang="ja-JP" sz="1200" dirty="0">
                        <a:latin typeface="ＭＳ Ｐ明朝" panose="02020600040205080304" pitchFamily="18" charset="-128"/>
                        <a:ea typeface="ＭＳ Ｐ明朝" panose="02020600040205080304" pitchFamily="18" charset="-128"/>
                      </a:endParaRPr>
                    </a:p>
                    <a:p>
                      <a:r>
                        <a:rPr kumimoji="1" lang="ja-JP" altLang="en-US" sz="1200" dirty="0">
                          <a:latin typeface="ＭＳ Ｐ明朝" panose="02020600040205080304" pitchFamily="18" charset="-128"/>
                          <a:ea typeface="ＭＳ Ｐ明朝" panose="02020600040205080304" pitchFamily="18" charset="-128"/>
                        </a:rPr>
                        <a:t>・カービングで「手」を彫る制作は、形を知っているので、「これくらいでいいかな」「適当に感想を書いて終わらせよう」ということができないところがあるのであえてテーマにしている。修正がきかない、頭の中でいろいろな方向から立体視する、自分の手を触ってしっかり見る、道具に自分を合わせていく（強引に道具を使っても作業が進まない）、など負荷のかかる活動である。理解し始めると集中して無言で制作を進めていく題材である。完成した時の満足度は高い。</a:t>
                      </a:r>
                      <a:endParaRPr kumimoji="1" lang="en-US" altLang="ja-JP" sz="1200" dirty="0">
                        <a:latin typeface="ＭＳ Ｐ明朝" panose="02020600040205080304" pitchFamily="18" charset="-128"/>
                        <a:ea typeface="ＭＳ Ｐ明朝" panose="02020600040205080304" pitchFamily="18" charset="-128"/>
                      </a:endParaRPr>
                    </a:p>
                    <a:p>
                      <a:r>
                        <a:rPr kumimoji="1" lang="ja-JP" altLang="en-US" sz="1200" dirty="0">
                          <a:latin typeface="ＭＳ Ｐ明朝" panose="02020600040205080304" pitchFamily="18" charset="-128"/>
                          <a:ea typeface="ＭＳ Ｐ明朝" panose="02020600040205080304" pitchFamily="18" charset="-128"/>
                        </a:rPr>
                        <a:t>・体験してから仏像や彫刻を見ると、難しさや表現の工夫などを考えるなど鑑賞する目が養えている。</a:t>
                      </a:r>
                      <a:endParaRPr kumimoji="1" lang="en-US" altLang="ja-JP" sz="1200" dirty="0">
                        <a:latin typeface="ＭＳ Ｐ明朝" panose="02020600040205080304" pitchFamily="18" charset="-128"/>
                        <a:ea typeface="ＭＳ Ｐ明朝" panose="02020600040205080304" pitchFamily="18" charset="-128"/>
                      </a:endParaRPr>
                    </a:p>
                  </a:txBody>
                  <a:tcPr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角丸四角形吹き出し 1"/>
          <p:cNvSpPr/>
          <p:nvPr/>
        </p:nvSpPr>
        <p:spPr>
          <a:xfrm>
            <a:off x="2423350" y="3501008"/>
            <a:ext cx="1738713" cy="456216"/>
          </a:xfrm>
          <a:prstGeom prst="wedgeRoundRectCallout">
            <a:avLst>
              <a:gd name="adj1" fmla="val 63043"/>
              <a:gd name="adj2" fmla="val -6482"/>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000" dirty="0"/>
              <a:t>透明の箱に入れることで削除する空間を理解する</a:t>
            </a:r>
          </a:p>
        </p:txBody>
      </p:sp>
      <p:pic>
        <p:nvPicPr>
          <p:cNvPr id="4108" name="図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5653" y="663432"/>
            <a:ext cx="1944216" cy="1457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正方形/長方形 6"/>
          <p:cNvSpPr/>
          <p:nvPr/>
        </p:nvSpPr>
        <p:spPr>
          <a:xfrm>
            <a:off x="2523768" y="3104465"/>
            <a:ext cx="1295400" cy="287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t>面取りの例</a:t>
            </a:r>
          </a:p>
        </p:txBody>
      </p:sp>
      <p:sp>
        <p:nvSpPr>
          <p:cNvPr id="17" name="角丸四角形吹き出し 16"/>
          <p:cNvSpPr/>
          <p:nvPr/>
        </p:nvSpPr>
        <p:spPr>
          <a:xfrm>
            <a:off x="2983147" y="2162969"/>
            <a:ext cx="1873250" cy="431800"/>
          </a:xfrm>
          <a:prstGeom prst="wedgeRoundRectCallout">
            <a:avLst>
              <a:gd name="adj1" fmla="val 38832"/>
              <a:gd name="adj2" fmla="val -127508"/>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000" dirty="0"/>
              <a:t>小刀の扱いはうまくなっていく</a:t>
            </a:r>
          </a:p>
        </p:txBody>
      </p:sp>
      <p:sp>
        <p:nvSpPr>
          <p:cNvPr id="15" name="角丸四角形吹き出し 14"/>
          <p:cNvSpPr/>
          <p:nvPr/>
        </p:nvSpPr>
        <p:spPr>
          <a:xfrm>
            <a:off x="3171468" y="4063387"/>
            <a:ext cx="1006475" cy="300038"/>
          </a:xfrm>
          <a:prstGeom prst="wedgeRoundRectCallout">
            <a:avLst>
              <a:gd name="adj1" fmla="val 72063"/>
              <a:gd name="adj2" fmla="val -11068"/>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1000" dirty="0"/>
              <a:t>手の骨格標本</a:t>
            </a:r>
          </a:p>
        </p:txBody>
      </p:sp>
      <p:pic>
        <p:nvPicPr>
          <p:cNvPr id="3" name="図 2"/>
          <p:cNvPicPr>
            <a:picLocks noChangeAspect="1"/>
          </p:cNvPicPr>
          <p:nvPr/>
        </p:nvPicPr>
        <p:blipFill>
          <a:blip r:embed="rId3"/>
          <a:stretch>
            <a:fillRect/>
          </a:stretch>
        </p:blipFill>
        <p:spPr>
          <a:xfrm>
            <a:off x="232010" y="1266825"/>
            <a:ext cx="2017799" cy="2690399"/>
          </a:xfrm>
          <a:prstGeom prst="rect">
            <a:avLst/>
          </a:prstGeom>
          <a:ln>
            <a:solidFill>
              <a:schemeClr val="tx1"/>
            </a:solidFill>
          </a:ln>
        </p:spPr>
      </p:pic>
      <p:sp>
        <p:nvSpPr>
          <p:cNvPr id="14" name="角丸四角形吹き出し 13"/>
          <p:cNvSpPr/>
          <p:nvPr/>
        </p:nvSpPr>
        <p:spPr>
          <a:xfrm>
            <a:off x="344839" y="744538"/>
            <a:ext cx="1873250" cy="220880"/>
          </a:xfrm>
          <a:prstGeom prst="wedgeRoundRectCallout">
            <a:avLst>
              <a:gd name="adj1" fmla="val -6422"/>
              <a:gd name="adj2" fmla="val 14973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000" dirty="0"/>
              <a:t>事前に読んでおく冊子</a:t>
            </a:r>
          </a:p>
        </p:txBody>
      </p:sp>
      <p:sp>
        <p:nvSpPr>
          <p:cNvPr id="4" name="右矢印 3"/>
          <p:cNvSpPr/>
          <p:nvPr/>
        </p:nvSpPr>
        <p:spPr>
          <a:xfrm>
            <a:off x="2411760" y="741145"/>
            <a:ext cx="863253" cy="22427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919772" y="218442"/>
            <a:ext cx="646331" cy="369332"/>
          </a:xfrm>
          <a:prstGeom prst="rect">
            <a:avLst/>
          </a:prstGeom>
          <a:noFill/>
        </p:spPr>
        <p:txBody>
          <a:bodyPr wrap="none" rtlCol="0">
            <a:spAutoFit/>
          </a:bodyPr>
          <a:lstStyle/>
          <a:p>
            <a:r>
              <a:rPr kumimoji="1" lang="ja-JP" altLang="en-US" dirty="0"/>
              <a:t>制作</a:t>
            </a:r>
          </a:p>
        </p:txBody>
      </p:sp>
      <p:sp>
        <p:nvSpPr>
          <p:cNvPr id="8" name="左右矢印 7"/>
          <p:cNvSpPr/>
          <p:nvPr/>
        </p:nvSpPr>
        <p:spPr>
          <a:xfrm>
            <a:off x="5580112" y="1266825"/>
            <a:ext cx="864096" cy="361975"/>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875246" y="255588"/>
            <a:ext cx="646331" cy="369332"/>
          </a:xfrm>
          <a:prstGeom prst="rect">
            <a:avLst/>
          </a:prstGeom>
          <a:noFill/>
        </p:spPr>
        <p:txBody>
          <a:bodyPr wrap="none" rtlCol="0">
            <a:spAutoFit/>
          </a:bodyPr>
          <a:lstStyle/>
          <a:p>
            <a:r>
              <a:rPr kumimoji="1" lang="ja-JP" altLang="en-US" dirty="0"/>
              <a:t>鑑賞</a:t>
            </a: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2265" y="686987"/>
            <a:ext cx="1222103" cy="1629470"/>
          </a:xfrm>
          <a:prstGeom prst="rect">
            <a:avLst/>
          </a:prstGeom>
        </p:spPr>
      </p:pic>
      <p:sp>
        <p:nvSpPr>
          <p:cNvPr id="20" name="角丸四角形吹き出し 19"/>
          <p:cNvSpPr/>
          <p:nvPr/>
        </p:nvSpPr>
        <p:spPr>
          <a:xfrm>
            <a:off x="5993209" y="2551329"/>
            <a:ext cx="1873250" cy="431800"/>
          </a:xfrm>
          <a:prstGeom prst="wedgeRoundRectCallout">
            <a:avLst>
              <a:gd name="adj1" fmla="val 5273"/>
              <a:gd name="adj2" fmla="val -10765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000" dirty="0"/>
              <a:t>仏像の手や手をモチーフとした作品などの鑑賞</a:t>
            </a:r>
          </a:p>
        </p:txBody>
      </p:sp>
      <p:sp>
        <p:nvSpPr>
          <p:cNvPr id="21" name="左右矢印 20"/>
          <p:cNvSpPr/>
          <p:nvPr/>
        </p:nvSpPr>
        <p:spPr>
          <a:xfrm rot="5400000">
            <a:off x="4658227" y="2461751"/>
            <a:ext cx="864096" cy="361975"/>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633298" y="989826"/>
            <a:ext cx="800219" cy="276999"/>
          </a:xfrm>
          <a:prstGeom prst="rect">
            <a:avLst/>
          </a:prstGeom>
          <a:noFill/>
        </p:spPr>
        <p:txBody>
          <a:bodyPr wrap="none" rtlCol="0">
            <a:spAutoFit/>
          </a:bodyPr>
          <a:lstStyle/>
          <a:p>
            <a:r>
              <a:rPr kumimoji="1" lang="ja-JP" altLang="en-US" sz="1200" dirty="0"/>
              <a:t>主題生成</a:t>
            </a:r>
          </a:p>
        </p:txBody>
      </p:sp>
      <p:sp>
        <p:nvSpPr>
          <p:cNvPr id="11" name="テキスト ボックス 10"/>
          <p:cNvSpPr txBox="1"/>
          <p:nvPr/>
        </p:nvSpPr>
        <p:spPr>
          <a:xfrm>
            <a:off x="5159166" y="2378869"/>
            <a:ext cx="400110" cy="451406"/>
          </a:xfrm>
          <a:prstGeom prst="rect">
            <a:avLst/>
          </a:prstGeom>
          <a:noFill/>
        </p:spPr>
        <p:txBody>
          <a:bodyPr vert="eaVert" wrap="none" rtlCol="0">
            <a:spAutoFit/>
          </a:bodyPr>
          <a:lstStyle/>
          <a:p>
            <a:r>
              <a:rPr kumimoji="1" lang="ja-JP" altLang="en-US" sz="1400" dirty="0"/>
              <a:t>技法</a:t>
            </a:r>
          </a:p>
        </p:txBody>
      </p:sp>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0073" y="3130267"/>
            <a:ext cx="3802046" cy="1373153"/>
          </a:xfrm>
          <a:prstGeom prst="rect">
            <a:avLst/>
          </a:prstGeom>
        </p:spPr>
      </p:pic>
    </p:spTree>
    <p:extLst>
      <p:ext uri="{BB962C8B-B14F-4D97-AF65-F5344CB8AC3E}">
        <p14:creationId xmlns:p14="http://schemas.microsoft.com/office/powerpoint/2010/main" val="27145133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30864</TotalTime>
  <Words>736</Words>
  <Application>Microsoft Office PowerPoint</Application>
  <PresentationFormat>画面に合わせる (4:3)</PresentationFormat>
  <Paragraphs>104</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483</cp:revision>
  <cp:lastPrinted>2019-12-13T23:42:49Z</cp:lastPrinted>
  <dcterms:created xsi:type="dcterms:W3CDTF">2017-07-27T02:50:12Z</dcterms:created>
  <dcterms:modified xsi:type="dcterms:W3CDTF">2021-07-26T00:29:20Z</dcterms:modified>
</cp:coreProperties>
</file>