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4" r:id="rId3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94633" autoAdjust="0"/>
  </p:normalViewPr>
  <p:slideViewPr>
    <p:cSldViewPr>
      <p:cViewPr>
        <p:scale>
          <a:sx n="83" d="100"/>
          <a:sy n="83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2E4FD-619C-486C-9671-7BF182E29F4F}" type="datetimeFigureOut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ECC18-1B74-48FA-9E0E-BFE4F6EE56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2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A4B2-E9C6-4C03-8E20-59A506CC6F0D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AB26-3B7C-4C6A-975F-F2F1F6666C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0A48-F706-45AA-9781-93212A3D9FB7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E55D-3F2C-4D39-81FC-1A122C20E66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305E-49E0-4830-8F19-72E2D6B918A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8DE9-74ED-4AA6-919D-B4EFB662EAF3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A5D-F0CE-4867-B54F-7CCF19A9F61E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5BD3-823D-42B2-8FBC-7F21EED9D7EA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A690-8775-4235-AD49-E8C5DD176C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D7CB-1270-4225-A615-9D642A4A1414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4EC-A94A-4B14-B3CA-3AB77F6C7F45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C83D-AA8A-4097-B3BC-F73F5F8A2009}" type="datetime1">
              <a:rPr kumimoji="1" lang="ja-JP" altLang="en-US" smtClean="0"/>
              <a:pPr/>
              <a:t>2015/8/17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41B9-F716-4249-9320-FFE049C437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28"/>
            <a:ext cx="2328850" cy="5857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987824" y="928671"/>
          <a:ext cx="5941893" cy="5429287"/>
        </p:xfrm>
        <a:graphic>
          <a:graphicData uri="http://schemas.openxmlformats.org/drawingml/2006/table">
            <a:tbl>
              <a:tblPr/>
              <a:tblGrid>
                <a:gridCol w="2900187"/>
                <a:gridCol w="3041706"/>
              </a:tblGrid>
              <a:tr h="1375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学習の目標</a:t>
                      </a: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1" kern="10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彫り跡と刷りの色の重なりの関係を理解しながら、彫刻刀の扱いを工夫して表す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・版板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・版木を留める滑り止めマットか版画版、彫刻刀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・インク、ローラー、インク版、バレン、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・版画紙、新聞紙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8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 　</a:t>
                      </a:r>
                      <a:endParaRPr lang="en-US" altLang="ja-JP" sz="105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</a:t>
                      </a: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</a:p>
                    <a:p>
                      <a:r>
                        <a:rPr kumimoji="1" 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 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　　　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②何色に刷るか決めて、スケッチに色を置く。明るい色から彫っていくとよい。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②図と地の理解、彫りと刷りの関連がわかりやすい。偶然表れる色の重なりや彫りの面白さから発想を膨らませていく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【</a:t>
                      </a:r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彫りの工夫例</a:t>
                      </a:r>
                      <a:r>
                        <a:rPr kumimoji="1" lang="en-US" altLang="ja-JP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】</a:t>
                      </a: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・図と地の違いを彫りの種類や方向の変化で表す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・闇の中に光が当たったらどのように見えるか想　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像するなど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（輪郭線だけを彫ってしまわないように）</a:t>
                      </a: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③彫りながら彫刻刀の使い方に慣れさせる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難しいところは後に回す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④友達の工夫を見ながら作業を進めていける場の設定をする（向き合って作業はさせない。安全面に十分気をつける）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105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できた作品を見合いながらお互いの工夫やよいところを楽しむ。</a:t>
                      </a:r>
                      <a:endParaRPr kumimoji="1" lang="en-US" altLang="ja-JP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ja-JP" altLang="en-US" sz="105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75866"/>
              </p:ext>
            </p:extLst>
          </p:nvPr>
        </p:nvGraphicFramePr>
        <p:xfrm>
          <a:off x="395536" y="332656"/>
          <a:ext cx="46480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03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彫り進み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うつす）　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年）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220072" y="332656"/>
          <a:ext cx="3714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33439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年　　月（　　時間）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3500430" y="2571744"/>
            <a:ext cx="2357454" cy="357190"/>
          </a:xfrm>
          <a:prstGeom prst="wedgeRoundRectCallout">
            <a:avLst>
              <a:gd name="adj1" fmla="val 13955"/>
              <a:gd name="adj2" fmla="val -936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版を４色で表そう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-1-</a:t>
            </a:r>
            <a:endParaRPr kumimoji="1" lang="ja-JP" altLang="en-US" dirty="0"/>
          </a:p>
        </p:txBody>
      </p:sp>
      <p:pic>
        <p:nvPicPr>
          <p:cNvPr id="24" name="Picture 2" descr="C:\Documents and Settings\nomura-yukari\Local Settings\Temporary Internet Files\Content.IE5\B1Z7W9ZI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17401">
            <a:off x="3298692" y="2772222"/>
            <a:ext cx="349863" cy="419421"/>
          </a:xfrm>
          <a:prstGeom prst="rect">
            <a:avLst/>
          </a:prstGeom>
          <a:noFill/>
        </p:spPr>
      </p:pic>
      <p:graphicFrame>
        <p:nvGraphicFramePr>
          <p:cNvPr id="29" name="表 28"/>
          <p:cNvGraphicFramePr>
            <a:graphicFrameLocks noGrp="1"/>
          </p:cNvGraphicFramePr>
          <p:nvPr/>
        </p:nvGraphicFramePr>
        <p:xfrm>
          <a:off x="500034" y="928670"/>
          <a:ext cx="2271766" cy="542928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1766"/>
              </a:tblGrid>
              <a:tr h="5429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（版表現を使った造形活動の評価規準）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900" b="1" kern="1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228600" indent="-228600">
                        <a:buAutoNum type="circleNumDbPlain"/>
                      </a:pP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（関心・意欲・態度）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自分の思いで、夢中になって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・彫刻刀で木を彫る感覚、写し取ってできる形や色の効果を楽しもうとしている。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②　（発想・構想の能力）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　思い付いたり、話し合って考えたり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・凹凸から生まれる形や色などから思い付いたり、友達の工夫を取り入れたりしている。</a:t>
                      </a:r>
                    </a:p>
                    <a:p>
                      <a:r>
                        <a:rPr kumimoji="1" 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③（創造的な技能）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試みる、工夫する　</a:t>
                      </a:r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28600" indent="-228600">
                        <a:buNone/>
                      </a:pP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・彫刻刀の扱いを試し慣れながら、工夫している。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・彫りと刷りの関係を理解して工夫している。</a:t>
                      </a:r>
                    </a:p>
                    <a:p>
                      <a:r>
                        <a:rPr kumimoji="1" lang="en-US" sz="90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④　（鑑賞の能力）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　　違いをとらえ、よさを感じる</a:t>
                      </a:r>
                      <a:endParaRPr kumimoji="1" lang="en-US" altLang="ja-JP" sz="9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900" b="1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　　　　　　　</a:t>
                      </a:r>
                      <a:endParaRPr kumimoji="1" lang="ja-JP" altLang="en-US" sz="90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・話し合う中で感じの違いをとらえ、自他の工夫やよさを感じ取っている。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0170" marR="901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円/楕円 29"/>
          <p:cNvSpPr/>
          <p:nvPr/>
        </p:nvSpPr>
        <p:spPr>
          <a:xfrm>
            <a:off x="539552" y="1340768"/>
            <a:ext cx="1714512" cy="35605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467544" y="3933056"/>
            <a:ext cx="2000264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39552" y="2996952"/>
            <a:ext cx="2160240" cy="36004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39552" y="2132856"/>
            <a:ext cx="2088232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539552" y="4797152"/>
            <a:ext cx="2160587" cy="144016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版表現の魅力！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endParaRPr lang="ja-JP" altLang="en-US" sz="1050" dirty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・凹凸の工夫で生まれる形や色から思いついて表しやすい。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・彫刻刀で彫る手応えの楽しさ。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50" dirty="0" smtClean="0">
                <a:solidFill>
                  <a:schemeClr val="tx1"/>
                </a:solidFill>
              </a:rPr>
              <a:t>・凹凸をつくって写し取ってできる形や色や、組み合わせることで、表現を広げることができる。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63888" y="3356992"/>
            <a:ext cx="2160240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最初は白い色になるところを彫る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63888" y="3861048"/>
            <a:ext cx="2160240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黄色で刷る（黄色の版木になる）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563888" y="4221088"/>
            <a:ext cx="2160240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黄色を残すところを彫る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563888" y="4797152"/>
            <a:ext cx="2160240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赤色で刷る（赤の版木になる）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563888" y="5157192"/>
            <a:ext cx="2160240" cy="28803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赤色を残すところを彫る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85689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彫り進み　</a:t>
            </a:r>
            <a:r>
              <a:rPr lang="ja-JP" altLang="en-US" b="1" dirty="0" smtClean="0"/>
              <a:t>（</a:t>
            </a:r>
            <a:r>
              <a:rPr lang="ja-JP" altLang="en-US" b="1" dirty="0"/>
              <a:t>うつす）　（</a:t>
            </a:r>
            <a:r>
              <a:rPr lang="en-US" altLang="ja-JP" b="1" dirty="0"/>
              <a:t>3</a:t>
            </a:r>
            <a:r>
              <a:rPr lang="ja-JP" altLang="en-US" b="1" dirty="0"/>
              <a:t>・</a:t>
            </a:r>
            <a:r>
              <a:rPr lang="en-US" altLang="ja-JP" b="1" dirty="0"/>
              <a:t>4</a:t>
            </a:r>
            <a:r>
              <a:rPr lang="ja-JP" altLang="en-US" b="1" dirty="0"/>
              <a:t>年</a:t>
            </a:r>
            <a:r>
              <a:rPr lang="ja-JP" altLang="en-US" b="1" dirty="0" smtClean="0"/>
              <a:t>）　「</a:t>
            </a:r>
            <a:r>
              <a:rPr lang="ja-JP" altLang="en-US" b="1" dirty="0" smtClean="0"/>
              <a:t>刷るとでてくる　ほると出てくるふしぎなもの（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年）</a:t>
            </a:r>
            <a:endParaRPr kumimoji="1" lang="ja-JP" altLang="en-US" b="1" dirty="0"/>
          </a:p>
        </p:txBody>
      </p:sp>
      <p:pic>
        <p:nvPicPr>
          <p:cNvPr id="11266" name="Picture 2" descr="C:\Documents and Settings\nomura-yukari\デスクトップ\◆木田小写真\４年・刷るとでてくる　ほると出てくるふしぎなもの\CIMG67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53136"/>
            <a:ext cx="2520280" cy="1890210"/>
          </a:xfrm>
          <a:prstGeom prst="rect">
            <a:avLst/>
          </a:prstGeom>
          <a:noFill/>
        </p:spPr>
      </p:pic>
      <p:pic>
        <p:nvPicPr>
          <p:cNvPr id="11267" name="Picture 3" descr="C:\Documents and Settings\nomura-yukari\デスクトップ\◆木田小写真\４年・刷るとでてくる　ほると出てくるふしぎなもの\CIMG6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7750" y="3068960"/>
            <a:ext cx="2509365" cy="1584176"/>
          </a:xfrm>
          <a:prstGeom prst="rect">
            <a:avLst/>
          </a:prstGeom>
          <a:noFill/>
        </p:spPr>
      </p:pic>
      <p:pic>
        <p:nvPicPr>
          <p:cNvPr id="11268" name="Picture 4" descr="C:\Documents and Settings\nomura-yukari\デスクトップ\◆木田小写真\４年・刷るとでてくる　ほると出てくるふしぎなもの\CIMG67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52736"/>
            <a:ext cx="2902645" cy="2016224"/>
          </a:xfrm>
          <a:prstGeom prst="rect">
            <a:avLst/>
          </a:prstGeom>
          <a:noFill/>
        </p:spPr>
      </p:pic>
      <p:pic>
        <p:nvPicPr>
          <p:cNvPr id="11271" name="Picture 7" descr="C:\Documents and Settings\nomura-yukari\デスクトップ\◆木田小写真\４年・刷るとでてくる　ほると出てくるふしぎなもの\CIMG67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034734"/>
            <a:ext cx="2520280" cy="189021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0" name="角丸四角形吹き出し 9"/>
          <p:cNvSpPr/>
          <p:nvPr/>
        </p:nvSpPr>
        <p:spPr>
          <a:xfrm>
            <a:off x="6372200" y="4869160"/>
            <a:ext cx="2448272" cy="720080"/>
          </a:xfrm>
          <a:prstGeom prst="wedgeRoundRectCallout">
            <a:avLst>
              <a:gd name="adj1" fmla="val -43583"/>
              <a:gd name="adj2" fmla="val 822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３次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600" b="1" spc="-150" dirty="0" smtClean="0">
                <a:solidFill>
                  <a:schemeClr val="tx1"/>
                </a:solidFill>
              </a:rPr>
              <a:t>白か黒のインクで</a:t>
            </a:r>
            <a:endParaRPr lang="en-US" altLang="ja-JP" sz="1600" b="1" spc="-1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spc="-150" dirty="0" smtClean="0">
                <a:solidFill>
                  <a:schemeClr val="tx1"/>
                </a:solidFill>
              </a:rPr>
              <a:t>　　　    重ね刷りをする</a:t>
            </a:r>
            <a:endParaRPr kumimoji="1" lang="ja-JP" altLang="en-US" sz="1600" b="1" spc="-15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6444208" y="3212976"/>
            <a:ext cx="2223864" cy="423664"/>
          </a:xfrm>
          <a:prstGeom prst="wedgeRoundRectCallout">
            <a:avLst>
              <a:gd name="adj1" fmla="val -35876"/>
              <a:gd name="adj2" fmla="val 1024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２次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版木を彫る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6228184" y="1196752"/>
            <a:ext cx="2736304" cy="864096"/>
          </a:xfrm>
          <a:prstGeom prst="wedgeRoundRectCallout">
            <a:avLst>
              <a:gd name="adj1" fmla="val -38528"/>
              <a:gd name="adj2" fmla="val 722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１次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600" b="1" spc="-150" dirty="0" smtClean="0">
                <a:solidFill>
                  <a:schemeClr val="tx1"/>
                </a:solidFill>
              </a:rPr>
              <a:t>版木に色を付けて写　</a:t>
            </a:r>
            <a:endParaRPr lang="en-US" altLang="ja-JP" sz="1600" b="1" spc="-150" dirty="0" smtClean="0">
              <a:solidFill>
                <a:schemeClr val="tx1"/>
              </a:solidFill>
            </a:endParaRPr>
          </a:p>
          <a:p>
            <a:r>
              <a:rPr lang="ja-JP" altLang="en-US" sz="1600" b="1" spc="-150" dirty="0" smtClean="0">
                <a:solidFill>
                  <a:schemeClr val="tx1"/>
                </a:solidFill>
              </a:rPr>
              <a:t>　　　　　　 し取り、オリジナル刷り　</a:t>
            </a:r>
            <a:endParaRPr lang="en-US" altLang="ja-JP" sz="1600" b="1" spc="-150" dirty="0" smtClean="0">
              <a:solidFill>
                <a:schemeClr val="tx1"/>
              </a:solidFill>
            </a:endParaRPr>
          </a:p>
          <a:p>
            <a:r>
              <a:rPr lang="ja-JP" altLang="en-US" sz="1600" b="1" spc="-150" dirty="0" smtClean="0">
                <a:solidFill>
                  <a:schemeClr val="tx1"/>
                </a:solidFill>
              </a:rPr>
              <a:t>　　　　　　 紙をつくる</a:t>
            </a:r>
            <a:endParaRPr kumimoji="1" lang="ja-JP" altLang="en-US" sz="1600" b="1" spc="-150" dirty="0">
              <a:solidFill>
                <a:schemeClr val="tx1"/>
              </a:solidFill>
            </a:endParaRPr>
          </a:p>
        </p:txBody>
      </p:sp>
      <p:pic>
        <p:nvPicPr>
          <p:cNvPr id="11272" name="Picture 8" descr="C:\Documents and Settings\nomura-yukari\デスクトップ\◆木田小写真\４年・刷るとでてくる　ほると出てくるふしぎなもの\CIMG67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653136"/>
            <a:ext cx="2684017" cy="201301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5" name="テキスト ボックス 14"/>
          <p:cNvSpPr txBox="1"/>
          <p:nvPr/>
        </p:nvSpPr>
        <p:spPr>
          <a:xfrm>
            <a:off x="5436096" y="692696"/>
            <a:ext cx="3268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第５０回県造形教育研究大会　木田小学校実践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197</Words>
  <Application>Microsoft Office PowerPoint</Application>
  <PresentationFormat>画面に合わせる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Takeuchi</cp:lastModifiedBy>
  <cp:revision>203</cp:revision>
  <dcterms:created xsi:type="dcterms:W3CDTF">2012-05-08T05:55:11Z</dcterms:created>
  <dcterms:modified xsi:type="dcterms:W3CDTF">2015-08-17T09:35:58Z</dcterms:modified>
</cp:coreProperties>
</file>