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9" r:id="rId3"/>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41" autoAdjust="0"/>
    <p:restoredTop sz="94633" autoAdjust="0"/>
  </p:normalViewPr>
  <p:slideViewPr>
    <p:cSldViewPr>
      <p:cViewPr>
        <p:scale>
          <a:sx n="83" d="100"/>
          <a:sy n="83" d="100"/>
        </p:scale>
        <p:origin x="-774"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6832E4FD-619C-486C-9671-7BF182E29F4F}" type="datetimeFigureOut">
              <a:rPr kumimoji="1" lang="ja-JP" altLang="en-US" smtClean="0"/>
              <a:pPr/>
              <a:t>2015/8/17</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90BECC18-1B74-48FA-9E0E-BFE4F6EE56A6}" type="slidenum">
              <a:rPr kumimoji="1" lang="ja-JP" altLang="en-US" smtClean="0"/>
              <a:pPr/>
              <a:t>‹#›</a:t>
            </a:fld>
            <a:endParaRPr kumimoji="1" lang="ja-JP" altLang="en-US"/>
          </a:p>
        </p:txBody>
      </p:sp>
    </p:spTree>
    <p:extLst>
      <p:ext uri="{BB962C8B-B14F-4D97-AF65-F5344CB8AC3E}">
        <p14:creationId xmlns:p14="http://schemas.microsoft.com/office/powerpoint/2010/main" val="29214720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5A0A4B2-E9C6-4C03-8E20-59A506CC6F0D}"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6C0AB26-3B7C-4C6A-975F-F2F1F6666C6A}"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2420A48-F706-45AA-9781-93212A3D9FB7}"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C4EE55D-3F2C-4D39-81FC-1A122C20E66A}"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3D0305E-49E0-4830-8F19-72E2D6B918A4}" type="datetime1">
              <a:rPr kumimoji="1" lang="ja-JP" altLang="en-US" smtClean="0"/>
              <a:pPr/>
              <a:t>2015/8/17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46F8DE9-74ED-4AA6-919D-B4EFB662EAF3}"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1DEDA5D-F0CE-4867-B54F-7CCF19A9F61E}" type="datetime1">
              <a:rPr kumimoji="1" lang="ja-JP" altLang="en-US" smtClean="0"/>
              <a:pPr/>
              <a:t>2015/8/17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81C5BD3-823D-42B2-8FBC-7F21EED9D7EA}" type="datetime1">
              <a:rPr kumimoji="1" lang="ja-JP" altLang="en-US" smtClean="0"/>
              <a:pPr/>
              <a:t>2015/8/17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5C6A690-8775-4235-AD49-E8C5DD176C09}" type="datetime1">
              <a:rPr kumimoji="1" lang="ja-JP" altLang="en-US" smtClean="0"/>
              <a:pPr/>
              <a:t>2015/8/17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32DD7CB-1270-4225-A615-9D642A4A1414}"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6E8B4EC-A94A-4B14-B3CA-3AB77F6C7F45}" type="datetime1">
              <a:rPr kumimoji="1" lang="ja-JP" altLang="en-US" smtClean="0"/>
              <a:pPr/>
              <a:t>2015/8/17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3A41B9-F716-4249-9320-FFE049C4376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5C83D-AA8A-4097-B3BC-F73F5F8A2009}" type="datetime1">
              <a:rPr kumimoji="1" lang="ja-JP" altLang="en-US" smtClean="0"/>
              <a:pPr/>
              <a:t>2015/8/17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A41B9-F716-4249-9320-FFE049C437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4"/>
          <p:cNvSpPr txBox="1">
            <a:spLocks/>
          </p:cNvSpPr>
          <p:nvPr/>
        </p:nvSpPr>
        <p:spPr>
          <a:xfrm>
            <a:off x="457200" y="285728"/>
            <a:ext cx="2328850" cy="585791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105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3" name="表 12"/>
          <p:cNvGraphicFramePr>
            <a:graphicFrameLocks noGrp="1"/>
          </p:cNvGraphicFramePr>
          <p:nvPr/>
        </p:nvGraphicFramePr>
        <p:xfrm>
          <a:off x="2987824" y="928671"/>
          <a:ext cx="5941893" cy="5540729"/>
        </p:xfrm>
        <a:graphic>
          <a:graphicData uri="http://schemas.openxmlformats.org/drawingml/2006/table">
            <a:tbl>
              <a:tblPr/>
              <a:tblGrid>
                <a:gridCol w="2900187"/>
                <a:gridCol w="3041706"/>
              </a:tblGrid>
              <a:tr h="1060169">
                <a:tc>
                  <a:txBody>
                    <a:bodyPr/>
                    <a:lstStyle/>
                    <a:p>
                      <a:pPr algn="just">
                        <a:spcAft>
                          <a:spcPts val="0"/>
                        </a:spcAft>
                      </a:pPr>
                      <a:r>
                        <a:rPr lang="ja-JP" altLang="en-US" sz="1050" b="1" kern="100" dirty="0" smtClean="0">
                          <a:latin typeface="ＭＳ Ｐゴシック" pitchFamily="50" charset="-128"/>
                          <a:ea typeface="ＭＳ Ｐゴシック" pitchFamily="50" charset="-128"/>
                          <a:cs typeface="Times New Roman"/>
                        </a:rPr>
                        <a:t>学習の目標</a:t>
                      </a:r>
                      <a:endParaRPr lang="en-US" altLang="ja-JP" sz="1050" b="1" kern="100" dirty="0" smtClean="0">
                        <a:latin typeface="ＭＳ Ｐゴシック" pitchFamily="50" charset="-128"/>
                        <a:ea typeface="ＭＳ Ｐゴシック" pitchFamily="50" charset="-128"/>
                        <a:cs typeface="Times New Roman"/>
                      </a:endParaRPr>
                    </a:p>
                    <a:p>
                      <a:pPr algn="just">
                        <a:spcAft>
                          <a:spcPts val="0"/>
                        </a:spcAft>
                      </a:pPr>
                      <a:endParaRPr lang="en-US" altLang="ja-JP" sz="1050" b="1" kern="100" dirty="0" smtClean="0">
                        <a:latin typeface="ＭＳ Ｐゴシック" pitchFamily="50" charset="-128"/>
                        <a:ea typeface="ＭＳ Ｐゴシック" pitchFamily="50"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1" kern="1200" dirty="0" smtClean="0">
                          <a:solidFill>
                            <a:schemeClr val="tx1"/>
                          </a:solidFill>
                          <a:latin typeface="+mn-ea"/>
                          <a:ea typeface="+mn-ea"/>
                          <a:cs typeface="+mn-cs"/>
                        </a:rPr>
                        <a:t>・</a:t>
                      </a:r>
                      <a:r>
                        <a:rPr lang="ja-JP" altLang="en-US" sz="1050" dirty="0" smtClean="0">
                          <a:solidFill>
                            <a:schemeClr val="tx1"/>
                          </a:solidFill>
                          <a:latin typeface="ＭＳ Ｐ明朝" pitchFamily="18" charset="-128"/>
                          <a:ea typeface="ＭＳ Ｐ明朝" pitchFamily="18" charset="-128"/>
                        </a:rPr>
                        <a:t>各種彫刻刀の彫りの効果を感じながら、扱いに慣れ、工夫して表す</a:t>
                      </a:r>
                    </a:p>
                    <a:p>
                      <a:pPr algn="just">
                        <a:spcAft>
                          <a:spcPts val="0"/>
                        </a:spcAft>
                      </a:pPr>
                      <a:endParaRPr lang="en-US" altLang="ja-JP" sz="1050" kern="100" dirty="0" smtClean="0">
                        <a:latin typeface="ＭＳ Ｐ明朝" pitchFamily="18" charset="-128"/>
                        <a:ea typeface="ＭＳ Ｐ明朝" pitchFamily="18" charset="-128"/>
                        <a:cs typeface="Times New Roman"/>
                      </a:endParaRP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altLang="en-US" sz="1050" b="0" kern="100" dirty="0" smtClean="0">
                          <a:latin typeface="ＭＳ Ｐ明朝" pitchFamily="18" charset="-128"/>
                          <a:ea typeface="ＭＳ Ｐ明朝" pitchFamily="18" charset="-128"/>
                          <a:cs typeface="Times New Roman"/>
                        </a:rPr>
                        <a:t>準備物</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・木版（シナベニアは木目が理解できる）、</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・版木を留める滑り止めマットか版画版、彫刻刀</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・インク、ローラー、インク版、バレン、</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・刷り紙、新聞紙</a:t>
                      </a:r>
                      <a:endParaRPr lang="en-US" altLang="ja-JP" sz="1050" b="0" kern="100" dirty="0" smtClean="0">
                        <a:latin typeface="ＭＳ Ｐ明朝" pitchFamily="18" charset="-128"/>
                        <a:ea typeface="ＭＳ Ｐ明朝" pitchFamily="18" charset="-128"/>
                        <a:cs typeface="Times New Roman"/>
                      </a:endParaRP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4175159">
                <a:tc>
                  <a:txBody>
                    <a:bodyPr/>
                    <a:lstStyle/>
                    <a:p>
                      <a:pPr algn="just">
                        <a:spcAft>
                          <a:spcPts val="0"/>
                        </a:spcAft>
                      </a:pPr>
                      <a:r>
                        <a:rPr lang="ja-JP" altLang="en-US" sz="1050" b="0" kern="100" dirty="0" smtClean="0">
                          <a:latin typeface="ＭＳ Ｐ明朝" pitchFamily="18" charset="-128"/>
                          <a:ea typeface="ＭＳ Ｐ明朝" pitchFamily="18" charset="-128"/>
                          <a:cs typeface="Times New Roman"/>
                        </a:rPr>
                        <a:t>活動例</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algn="just">
                        <a:spcAft>
                          <a:spcPts val="0"/>
                        </a:spcAft>
                      </a:pP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・三角刀、丸刀、平刀で彫った版画を見せ　</a:t>
                      </a:r>
                      <a:endParaRPr lang="en-US" altLang="ja-JP" sz="1050" b="0" kern="100" dirty="0" smtClean="0">
                        <a:latin typeface="ＭＳ Ｐ明朝" pitchFamily="18" charset="-128"/>
                        <a:ea typeface="ＭＳ Ｐ明朝" pitchFamily="18" charset="-128"/>
                        <a:cs typeface="Times New Roman"/>
                      </a:endParaRPr>
                    </a:p>
                    <a:p>
                      <a:pPr algn="just">
                        <a:spcAft>
                          <a:spcPts val="0"/>
                        </a:spcAft>
                      </a:pPr>
                      <a:r>
                        <a:rPr lang="ja-JP" altLang="en-US" sz="1050" b="0" kern="100" dirty="0" smtClean="0">
                          <a:latin typeface="ＭＳ Ｐ明朝" pitchFamily="18" charset="-128"/>
                          <a:ea typeface="ＭＳ Ｐ明朝" pitchFamily="18" charset="-128"/>
                          <a:cs typeface="Times New Roman"/>
                        </a:rPr>
                        <a:t>　　　て質問する。</a:t>
                      </a: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r>
                        <a:rPr lang="ja-JP" altLang="en-US" sz="1050" b="0" kern="100" baseline="0" dirty="0" smtClean="0">
                          <a:latin typeface="ＭＳ Ｐ明朝" pitchFamily="18" charset="-128"/>
                          <a:ea typeface="ＭＳ Ｐ明朝" pitchFamily="18" charset="-128"/>
                          <a:cs typeface="Times New Roman"/>
                        </a:rPr>
                        <a:t>　　　　</a:t>
                      </a: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r>
                        <a:rPr lang="ja-JP" altLang="en-US" sz="1050" b="1" dirty="0" smtClean="0">
                          <a:solidFill>
                            <a:schemeClr val="tx1"/>
                          </a:solidFill>
                          <a:latin typeface="+mn-ea"/>
                          <a:ea typeface="+mn-ea"/>
                        </a:rPr>
                        <a:t>　　</a:t>
                      </a:r>
                      <a:endParaRPr lang="en-US" altLang="ja-JP" sz="1050" b="1" kern="100" dirty="0" smtClean="0">
                        <a:latin typeface="+mn-ea"/>
                        <a:ea typeface="+mn-ea"/>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050" b="0" kern="100" dirty="0" smtClean="0">
                          <a:latin typeface="ＭＳ Ｐ明朝" pitchFamily="18" charset="-128"/>
                          <a:ea typeface="ＭＳ Ｐ明朝" pitchFamily="18" charset="-128"/>
                          <a:cs typeface="Times New Roman"/>
                        </a:rPr>
                        <a:t>　　　　　　</a:t>
                      </a:r>
                      <a:r>
                        <a:rPr kumimoji="1" lang="en-US" sz="1050" kern="1200" dirty="0" smtClean="0">
                          <a:solidFill>
                            <a:schemeClr val="tx1"/>
                          </a:solidFill>
                          <a:latin typeface="ＭＳ Ｐ明朝" pitchFamily="18" charset="-128"/>
                          <a:ea typeface="ＭＳ Ｐ明朝" pitchFamily="18" charset="-128"/>
                          <a:cs typeface="+mn-cs"/>
                        </a:rPr>
                        <a:t> </a:t>
                      </a:r>
                      <a:r>
                        <a:rPr kumimoji="1" lang="ja-JP" altLang="en-US" sz="1050" kern="1200" dirty="0" smtClean="0">
                          <a:solidFill>
                            <a:schemeClr val="tx1"/>
                          </a:solidFill>
                          <a:latin typeface="ＭＳ Ｐ明朝" pitchFamily="18" charset="-128"/>
                          <a:ea typeface="ＭＳ Ｐ明朝" pitchFamily="18" charset="-128"/>
                          <a:cs typeface="+mn-cs"/>
                        </a:rPr>
                        <a:t>　　　　　　　　　　　　　</a:t>
                      </a:r>
                      <a:endParaRPr lang="en-US" altLang="ja-JP" sz="1050" b="0" kern="100" dirty="0" smtClean="0">
                        <a:latin typeface="ＭＳ Ｐ明朝" pitchFamily="18" charset="-128"/>
                        <a:ea typeface="ＭＳ Ｐ明朝" pitchFamily="18" charset="-128"/>
                        <a:cs typeface="Times New Roman"/>
                      </a:endParaRP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latin typeface="ＭＳ Ｐ明朝" pitchFamily="18" charset="-128"/>
                          <a:ea typeface="ＭＳ Ｐ明朝" pitchFamily="18" charset="-128"/>
                          <a:cs typeface="Times New Roman"/>
                        </a:rPr>
                        <a:t>指導のポイント</a:t>
                      </a:r>
                      <a:endParaRPr lang="en-US" altLang="ja-JP" sz="1050" kern="100" dirty="0" smtClean="0">
                        <a:latin typeface="ＭＳ Ｐ明朝" pitchFamily="18" charset="-128"/>
                        <a:ea typeface="ＭＳ Ｐ明朝" pitchFamily="18" charset="-128"/>
                        <a:cs typeface="Times New Roman"/>
                      </a:endParaRPr>
                    </a:p>
                    <a:p>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①各種彫刻刀の線から受ける印象に意識を向けさせる導入を工夫する</a:t>
                      </a:r>
                      <a:endParaRPr kumimoji="1" lang="en-US" altLang="ja-JP" sz="1050" kern="1200" dirty="0" smtClean="0">
                        <a:solidFill>
                          <a:schemeClr val="tx1"/>
                        </a:solidFill>
                        <a:latin typeface="ＭＳ Ｐ明朝" pitchFamily="18" charset="-128"/>
                        <a:ea typeface="ＭＳ Ｐ明朝" pitchFamily="18" charset="-128"/>
                        <a:cs typeface="+mn-cs"/>
                      </a:endParaRPr>
                    </a:p>
                    <a:p>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③「ちりちりした暑さ」「やわらかい日差し」など、自分が感じる四季の太陽にあった彫刻刀を選んで、４等分した版木に彫りながら、彫刻刀の扱いを工夫させながら慣れさせる</a:t>
                      </a:r>
                      <a:endParaRPr kumimoji="1" lang="en-US" altLang="ja-JP" sz="1050" kern="1200" dirty="0" smtClean="0">
                        <a:solidFill>
                          <a:schemeClr val="tx1"/>
                        </a:solidFill>
                        <a:latin typeface="ＭＳ Ｐ明朝" pitchFamily="18" charset="-128"/>
                        <a:ea typeface="ＭＳ Ｐ明朝" pitchFamily="18" charset="-128"/>
                        <a:cs typeface="+mn-cs"/>
                      </a:endParaRPr>
                    </a:p>
                    <a:p>
                      <a:endParaRPr kumimoji="1" lang="ja-JP" altLang="en-US"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③同じ彫刻刀でも扱い方でいろいろな跡が生まれることを発見させながら彫らせる</a:t>
                      </a:r>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en-US" altLang="ja-JP" sz="1050" kern="1200" dirty="0" smtClean="0">
                          <a:solidFill>
                            <a:schemeClr val="tx1"/>
                          </a:solidFill>
                          <a:latin typeface="ＭＳ Ｐ明朝" pitchFamily="18" charset="-128"/>
                          <a:ea typeface="ＭＳ Ｐ明朝" pitchFamily="18" charset="-128"/>
                          <a:cs typeface="+mn-cs"/>
                        </a:rPr>
                        <a:t>【</a:t>
                      </a:r>
                      <a:r>
                        <a:rPr kumimoji="1" lang="ja-JP" altLang="en-US" sz="1050" kern="1200" dirty="0" smtClean="0">
                          <a:solidFill>
                            <a:schemeClr val="tx1"/>
                          </a:solidFill>
                          <a:latin typeface="ＭＳ Ｐ明朝" pitchFamily="18" charset="-128"/>
                          <a:ea typeface="ＭＳ Ｐ明朝" pitchFamily="18" charset="-128"/>
                          <a:cs typeface="+mn-cs"/>
                        </a:rPr>
                        <a:t>安全面の指導は徹底する</a:t>
                      </a:r>
                      <a:r>
                        <a:rPr kumimoji="1" lang="en-US" altLang="ja-JP" sz="1050" kern="1200" dirty="0" smtClean="0">
                          <a:solidFill>
                            <a:schemeClr val="tx1"/>
                          </a:solidFill>
                          <a:latin typeface="ＭＳ Ｐ明朝" pitchFamily="18" charset="-128"/>
                          <a:ea typeface="ＭＳ Ｐ明朝" pitchFamily="18" charset="-128"/>
                          <a:cs typeface="+mn-cs"/>
                        </a:rPr>
                        <a:t>】</a:t>
                      </a:r>
                      <a:r>
                        <a:rPr kumimoji="1" lang="ja-JP" altLang="en-US" sz="1050" kern="1200" dirty="0" smtClean="0">
                          <a:solidFill>
                            <a:schemeClr val="tx1"/>
                          </a:solidFill>
                          <a:latin typeface="ＭＳ Ｐ明朝" pitchFamily="18" charset="-128"/>
                          <a:ea typeface="ＭＳ Ｐ明朝" pitchFamily="18" charset="-128"/>
                          <a:cs typeface="+mn-cs"/>
                        </a:rPr>
                        <a:t>　</a:t>
                      </a:r>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　　　　　・間隔を取る、向き合わない、壁に向く</a:t>
                      </a:r>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　　　　　・彫刻刀は両手で動かす</a:t>
                      </a:r>
                      <a:endParaRPr kumimoji="1" lang="en-US" altLang="ja-JP" sz="1050" kern="1200" dirty="0" smtClean="0">
                        <a:solidFill>
                          <a:schemeClr val="tx1"/>
                        </a:solidFill>
                        <a:latin typeface="ＭＳ Ｐ明朝" pitchFamily="18" charset="-128"/>
                        <a:ea typeface="ＭＳ Ｐ明朝" pitchFamily="18" charset="-128"/>
                        <a:cs typeface="+mn-cs"/>
                      </a:endParaRPr>
                    </a:p>
                    <a:p>
                      <a:endParaRPr kumimoji="1" lang="en-US" altLang="ja-JP" sz="1050" kern="1200" dirty="0" smtClean="0">
                        <a:solidFill>
                          <a:schemeClr val="tx1"/>
                        </a:solidFill>
                        <a:latin typeface="ＭＳ Ｐ明朝" pitchFamily="18" charset="-128"/>
                        <a:ea typeface="ＭＳ Ｐ明朝" pitchFamily="18" charset="-128"/>
                        <a:cs typeface="+mn-cs"/>
                      </a:endParaRPr>
                    </a:p>
                    <a:p>
                      <a:pPr algn="just">
                        <a:spcAft>
                          <a:spcPts val="0"/>
                        </a:spcAft>
                      </a:pPr>
                      <a:r>
                        <a:rPr lang="ja-JP" altLang="en-US" sz="1050" b="0" kern="100" baseline="0" dirty="0" smtClean="0">
                          <a:latin typeface="ＭＳ Ｐ明朝" pitchFamily="18" charset="-128"/>
                          <a:ea typeface="ＭＳ Ｐ明朝" pitchFamily="18" charset="-128"/>
                          <a:cs typeface="Times New Roman"/>
                        </a:rPr>
                        <a:t>③彫った跡と刷った効果の関係を理解させるために版木と刷った紙を比べさせる</a:t>
                      </a: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endParaRPr lang="en-US" altLang="ja-JP" sz="1050" b="0" kern="100" baseline="0" dirty="0" smtClean="0">
                        <a:latin typeface="ＭＳ Ｐ明朝" pitchFamily="18" charset="-128"/>
                        <a:ea typeface="ＭＳ Ｐ明朝" pitchFamily="18" charset="-128"/>
                        <a:cs typeface="Times New Roman"/>
                      </a:endParaRPr>
                    </a:p>
                    <a:p>
                      <a:pPr algn="just">
                        <a:spcAft>
                          <a:spcPts val="0"/>
                        </a:spcAft>
                      </a:pPr>
                      <a:r>
                        <a:rPr lang="ja-JP" altLang="en-US" sz="1050" b="0" kern="100" baseline="0" dirty="0" smtClean="0">
                          <a:latin typeface="ＭＳ Ｐ明朝" pitchFamily="18" charset="-128"/>
                          <a:ea typeface="ＭＳ Ｐ明朝" pitchFamily="18" charset="-128"/>
                          <a:cs typeface="Times New Roman"/>
                        </a:rPr>
                        <a:t>③</a:t>
                      </a:r>
                      <a:r>
                        <a:rPr lang="en-US" altLang="ja-JP" sz="1050" b="0" kern="100" baseline="0" dirty="0" smtClean="0">
                          <a:latin typeface="ＭＳ Ｐ明朝" pitchFamily="18" charset="-128"/>
                          <a:ea typeface="ＭＳ Ｐ明朝" pitchFamily="18" charset="-128"/>
                          <a:cs typeface="Times New Roman"/>
                        </a:rPr>
                        <a:t>【</a:t>
                      </a:r>
                      <a:r>
                        <a:rPr lang="ja-JP" altLang="en-US" sz="1050" b="0" kern="100" baseline="0" dirty="0" smtClean="0">
                          <a:latin typeface="ＭＳ Ｐ明朝" pitchFamily="18" charset="-128"/>
                          <a:ea typeface="ＭＳ Ｐ明朝" pitchFamily="18" charset="-128"/>
                          <a:cs typeface="Times New Roman"/>
                        </a:rPr>
                        <a:t>刷り方のルールの約束</a:t>
                      </a:r>
                      <a:r>
                        <a:rPr lang="en-US" altLang="ja-JP" sz="1050" b="0" kern="100" baseline="0" dirty="0" smtClean="0">
                          <a:latin typeface="ＭＳ Ｐ明朝" pitchFamily="18" charset="-128"/>
                          <a:ea typeface="ＭＳ Ｐ明朝" pitchFamily="18" charset="-128"/>
                          <a:cs typeface="Times New Roman"/>
                        </a:rPr>
                        <a:t>】</a:t>
                      </a:r>
                    </a:p>
                    <a:p>
                      <a:pPr algn="just">
                        <a:spcAft>
                          <a:spcPts val="0"/>
                        </a:spcAft>
                      </a:pPr>
                      <a:r>
                        <a:rPr lang="ja-JP" altLang="en-US" sz="1050" b="0" kern="100" baseline="0" dirty="0" smtClean="0">
                          <a:solidFill>
                            <a:schemeClr val="tx1"/>
                          </a:solidFill>
                          <a:latin typeface="ＭＳ Ｐ明朝" pitchFamily="18" charset="-128"/>
                          <a:ea typeface="ＭＳ Ｐ明朝" pitchFamily="18" charset="-128"/>
                          <a:cs typeface="Times New Roman"/>
                        </a:rPr>
                        <a:t>　　　　　・新聞紙の使い方</a:t>
                      </a:r>
                      <a:endParaRPr lang="en-US" altLang="ja-JP" sz="1050" b="0" kern="100" baseline="0" dirty="0" smtClean="0">
                        <a:solidFill>
                          <a:schemeClr val="tx1"/>
                        </a:solidFill>
                        <a:latin typeface="ＭＳ Ｐ明朝" pitchFamily="18" charset="-128"/>
                        <a:ea typeface="ＭＳ Ｐ明朝" pitchFamily="18" charset="-128"/>
                        <a:cs typeface="Times New Roman"/>
                      </a:endParaRPr>
                    </a:p>
                    <a:p>
                      <a:pPr algn="just">
                        <a:spcAft>
                          <a:spcPts val="0"/>
                        </a:spcAft>
                      </a:pPr>
                      <a:r>
                        <a:rPr lang="ja-JP" altLang="en-US" sz="1050" b="0" kern="100" baseline="0" dirty="0" smtClean="0">
                          <a:solidFill>
                            <a:schemeClr val="tx1"/>
                          </a:solidFill>
                          <a:latin typeface="ＭＳ Ｐ明朝" pitchFamily="18" charset="-128"/>
                          <a:ea typeface="ＭＳ Ｐ明朝" pitchFamily="18" charset="-128"/>
                          <a:cs typeface="Times New Roman"/>
                        </a:rPr>
                        <a:t>　　　　　・ローラーの動かし方</a:t>
                      </a:r>
                      <a:endParaRPr lang="en-US" altLang="ja-JP" sz="1050" b="0" kern="100" baseline="0" dirty="0" smtClean="0">
                        <a:solidFill>
                          <a:schemeClr val="tx1"/>
                        </a:solidFill>
                        <a:latin typeface="ＭＳ Ｐ明朝" pitchFamily="18" charset="-128"/>
                        <a:ea typeface="ＭＳ Ｐ明朝" pitchFamily="18" charset="-128"/>
                        <a:cs typeface="Times New Roman"/>
                      </a:endParaRPr>
                    </a:p>
                    <a:p>
                      <a:pPr algn="just">
                        <a:spcAft>
                          <a:spcPts val="0"/>
                        </a:spcAft>
                      </a:pPr>
                      <a:r>
                        <a:rPr lang="ja-JP" altLang="en-US" sz="1050" b="0" kern="100" baseline="0" dirty="0" smtClean="0">
                          <a:solidFill>
                            <a:schemeClr val="tx1"/>
                          </a:solidFill>
                          <a:latin typeface="ＭＳ Ｐ明朝" pitchFamily="18" charset="-128"/>
                          <a:ea typeface="ＭＳ Ｐ明朝" pitchFamily="18" charset="-128"/>
                          <a:cs typeface="Times New Roman"/>
                        </a:rPr>
                        <a:t>　　　　　・ローラーにつけるインクの量</a:t>
                      </a:r>
                      <a:endParaRPr lang="en-US" altLang="ja-JP" sz="1050" b="0" kern="100" baseline="0" dirty="0" smtClean="0">
                        <a:solidFill>
                          <a:schemeClr val="tx1"/>
                        </a:solidFill>
                        <a:latin typeface="ＭＳ Ｐ明朝" pitchFamily="18" charset="-128"/>
                        <a:ea typeface="ＭＳ Ｐ明朝" pitchFamily="18" charset="-128"/>
                        <a:cs typeface="Times New Roman"/>
                      </a:endParaRPr>
                    </a:p>
                    <a:p>
                      <a:pPr algn="just">
                        <a:spcAft>
                          <a:spcPts val="0"/>
                        </a:spcAft>
                      </a:pPr>
                      <a:r>
                        <a:rPr lang="ja-JP" altLang="en-US" sz="1050" b="0" kern="100" baseline="0" dirty="0" smtClean="0">
                          <a:solidFill>
                            <a:schemeClr val="tx1"/>
                          </a:solidFill>
                          <a:latin typeface="ＭＳ Ｐ明朝" pitchFamily="18" charset="-128"/>
                          <a:ea typeface="ＭＳ Ｐ明朝" pitchFamily="18" charset="-128"/>
                          <a:cs typeface="Times New Roman"/>
                        </a:rPr>
                        <a:t>　　　　　・刷り紙の置き方</a:t>
                      </a:r>
                      <a:endParaRPr lang="en-US" altLang="ja-JP" sz="1050" b="0" kern="100" baseline="0" dirty="0" smtClean="0">
                        <a:solidFill>
                          <a:schemeClr val="tx1"/>
                        </a:solidFill>
                        <a:latin typeface="ＭＳ Ｐ明朝" pitchFamily="18" charset="-128"/>
                        <a:ea typeface="ＭＳ Ｐ明朝" pitchFamily="18" charset="-128"/>
                        <a:cs typeface="Times New Roman"/>
                      </a:endParaRPr>
                    </a:p>
                    <a:p>
                      <a:pPr algn="just">
                        <a:spcAft>
                          <a:spcPts val="0"/>
                        </a:spcAft>
                      </a:pPr>
                      <a:r>
                        <a:rPr lang="ja-JP" altLang="en-US" sz="1050" b="0" kern="100" baseline="0" dirty="0" smtClean="0">
                          <a:solidFill>
                            <a:schemeClr val="tx1"/>
                          </a:solidFill>
                          <a:latin typeface="ＭＳ Ｐ明朝" pitchFamily="18" charset="-128"/>
                          <a:ea typeface="ＭＳ Ｐ明朝" pitchFamily="18" charset="-128"/>
                          <a:cs typeface="Times New Roman"/>
                        </a:rPr>
                        <a:t>　　　　　・バレンの使い方</a:t>
                      </a:r>
                      <a:r>
                        <a:rPr lang="ja-JP" altLang="en-US" sz="1050" b="1" dirty="0" smtClean="0">
                          <a:solidFill>
                            <a:schemeClr val="tx1"/>
                          </a:solidFill>
                          <a:latin typeface="+mn-ea"/>
                          <a:ea typeface="+mn-ea"/>
                        </a:rPr>
                        <a:t>　</a:t>
                      </a:r>
                      <a:endParaRPr kumimoji="1" lang="en-US" altLang="ja-JP" sz="1050" kern="1200" dirty="0" smtClean="0">
                        <a:solidFill>
                          <a:schemeClr val="tx1"/>
                        </a:solidFill>
                        <a:latin typeface="ＭＳ Ｐ明朝" pitchFamily="18" charset="-128"/>
                        <a:ea typeface="ＭＳ Ｐ明朝" pitchFamily="18" charset="-128"/>
                        <a:cs typeface="+mn-cs"/>
                      </a:endParaRPr>
                    </a:p>
                    <a:p>
                      <a:endParaRPr kumimoji="1" lang="en-US" altLang="ja-JP" sz="1050" kern="1200" dirty="0" smtClean="0">
                        <a:solidFill>
                          <a:schemeClr val="tx1"/>
                        </a:solidFill>
                        <a:latin typeface="ＭＳ Ｐ明朝" pitchFamily="18" charset="-128"/>
                        <a:ea typeface="ＭＳ Ｐ明朝" pitchFamily="18" charset="-128"/>
                        <a:cs typeface="+mn-cs"/>
                      </a:endParaRPr>
                    </a:p>
                    <a:p>
                      <a:r>
                        <a:rPr kumimoji="1" lang="ja-JP" altLang="en-US" sz="1050" kern="1200" dirty="0" smtClean="0">
                          <a:solidFill>
                            <a:schemeClr val="tx1"/>
                          </a:solidFill>
                          <a:latin typeface="ＭＳ Ｐ明朝" pitchFamily="18" charset="-128"/>
                          <a:ea typeface="ＭＳ Ｐ明朝" pitchFamily="18" charset="-128"/>
                          <a:cs typeface="+mn-cs"/>
                        </a:rPr>
                        <a:t>④彫った作品、刷った作品を見合いながらお互いの工夫や良いところを味わわせる</a:t>
                      </a:r>
                    </a:p>
                  </a:txBody>
                  <a:tcPr marL="90170" marR="90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9" name="表 18"/>
          <p:cNvGraphicFramePr>
            <a:graphicFrameLocks noGrp="1"/>
          </p:cNvGraphicFramePr>
          <p:nvPr/>
        </p:nvGraphicFramePr>
        <p:xfrm>
          <a:off x="500034" y="928670"/>
          <a:ext cx="2271766" cy="5429288"/>
        </p:xfrm>
        <a:graphic>
          <a:graphicData uri="http://schemas.openxmlformats.org/drawingml/2006/table">
            <a:tbl>
              <a:tblPr firstRow="1" bandRow="1">
                <a:effectLst/>
                <a:tableStyleId>{5C22544A-7EE6-4342-B048-85BDC9FD1C3A}</a:tableStyleId>
              </a:tblPr>
              <a:tblGrid>
                <a:gridCol w="2271766"/>
              </a:tblGrid>
              <a:tr h="5429288">
                <a:tc>
                  <a:txBody>
                    <a:bodyPr/>
                    <a:lstStyle/>
                    <a:p>
                      <a:pPr algn="just">
                        <a:spcAft>
                          <a:spcPts val="0"/>
                        </a:spcAft>
                      </a:pPr>
                      <a:r>
                        <a:rPr lang="ja-JP" altLang="en-US" sz="1050" b="0" kern="100" dirty="0" smtClean="0">
                          <a:solidFill>
                            <a:schemeClr val="tx1"/>
                          </a:solidFill>
                          <a:latin typeface="ＭＳ Ｐ明朝" pitchFamily="18" charset="-128"/>
                          <a:ea typeface="ＭＳ Ｐ明朝" pitchFamily="18" charset="-128"/>
                          <a:cs typeface="Times New Roman"/>
                        </a:rPr>
                        <a:t>　（版表現を使った造形活動の評価規準）</a:t>
                      </a:r>
                      <a:endParaRPr lang="en-US" altLang="ja-JP" sz="1050" b="0" kern="100" dirty="0" smtClean="0">
                        <a:solidFill>
                          <a:schemeClr val="tx1"/>
                        </a:solidFill>
                        <a:latin typeface="ＭＳ Ｐ明朝" pitchFamily="18" charset="-128"/>
                        <a:ea typeface="ＭＳ Ｐ明朝" pitchFamily="18" charset="-128"/>
                        <a:cs typeface="Times New Roman"/>
                      </a:endParaRPr>
                    </a:p>
                    <a:p>
                      <a:pPr algn="just">
                        <a:spcAft>
                          <a:spcPts val="0"/>
                        </a:spcAft>
                      </a:pPr>
                      <a:endParaRPr lang="en-US" altLang="ja-JP" sz="900" b="1" kern="100" dirty="0" smtClean="0">
                        <a:solidFill>
                          <a:schemeClr val="tx1"/>
                        </a:solidFill>
                        <a:latin typeface="ＭＳ Ｐ明朝" pitchFamily="18" charset="-128"/>
                        <a:ea typeface="ＭＳ Ｐ明朝" pitchFamily="18" charset="-128"/>
                        <a:cs typeface="Times New Roman"/>
                      </a:endParaRPr>
                    </a:p>
                    <a:p>
                      <a:pPr marL="228600" indent="-228600">
                        <a:buAutoNum type="circleNumDbPlain"/>
                      </a:pPr>
                      <a:r>
                        <a:rPr kumimoji="1" lang="ja-JP" altLang="en-US" sz="900" kern="1200" dirty="0" smtClean="0">
                          <a:solidFill>
                            <a:schemeClr val="tx1"/>
                          </a:solidFill>
                          <a:latin typeface="+mn-ea"/>
                          <a:ea typeface="+mn-ea"/>
                          <a:cs typeface="+mn-cs"/>
                        </a:rPr>
                        <a:t>（関心・意欲・態度）</a:t>
                      </a:r>
                      <a:endParaRPr kumimoji="1" lang="en-US" altLang="ja-JP" sz="900" kern="1200" dirty="0" smtClean="0">
                        <a:solidFill>
                          <a:schemeClr val="tx1"/>
                        </a:solidFill>
                        <a:latin typeface="+mn-ea"/>
                        <a:ea typeface="+mn-ea"/>
                        <a:cs typeface="+mn-cs"/>
                      </a:endParaRPr>
                    </a:p>
                    <a:p>
                      <a:pPr marL="228600" indent="-228600">
                        <a:buNone/>
                      </a:pPr>
                      <a:r>
                        <a:rPr kumimoji="1" lang="ja-JP" altLang="en-US" sz="900" b="1" kern="1200" dirty="0" smtClean="0">
                          <a:solidFill>
                            <a:schemeClr val="tx1"/>
                          </a:solidFill>
                          <a:latin typeface="+mn-ea"/>
                          <a:ea typeface="+mn-ea"/>
                          <a:cs typeface="+mn-cs"/>
                        </a:rPr>
                        <a:t>　　　自分の思いで、夢中になって</a:t>
                      </a:r>
                      <a:endParaRPr kumimoji="1" lang="ja-JP" altLang="en-US" sz="900" kern="1200" dirty="0" smtClean="0">
                        <a:solidFill>
                          <a:schemeClr val="tx1"/>
                        </a:solidFill>
                        <a:latin typeface="+mn-ea"/>
                        <a:ea typeface="+mn-ea"/>
                        <a:cs typeface="+mn-cs"/>
                      </a:endParaRPr>
                    </a:p>
                    <a:p>
                      <a:r>
                        <a:rPr kumimoji="1" lang="ja-JP" altLang="en-US" sz="900" kern="1200" dirty="0" smtClean="0">
                          <a:solidFill>
                            <a:schemeClr val="tx1"/>
                          </a:solidFill>
                          <a:latin typeface="ＭＳ Ｐ明朝" pitchFamily="18" charset="-128"/>
                          <a:ea typeface="ＭＳ Ｐ明朝" pitchFamily="18" charset="-128"/>
                          <a:cs typeface="+mn-cs"/>
                        </a:rPr>
                        <a:t>　　　　　　　　　　　</a:t>
                      </a:r>
                      <a:endParaRPr kumimoji="1" lang="en-US" altLang="ja-JP" sz="900" kern="1200" dirty="0" smtClean="0">
                        <a:solidFill>
                          <a:schemeClr val="tx1"/>
                        </a:solidFill>
                        <a:latin typeface="ＭＳ Ｐ明朝" pitchFamily="18" charset="-128"/>
                        <a:ea typeface="ＭＳ Ｐ明朝" pitchFamily="18" charset="-128"/>
                        <a:cs typeface="+mn-cs"/>
                      </a:endParaRPr>
                    </a:p>
                    <a:p>
                      <a:r>
                        <a:rPr kumimoji="1" lang="ja-JP" altLang="en-US" sz="900" b="0" kern="1200" dirty="0" smtClean="0">
                          <a:solidFill>
                            <a:schemeClr val="tx1"/>
                          </a:solidFill>
                          <a:latin typeface="ＭＳ Ｐ明朝" pitchFamily="18" charset="-128"/>
                          <a:ea typeface="ＭＳ Ｐ明朝" pitchFamily="18" charset="-128"/>
                          <a:cs typeface="+mn-cs"/>
                        </a:rPr>
                        <a:t>・彫刻刀で木を彫る感覚、写し取ってできる形や色の効果を楽しもうとしている。</a:t>
                      </a:r>
                      <a:endParaRPr kumimoji="1" lang="en-US" altLang="ja-JP" sz="900" b="0" kern="1200" dirty="0" smtClean="0">
                        <a:solidFill>
                          <a:schemeClr val="tx1"/>
                        </a:solidFill>
                        <a:latin typeface="ＭＳ Ｐ明朝" pitchFamily="18" charset="-128"/>
                        <a:ea typeface="ＭＳ Ｐ明朝" pitchFamily="18" charset="-128"/>
                        <a:cs typeface="+mn-cs"/>
                      </a:endParaRPr>
                    </a:p>
                    <a:p>
                      <a:endParaRPr kumimoji="1" lang="en-US" altLang="ja-JP" sz="900" b="0" kern="1200" dirty="0" smtClean="0">
                        <a:solidFill>
                          <a:schemeClr val="tx1"/>
                        </a:solidFill>
                        <a:latin typeface="ＭＳ Ｐ明朝" pitchFamily="18" charset="-128"/>
                        <a:ea typeface="ＭＳ Ｐ明朝" pitchFamily="18" charset="-128"/>
                        <a:cs typeface="+mn-cs"/>
                      </a:endParaRPr>
                    </a:p>
                    <a:p>
                      <a:r>
                        <a:rPr kumimoji="1" lang="ja-JP" altLang="en-US" sz="900" b="1" kern="1200" dirty="0" smtClean="0">
                          <a:solidFill>
                            <a:schemeClr val="tx1"/>
                          </a:solidFill>
                          <a:latin typeface="+mn-ea"/>
                          <a:ea typeface="+mn-ea"/>
                          <a:cs typeface="+mn-cs"/>
                        </a:rPr>
                        <a:t>②　（発想・構想の能力）</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　　　思い付いたり、話し合って考えたり</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ＭＳ Ｐ明朝" pitchFamily="18" charset="-128"/>
                          <a:ea typeface="ＭＳ Ｐ明朝" pitchFamily="18" charset="-128"/>
                          <a:cs typeface="+mn-cs"/>
                        </a:rPr>
                        <a:t>　　　　　　　　　　　</a:t>
                      </a:r>
                      <a:endParaRPr kumimoji="1" lang="ja-JP" altLang="en-US" sz="90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kern="1200" dirty="0" smtClean="0">
                          <a:solidFill>
                            <a:schemeClr val="tx1"/>
                          </a:solidFill>
                          <a:latin typeface="ＭＳ Ｐ明朝" pitchFamily="18" charset="-128"/>
                          <a:ea typeface="ＭＳ Ｐ明朝" pitchFamily="18" charset="-128"/>
                          <a:cs typeface="+mn-cs"/>
                        </a:rPr>
                        <a:t>・凹凸から生まれる形や色などから思い付いたり、友達の工夫を取り入れたりしている。</a:t>
                      </a:r>
                    </a:p>
                    <a:p>
                      <a:r>
                        <a:rPr kumimoji="1" lang="en-US" sz="900" b="1" kern="1200" dirty="0" smtClean="0">
                          <a:solidFill>
                            <a:schemeClr val="tx1"/>
                          </a:solidFill>
                          <a:latin typeface="ＭＳ Ｐ明朝" pitchFamily="18" charset="-128"/>
                          <a:ea typeface="ＭＳ Ｐ明朝" pitchFamily="18" charset="-128"/>
                          <a:cs typeface="+mn-cs"/>
                        </a:rPr>
                        <a:t> </a:t>
                      </a:r>
                      <a:endParaRPr kumimoji="1" lang="ja-JP" altLang="en-US" sz="900" kern="1200" dirty="0" smtClean="0">
                        <a:solidFill>
                          <a:schemeClr val="tx1"/>
                        </a:solidFill>
                        <a:latin typeface="ＭＳ Ｐ明朝" pitchFamily="18" charset="-128"/>
                        <a:ea typeface="ＭＳ Ｐ明朝" pitchFamily="18" charset="-128"/>
                        <a:cs typeface="+mn-cs"/>
                      </a:endParaRPr>
                    </a:p>
                    <a:p>
                      <a:pPr marL="228600" indent="-228600">
                        <a:buNone/>
                      </a:pPr>
                      <a:r>
                        <a:rPr kumimoji="1" lang="ja-JP" altLang="en-US" sz="900" b="1" kern="1200" dirty="0" smtClean="0">
                          <a:solidFill>
                            <a:schemeClr val="tx1"/>
                          </a:solidFill>
                          <a:latin typeface="+mn-ea"/>
                          <a:ea typeface="+mn-ea"/>
                          <a:cs typeface="+mn-cs"/>
                        </a:rPr>
                        <a:t>③（創造的な技能）</a:t>
                      </a:r>
                      <a:endParaRPr kumimoji="1" lang="en-US" altLang="ja-JP" sz="900" b="1" kern="1200" dirty="0" smtClean="0">
                        <a:solidFill>
                          <a:schemeClr val="tx1"/>
                        </a:solidFill>
                        <a:latin typeface="+mn-ea"/>
                        <a:ea typeface="+mn-ea"/>
                        <a:cs typeface="+mn-cs"/>
                      </a:endParaRPr>
                    </a:p>
                    <a:p>
                      <a:pPr marL="228600" indent="-228600">
                        <a:buNone/>
                      </a:pPr>
                      <a:r>
                        <a:rPr kumimoji="1" lang="ja-JP" altLang="en-US" sz="900" b="1" kern="1200" dirty="0" smtClean="0">
                          <a:solidFill>
                            <a:schemeClr val="tx1"/>
                          </a:solidFill>
                          <a:latin typeface="+mn-ea"/>
                          <a:ea typeface="+mn-ea"/>
                          <a:cs typeface="+mn-cs"/>
                        </a:rPr>
                        <a:t>　　試みる、工夫する　</a:t>
                      </a:r>
                      <a:r>
                        <a:rPr kumimoji="1" lang="ja-JP" altLang="en-US" sz="900" b="1" kern="1200" dirty="0" smtClean="0">
                          <a:solidFill>
                            <a:schemeClr val="tx1"/>
                          </a:solidFill>
                          <a:latin typeface="ＭＳ Ｐ明朝" pitchFamily="18" charset="-128"/>
                          <a:ea typeface="ＭＳ Ｐ明朝" pitchFamily="18" charset="-128"/>
                          <a:cs typeface="+mn-cs"/>
                        </a:rPr>
                        <a:t>　　　</a:t>
                      </a:r>
                      <a:endParaRPr kumimoji="1" lang="en-US" altLang="ja-JP" sz="900" b="1" kern="1200" dirty="0" smtClean="0">
                        <a:solidFill>
                          <a:schemeClr val="tx1"/>
                        </a:solidFill>
                        <a:latin typeface="ＭＳ Ｐ明朝" pitchFamily="18" charset="-128"/>
                        <a:ea typeface="ＭＳ Ｐ明朝" pitchFamily="18" charset="-128"/>
                        <a:cs typeface="+mn-cs"/>
                      </a:endParaRPr>
                    </a:p>
                    <a:p>
                      <a:pPr marL="228600" indent="-228600">
                        <a:buNone/>
                      </a:pPr>
                      <a:endParaRPr kumimoji="1" lang="ja-JP" altLang="en-US" sz="900" kern="1200" dirty="0" smtClean="0">
                        <a:solidFill>
                          <a:schemeClr val="tx1"/>
                        </a:solidFill>
                        <a:latin typeface="ＭＳ Ｐ明朝" pitchFamily="18" charset="-128"/>
                        <a:ea typeface="ＭＳ Ｐ明朝" pitchFamily="18" charset="-128"/>
                        <a:cs typeface="+mn-cs"/>
                      </a:endParaRPr>
                    </a:p>
                    <a:p>
                      <a:r>
                        <a:rPr kumimoji="1" lang="ja-JP" altLang="en-US" sz="900" b="0" kern="1200" dirty="0" smtClean="0">
                          <a:solidFill>
                            <a:schemeClr val="tx1"/>
                          </a:solidFill>
                          <a:latin typeface="ＭＳ Ｐ明朝" pitchFamily="18" charset="-128"/>
                          <a:ea typeface="ＭＳ Ｐ明朝" pitchFamily="18" charset="-128"/>
                          <a:cs typeface="+mn-cs"/>
                        </a:rPr>
                        <a:t>・彫刻刀の扱いを試し慣れながら、工夫している。</a:t>
                      </a:r>
                      <a:endParaRPr kumimoji="1" lang="en-US" altLang="ja-JP" sz="900" b="0" kern="1200" dirty="0" smtClean="0">
                        <a:solidFill>
                          <a:schemeClr val="tx1"/>
                        </a:solidFill>
                        <a:latin typeface="ＭＳ Ｐ明朝" pitchFamily="18" charset="-128"/>
                        <a:ea typeface="ＭＳ Ｐ明朝" pitchFamily="18" charset="-128"/>
                        <a:cs typeface="+mn-cs"/>
                      </a:endParaRPr>
                    </a:p>
                    <a:p>
                      <a:r>
                        <a:rPr kumimoji="1" lang="ja-JP" altLang="en-US" sz="900" b="0" kern="1200" dirty="0" smtClean="0">
                          <a:solidFill>
                            <a:schemeClr val="tx1"/>
                          </a:solidFill>
                          <a:latin typeface="ＭＳ Ｐ明朝" pitchFamily="18" charset="-128"/>
                          <a:ea typeface="ＭＳ Ｐ明朝" pitchFamily="18" charset="-128"/>
                          <a:cs typeface="+mn-cs"/>
                        </a:rPr>
                        <a:t>・彫りと刷りの関係を理解して工夫している。</a:t>
                      </a:r>
                    </a:p>
                    <a:p>
                      <a:r>
                        <a:rPr kumimoji="1" lang="en-US" sz="900" kern="1200" dirty="0" smtClean="0">
                          <a:solidFill>
                            <a:schemeClr val="tx1"/>
                          </a:solidFill>
                          <a:latin typeface="ＭＳ Ｐ明朝" pitchFamily="18" charset="-128"/>
                          <a:ea typeface="ＭＳ Ｐ明朝" pitchFamily="18" charset="-128"/>
                          <a:cs typeface="+mn-cs"/>
                        </a:rPr>
                        <a:t> </a:t>
                      </a:r>
                      <a:endParaRPr kumimoji="1" lang="ja-JP" altLang="en-US" sz="900" kern="1200" dirty="0" smtClean="0">
                        <a:solidFill>
                          <a:schemeClr val="tx1"/>
                        </a:solidFill>
                        <a:latin typeface="ＭＳ Ｐ明朝" pitchFamily="18" charset="-128"/>
                        <a:ea typeface="ＭＳ Ｐ明朝" pitchFamily="18" charset="-128"/>
                        <a:cs typeface="+mn-cs"/>
                      </a:endParaRPr>
                    </a:p>
                    <a:p>
                      <a:r>
                        <a:rPr kumimoji="1" lang="ja-JP" altLang="en-US" sz="900" b="1" kern="1200" dirty="0" smtClean="0">
                          <a:solidFill>
                            <a:schemeClr val="tx1"/>
                          </a:solidFill>
                          <a:latin typeface="+mn-ea"/>
                          <a:ea typeface="+mn-ea"/>
                          <a:cs typeface="+mn-cs"/>
                        </a:rPr>
                        <a:t>④　（鑑賞の能力）</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mn-ea"/>
                          <a:ea typeface="+mn-ea"/>
                          <a:cs typeface="+mn-cs"/>
                        </a:rPr>
                        <a:t>　　違いをとらえ、よさを感じる</a:t>
                      </a:r>
                      <a:endParaRPr kumimoji="1" lang="en-US" altLang="ja-JP" sz="900" b="1" kern="1200" dirty="0" smtClean="0">
                        <a:solidFill>
                          <a:schemeClr val="tx1"/>
                        </a:solidFill>
                        <a:latin typeface="+mn-ea"/>
                        <a:ea typeface="+mn-ea"/>
                        <a:cs typeface="+mn-cs"/>
                      </a:endParaRPr>
                    </a:p>
                    <a:p>
                      <a:r>
                        <a:rPr kumimoji="1" lang="ja-JP" altLang="en-US" sz="900" b="1" kern="1200" dirty="0" smtClean="0">
                          <a:solidFill>
                            <a:schemeClr val="tx1"/>
                          </a:solidFill>
                          <a:latin typeface="ＭＳ Ｐ明朝" pitchFamily="18" charset="-128"/>
                          <a:ea typeface="ＭＳ Ｐ明朝" pitchFamily="18" charset="-128"/>
                          <a:cs typeface="+mn-cs"/>
                        </a:rPr>
                        <a:t>　　　　　　　　　　　</a:t>
                      </a:r>
                      <a:endParaRPr kumimoji="1" lang="ja-JP" altLang="en-US" sz="900" kern="1200" dirty="0" smtClean="0">
                        <a:solidFill>
                          <a:schemeClr val="tx1"/>
                        </a:solidFill>
                        <a:latin typeface="ＭＳ Ｐ明朝" pitchFamily="18" charset="-128"/>
                        <a:ea typeface="ＭＳ Ｐ明朝" pitchFamily="18" charset="-128"/>
                        <a:cs typeface="+mn-cs"/>
                      </a:endParaRPr>
                    </a:p>
                    <a:p>
                      <a:r>
                        <a:rPr kumimoji="1" lang="ja-JP" altLang="en-US" sz="900" b="0" kern="1200" dirty="0" smtClean="0">
                          <a:solidFill>
                            <a:schemeClr val="tx1"/>
                          </a:solidFill>
                          <a:latin typeface="ＭＳ Ｐ明朝" pitchFamily="18" charset="-128"/>
                          <a:ea typeface="ＭＳ Ｐ明朝" pitchFamily="18" charset="-128"/>
                          <a:cs typeface="+mn-cs"/>
                        </a:rPr>
                        <a:t>・話し合う中で感じの違いをとらえ、自他の工夫やよさを感じ取っている。</a:t>
                      </a:r>
                      <a:endParaRPr kumimoji="1" lang="en-US" altLang="ja-JP" sz="900" b="0" kern="1200" dirty="0" smtClean="0">
                        <a:solidFill>
                          <a:schemeClr val="tx1"/>
                        </a:solidFill>
                        <a:latin typeface="ＭＳ Ｐ明朝" pitchFamily="18" charset="-128"/>
                        <a:ea typeface="ＭＳ Ｐ明朝" pitchFamily="18" charset="-128"/>
                        <a:cs typeface="+mn-cs"/>
                      </a:endParaRPr>
                    </a:p>
                  </a:txBody>
                  <a:tcPr marL="90170" marR="901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81533703"/>
              </p:ext>
            </p:extLst>
          </p:nvPr>
        </p:nvGraphicFramePr>
        <p:xfrm>
          <a:off x="500034" y="214290"/>
          <a:ext cx="4432006" cy="370840"/>
        </p:xfrm>
        <a:graphic>
          <a:graphicData uri="http://schemas.openxmlformats.org/drawingml/2006/table">
            <a:tbl>
              <a:tblPr firstRow="1" bandRow="1">
                <a:tableStyleId>{5C22544A-7EE6-4342-B048-85BDC9FD1C3A}</a:tableStyleId>
              </a:tblPr>
              <a:tblGrid>
                <a:gridCol w="443200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rPr>
                        <a:t>初めての彫刻刀　</a:t>
                      </a:r>
                      <a:r>
                        <a:rPr kumimoji="1" lang="ja-JP" altLang="en-US" dirty="0" smtClean="0">
                          <a:solidFill>
                            <a:schemeClr val="tx1"/>
                          </a:solidFill>
                        </a:rPr>
                        <a:t>（うつす）　</a:t>
                      </a:r>
                      <a:r>
                        <a:rPr kumimoji="1" lang="ja-JP" altLang="en-US" sz="1800" dirty="0" smtClean="0">
                          <a:solidFill>
                            <a:schemeClr val="tx1"/>
                          </a:solidFill>
                        </a:rPr>
                        <a:t>（</a:t>
                      </a:r>
                      <a:r>
                        <a:rPr kumimoji="1" lang="en-US" altLang="ja-JP" sz="1800" dirty="0" smtClean="0">
                          <a:solidFill>
                            <a:schemeClr val="tx1"/>
                          </a:solidFill>
                        </a:rPr>
                        <a:t>3</a:t>
                      </a:r>
                      <a:r>
                        <a:rPr kumimoji="1" lang="ja-JP" altLang="en-US" sz="1800" dirty="0" smtClean="0">
                          <a:solidFill>
                            <a:schemeClr val="tx1"/>
                          </a:solidFill>
                        </a:rPr>
                        <a:t>・</a:t>
                      </a:r>
                      <a:r>
                        <a:rPr kumimoji="1" lang="en-US" altLang="ja-JP" sz="1800" dirty="0" smtClean="0">
                          <a:solidFill>
                            <a:schemeClr val="tx1"/>
                          </a:solidFill>
                        </a:rPr>
                        <a:t>4</a:t>
                      </a:r>
                      <a:r>
                        <a:rPr kumimoji="1" lang="ja-JP" altLang="en-US" sz="1800" dirty="0" smtClean="0">
                          <a:solidFill>
                            <a:schemeClr val="tx1"/>
                          </a:solidFill>
                        </a:rPr>
                        <a:t>年）</a:t>
                      </a:r>
                      <a:r>
                        <a:rPr kumimoji="1" lang="ja-JP" altLang="en-US" dirty="0" smtClean="0">
                          <a:solidFill>
                            <a:schemeClr val="tx1"/>
                          </a:solidFill>
                        </a:rPr>
                        <a:t>　　　　　　　　　　　　</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nvGraphicFramePr>
        <p:xfrm>
          <a:off x="5214942" y="214290"/>
          <a:ext cx="3714776" cy="500066"/>
        </p:xfrm>
        <a:graphic>
          <a:graphicData uri="http://schemas.openxmlformats.org/drawingml/2006/table">
            <a:tbl>
              <a:tblPr firstRow="1" bandRow="1">
                <a:tableStyleId>{5C22544A-7EE6-4342-B048-85BDC9FD1C3A}</a:tableStyleId>
              </a:tblPr>
              <a:tblGrid>
                <a:gridCol w="3714776"/>
              </a:tblGrid>
              <a:tr h="500066">
                <a:tc>
                  <a:txBody>
                    <a:bodyPr/>
                    <a:lstStyle/>
                    <a:p>
                      <a:r>
                        <a:rPr kumimoji="1" lang="ja-JP" altLang="en-US" dirty="0" smtClean="0">
                          <a:solidFill>
                            <a:schemeClr val="tx1"/>
                          </a:solidFill>
                        </a:rPr>
                        <a:t>実施学年　　年　　月（　　時間）</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フッター プレースホルダ 15"/>
          <p:cNvSpPr>
            <a:spLocks noGrp="1"/>
          </p:cNvSpPr>
          <p:nvPr>
            <p:ph type="ftr" sz="quarter" idx="11"/>
          </p:nvPr>
        </p:nvSpPr>
        <p:spPr/>
        <p:txBody>
          <a:bodyPr/>
          <a:lstStyle/>
          <a:p>
            <a:r>
              <a:rPr kumimoji="1" lang="en-US" altLang="ja-JP" dirty="0" smtClean="0"/>
              <a:t>-1-</a:t>
            </a:r>
            <a:endParaRPr kumimoji="1" lang="ja-JP" altLang="en-US" dirty="0"/>
          </a:p>
        </p:txBody>
      </p:sp>
      <p:sp>
        <p:nvSpPr>
          <p:cNvPr id="17" name="円/楕円 16"/>
          <p:cNvSpPr/>
          <p:nvPr/>
        </p:nvSpPr>
        <p:spPr>
          <a:xfrm>
            <a:off x="539552" y="1340768"/>
            <a:ext cx="2016224" cy="35605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467544" y="3933056"/>
            <a:ext cx="2000264" cy="36004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39552" y="2996952"/>
            <a:ext cx="1728192" cy="36004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39552" y="2132856"/>
            <a:ext cx="2088232" cy="432048"/>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995936" y="5157192"/>
            <a:ext cx="1656184" cy="288032"/>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ＭＳ Ｐ明朝" pitchFamily="18" charset="-128"/>
                <a:ea typeface="ＭＳ Ｐ明朝" pitchFamily="18" charset="-128"/>
              </a:rPr>
              <a:t>刷りのルールを覚える</a:t>
            </a:r>
          </a:p>
        </p:txBody>
      </p:sp>
      <p:sp>
        <p:nvSpPr>
          <p:cNvPr id="25" name="正方形/長方形 24"/>
          <p:cNvSpPr/>
          <p:nvPr/>
        </p:nvSpPr>
        <p:spPr>
          <a:xfrm>
            <a:off x="3995936" y="5589240"/>
            <a:ext cx="1639084" cy="288032"/>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ＭＳ Ｐ明朝" pitchFamily="18" charset="-128"/>
                <a:ea typeface="ＭＳ Ｐ明朝" pitchFamily="18" charset="-128"/>
              </a:rPr>
              <a:t>彫りと刷りを比べる</a:t>
            </a:r>
          </a:p>
        </p:txBody>
      </p:sp>
      <p:pic>
        <p:nvPicPr>
          <p:cNvPr id="28" name="Picture 2" descr="C:\Documents and Settings\nomura-yukari\Local Settings\Temporary Internet Files\Content.IE5\B1Z7W9ZI\MC900343747[1].wmf"/>
          <p:cNvPicPr>
            <a:picLocks noChangeAspect="1" noChangeArrowheads="1"/>
          </p:cNvPicPr>
          <p:nvPr/>
        </p:nvPicPr>
        <p:blipFill>
          <a:blip r:embed="rId2" cstate="print"/>
          <a:srcRect/>
          <a:stretch>
            <a:fillRect/>
          </a:stretch>
        </p:blipFill>
        <p:spPr bwMode="auto">
          <a:xfrm rot="2473663">
            <a:off x="2722629" y="3852341"/>
            <a:ext cx="349863" cy="419421"/>
          </a:xfrm>
          <a:prstGeom prst="rect">
            <a:avLst/>
          </a:prstGeom>
          <a:noFill/>
        </p:spPr>
      </p:pic>
      <p:sp>
        <p:nvSpPr>
          <p:cNvPr id="29" name="角丸四角形 28"/>
          <p:cNvSpPr/>
          <p:nvPr/>
        </p:nvSpPr>
        <p:spPr>
          <a:xfrm>
            <a:off x="539552" y="4797152"/>
            <a:ext cx="2160587" cy="144016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50" dirty="0" smtClean="0">
                <a:solidFill>
                  <a:schemeClr val="tx1"/>
                </a:solidFill>
              </a:rPr>
              <a:t>　　　　　　版表現の魅力！</a:t>
            </a:r>
            <a:endParaRPr lang="en-US" altLang="ja-JP" sz="1050" dirty="0" smtClean="0">
              <a:solidFill>
                <a:schemeClr val="tx1"/>
              </a:solidFill>
            </a:endParaRPr>
          </a:p>
          <a:p>
            <a:endParaRPr lang="ja-JP" altLang="en-US" sz="1050" dirty="0">
              <a:solidFill>
                <a:schemeClr val="tx1"/>
              </a:solidFill>
            </a:endParaRPr>
          </a:p>
          <a:p>
            <a:pPr algn="l"/>
            <a:r>
              <a:rPr lang="ja-JP" altLang="en-US" sz="1050" dirty="0" smtClean="0">
                <a:solidFill>
                  <a:schemeClr val="tx1"/>
                </a:solidFill>
              </a:rPr>
              <a:t>・凹凸の工夫で生まれる形や色から思いついて表しやすい。</a:t>
            </a:r>
            <a:endParaRPr lang="en-US" altLang="ja-JP" sz="1050" dirty="0" smtClean="0">
              <a:solidFill>
                <a:schemeClr val="tx1"/>
              </a:solidFill>
            </a:endParaRPr>
          </a:p>
          <a:p>
            <a:pPr algn="l"/>
            <a:r>
              <a:rPr lang="ja-JP" altLang="en-US" sz="1050" dirty="0" smtClean="0">
                <a:solidFill>
                  <a:schemeClr val="tx1"/>
                </a:solidFill>
              </a:rPr>
              <a:t>・彫刻刀で彫る手応えの楽しさ。</a:t>
            </a:r>
            <a:endParaRPr lang="en-US" altLang="ja-JP" sz="1050" dirty="0" smtClean="0">
              <a:solidFill>
                <a:schemeClr val="tx1"/>
              </a:solidFill>
            </a:endParaRPr>
          </a:p>
          <a:p>
            <a:pPr algn="l"/>
            <a:r>
              <a:rPr lang="ja-JP" altLang="en-US" sz="1050" dirty="0" smtClean="0">
                <a:solidFill>
                  <a:schemeClr val="tx1"/>
                </a:solidFill>
              </a:rPr>
              <a:t>・凹凸をつくって写し取ってできる形や色や、組み合わせることで、表現を広げることができる。</a:t>
            </a:r>
            <a:endParaRPr lang="ja-JP" altLang="en-US" sz="1050" dirty="0">
              <a:solidFill>
                <a:schemeClr val="tx1"/>
              </a:solidFill>
            </a:endParaRPr>
          </a:p>
        </p:txBody>
      </p:sp>
      <p:sp>
        <p:nvSpPr>
          <p:cNvPr id="30" name="雲形吹き出し 29"/>
          <p:cNvSpPr/>
          <p:nvPr/>
        </p:nvSpPr>
        <p:spPr>
          <a:xfrm>
            <a:off x="3707904" y="2924944"/>
            <a:ext cx="1800200" cy="648072"/>
          </a:xfrm>
          <a:prstGeom prst="cloudCallout">
            <a:avLst>
              <a:gd name="adj1" fmla="val 55808"/>
              <a:gd name="adj2" fmla="val 60663"/>
            </a:avLst>
          </a:prstGeom>
          <a:noFill/>
          <a:ln w="158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just">
              <a:defRPr/>
            </a:pPr>
            <a:r>
              <a:rPr lang="ja-JP" altLang="en-US" sz="900" dirty="0" smtClean="0">
                <a:solidFill>
                  <a:schemeClr val="tx1"/>
                </a:solidFill>
                <a:latin typeface="ＭＳ Ｐ明朝" pitchFamily="18" charset="-128"/>
                <a:ea typeface="ＭＳ Ｐ明朝" pitchFamily="18" charset="-128"/>
              </a:rPr>
              <a:t>強い感じ、柔らかい感じ、固い感じ・・・</a:t>
            </a:r>
            <a:endParaRPr lang="en-US" altLang="ja-JP" sz="900" dirty="0" smtClean="0">
              <a:solidFill>
                <a:schemeClr val="tx1"/>
              </a:solidFill>
              <a:latin typeface="ＭＳ Ｐ明朝" pitchFamily="18" charset="-128"/>
              <a:ea typeface="ＭＳ Ｐ明朝" pitchFamily="18" charset="-128"/>
            </a:endParaRPr>
          </a:p>
        </p:txBody>
      </p:sp>
      <p:sp>
        <p:nvSpPr>
          <p:cNvPr id="31" name="角丸四角形吹き出し 30"/>
          <p:cNvSpPr/>
          <p:nvPr/>
        </p:nvSpPr>
        <p:spPr>
          <a:xfrm>
            <a:off x="3059832" y="3789040"/>
            <a:ext cx="2726044" cy="720080"/>
          </a:xfrm>
          <a:prstGeom prst="wedgeRoundRectCallout">
            <a:avLst>
              <a:gd name="adj1" fmla="val -9525"/>
              <a:gd name="adj2" fmla="val -8001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春夏秋冬の太陽を彫って表そう。</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季節に合う彫り方を使って、彫刻刀を選び、彫ろう。</a:t>
            </a:r>
          </a:p>
        </p:txBody>
      </p:sp>
      <p:sp>
        <p:nvSpPr>
          <p:cNvPr id="32" name="雲形吹き出し 31"/>
          <p:cNvSpPr/>
          <p:nvPr/>
        </p:nvSpPr>
        <p:spPr>
          <a:xfrm>
            <a:off x="4499992" y="4509120"/>
            <a:ext cx="1224136" cy="576064"/>
          </a:xfrm>
          <a:prstGeom prst="cloudCallout">
            <a:avLst>
              <a:gd name="adj1" fmla="val 56137"/>
              <a:gd name="adj2" fmla="val 51624"/>
            </a:avLst>
          </a:prstGeom>
          <a:noFill/>
          <a:ln w="158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just">
              <a:defRPr/>
            </a:pPr>
            <a:r>
              <a:rPr lang="ja-JP" altLang="en-US" sz="900" dirty="0" smtClean="0">
                <a:solidFill>
                  <a:schemeClr val="tx1"/>
                </a:solidFill>
                <a:latin typeface="ＭＳ Ｐ明朝" pitchFamily="18" charset="-128"/>
                <a:ea typeface="ＭＳ Ｐ明朝" pitchFamily="18" charset="-128"/>
              </a:rPr>
              <a:t>どのような彫りかたをしようかな</a:t>
            </a:r>
            <a:endParaRPr lang="en-US" altLang="ja-JP" sz="900" dirty="0" smtClean="0">
              <a:solidFill>
                <a:schemeClr val="tx1"/>
              </a:solidFill>
              <a:latin typeface="ＭＳ Ｐ明朝" pitchFamily="18" charset="-128"/>
              <a:ea typeface="ＭＳ Ｐ明朝" pitchFamily="18" charset="-128"/>
            </a:endParaRPr>
          </a:p>
        </p:txBody>
      </p:sp>
      <p:sp>
        <p:nvSpPr>
          <p:cNvPr id="33" name="雲形吹き出し 32"/>
          <p:cNvSpPr/>
          <p:nvPr/>
        </p:nvSpPr>
        <p:spPr>
          <a:xfrm>
            <a:off x="3203848" y="4581128"/>
            <a:ext cx="1008112" cy="576064"/>
          </a:xfrm>
          <a:prstGeom prst="cloudCallout">
            <a:avLst>
              <a:gd name="adj1" fmla="val 82815"/>
              <a:gd name="adj2" fmla="val 41704"/>
            </a:avLst>
          </a:prstGeom>
          <a:noFill/>
          <a:ln w="158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just">
              <a:defRPr/>
            </a:pPr>
            <a:r>
              <a:rPr lang="ja-JP" altLang="en-US" sz="900" dirty="0" smtClean="0">
                <a:solidFill>
                  <a:schemeClr val="tx1"/>
                </a:solidFill>
                <a:latin typeface="ＭＳ Ｐ明朝" pitchFamily="18" charset="-128"/>
                <a:ea typeface="ＭＳ Ｐ明朝" pitchFamily="18" charset="-128"/>
              </a:rPr>
              <a:t>どの彫刻刀を使おうかな</a:t>
            </a:r>
            <a:endParaRPr lang="en-US" altLang="ja-JP" sz="900" dirty="0" smtClean="0">
              <a:solidFill>
                <a:schemeClr val="tx1"/>
              </a:solidFill>
              <a:latin typeface="ＭＳ Ｐ明朝" pitchFamily="18" charset="-128"/>
              <a:ea typeface="ＭＳ Ｐ明朝" pitchFamily="18" charset="-128"/>
            </a:endParaRPr>
          </a:p>
        </p:txBody>
      </p:sp>
      <p:sp>
        <p:nvSpPr>
          <p:cNvPr id="23" name="正方形/長方形 22"/>
          <p:cNvSpPr/>
          <p:nvPr/>
        </p:nvSpPr>
        <p:spPr>
          <a:xfrm>
            <a:off x="3347864" y="2204864"/>
            <a:ext cx="2232248" cy="360040"/>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rPr>
              <a:t>どの彫刻刀で彫ったのか、どんな感じがするかを考える</a:t>
            </a:r>
            <a:endParaRPr lang="en-US" altLang="ja-JP" sz="1050"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色 004.jpg"/>
          <p:cNvPicPr>
            <a:picLocks noChangeAspect="1"/>
          </p:cNvPicPr>
          <p:nvPr/>
        </p:nvPicPr>
        <p:blipFill>
          <a:blip r:embed="rId2" cstate="print"/>
          <a:stretch>
            <a:fillRect/>
          </a:stretch>
        </p:blipFill>
        <p:spPr>
          <a:xfrm>
            <a:off x="2339752" y="1196752"/>
            <a:ext cx="4608512" cy="5433072"/>
          </a:xfrm>
          <a:prstGeom prst="rect">
            <a:avLst/>
          </a:prstGeom>
        </p:spPr>
      </p:pic>
      <p:sp>
        <p:nvSpPr>
          <p:cNvPr id="5" name="角丸四角形吹き出し 4"/>
          <p:cNvSpPr/>
          <p:nvPr/>
        </p:nvSpPr>
        <p:spPr>
          <a:xfrm>
            <a:off x="899592" y="2276872"/>
            <a:ext cx="1071570" cy="500066"/>
          </a:xfrm>
          <a:prstGeom prst="wedgeRoundRectCallout">
            <a:avLst>
              <a:gd name="adj1" fmla="val 81016"/>
              <a:gd name="adj2" fmla="val 8609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平刀</a:t>
            </a:r>
            <a:endParaRPr kumimoji="1" lang="ja-JP" altLang="en-US" b="1" dirty="0">
              <a:solidFill>
                <a:schemeClr val="tx1"/>
              </a:solidFill>
            </a:endParaRPr>
          </a:p>
        </p:txBody>
      </p:sp>
      <p:sp>
        <p:nvSpPr>
          <p:cNvPr id="6" name="角丸四角形吹き出し 5"/>
          <p:cNvSpPr/>
          <p:nvPr/>
        </p:nvSpPr>
        <p:spPr>
          <a:xfrm>
            <a:off x="2627784" y="1124744"/>
            <a:ext cx="1071570" cy="500066"/>
          </a:xfrm>
          <a:prstGeom prst="wedgeRoundRectCallout">
            <a:avLst>
              <a:gd name="adj1" fmla="val 45696"/>
              <a:gd name="adj2" fmla="val 1388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三角刀</a:t>
            </a:r>
            <a:endParaRPr kumimoji="1" lang="ja-JP" altLang="en-US" b="1" dirty="0">
              <a:solidFill>
                <a:schemeClr val="tx1"/>
              </a:solidFill>
            </a:endParaRPr>
          </a:p>
        </p:txBody>
      </p:sp>
      <p:sp>
        <p:nvSpPr>
          <p:cNvPr id="7" name="角丸四角形吹き出し 6"/>
          <p:cNvSpPr/>
          <p:nvPr/>
        </p:nvSpPr>
        <p:spPr>
          <a:xfrm>
            <a:off x="827584" y="4005064"/>
            <a:ext cx="1071570" cy="432048"/>
          </a:xfrm>
          <a:prstGeom prst="wedgeRoundRectCallout">
            <a:avLst>
              <a:gd name="adj1" fmla="val 101661"/>
              <a:gd name="adj2" fmla="val 6250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三角刀</a:t>
            </a:r>
            <a:endParaRPr kumimoji="1" lang="ja-JP" altLang="en-US" b="1" dirty="0">
              <a:solidFill>
                <a:schemeClr val="tx1"/>
              </a:solidFill>
            </a:endParaRPr>
          </a:p>
        </p:txBody>
      </p:sp>
      <p:sp>
        <p:nvSpPr>
          <p:cNvPr id="8" name="角丸四角形吹き出し 7"/>
          <p:cNvSpPr/>
          <p:nvPr/>
        </p:nvSpPr>
        <p:spPr>
          <a:xfrm>
            <a:off x="539552" y="5517232"/>
            <a:ext cx="1785918" cy="864096"/>
          </a:xfrm>
          <a:prstGeom prst="wedgeRoundRectCallout">
            <a:avLst>
              <a:gd name="adj1" fmla="val 83493"/>
              <a:gd name="adj2" fmla="val -1337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切り出し刀で</a:t>
            </a:r>
            <a:endParaRPr kumimoji="1" lang="en-US" altLang="ja-JP" b="1" dirty="0" smtClean="0">
              <a:solidFill>
                <a:schemeClr val="tx1"/>
              </a:solidFill>
            </a:endParaRPr>
          </a:p>
          <a:p>
            <a:pPr algn="ctr"/>
            <a:r>
              <a:rPr kumimoji="1" lang="ja-JP" altLang="en-US" b="1" dirty="0" smtClean="0">
                <a:solidFill>
                  <a:schemeClr val="tx1"/>
                </a:solidFill>
              </a:rPr>
              <a:t>線を切ってから</a:t>
            </a:r>
            <a:endParaRPr kumimoji="1" lang="en-US" altLang="ja-JP" b="1" dirty="0" smtClean="0">
              <a:solidFill>
                <a:schemeClr val="tx1"/>
              </a:solidFill>
            </a:endParaRPr>
          </a:p>
          <a:p>
            <a:pPr algn="ctr"/>
            <a:r>
              <a:rPr kumimoji="1" lang="ja-JP" altLang="en-US" b="1" dirty="0" smtClean="0">
                <a:solidFill>
                  <a:schemeClr val="tx1"/>
                </a:solidFill>
              </a:rPr>
              <a:t>平刀で取る</a:t>
            </a:r>
            <a:endParaRPr kumimoji="1" lang="ja-JP" altLang="en-US" b="1" dirty="0">
              <a:solidFill>
                <a:schemeClr val="tx1"/>
              </a:solidFill>
            </a:endParaRPr>
          </a:p>
        </p:txBody>
      </p:sp>
      <p:sp>
        <p:nvSpPr>
          <p:cNvPr id="9" name="角丸四角形吹き出し 8"/>
          <p:cNvSpPr/>
          <p:nvPr/>
        </p:nvSpPr>
        <p:spPr>
          <a:xfrm>
            <a:off x="6588224" y="1772816"/>
            <a:ext cx="1071570" cy="500066"/>
          </a:xfrm>
          <a:prstGeom prst="wedgeRoundRectCallout">
            <a:avLst>
              <a:gd name="adj1" fmla="val -34596"/>
              <a:gd name="adj2" fmla="val 10379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丸刀</a:t>
            </a:r>
            <a:endParaRPr kumimoji="1" lang="ja-JP" altLang="en-US" b="1" dirty="0">
              <a:solidFill>
                <a:schemeClr val="tx1"/>
              </a:solidFill>
            </a:endParaRPr>
          </a:p>
        </p:txBody>
      </p:sp>
      <p:sp>
        <p:nvSpPr>
          <p:cNvPr id="10" name="角丸四角形吹き出し 9"/>
          <p:cNvSpPr/>
          <p:nvPr/>
        </p:nvSpPr>
        <p:spPr>
          <a:xfrm>
            <a:off x="5292080" y="1196752"/>
            <a:ext cx="1071570" cy="500066"/>
          </a:xfrm>
          <a:prstGeom prst="wedgeRoundRectCallout">
            <a:avLst>
              <a:gd name="adj1" fmla="val -63040"/>
              <a:gd name="adj2" fmla="val 12410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丸刀</a:t>
            </a:r>
            <a:endParaRPr kumimoji="1" lang="ja-JP" altLang="en-US" b="1" dirty="0">
              <a:solidFill>
                <a:schemeClr val="tx1"/>
              </a:solidFill>
            </a:endParaRPr>
          </a:p>
        </p:txBody>
      </p:sp>
      <p:sp>
        <p:nvSpPr>
          <p:cNvPr id="11" name="角丸四角形吹き出し 10"/>
          <p:cNvSpPr/>
          <p:nvPr/>
        </p:nvSpPr>
        <p:spPr>
          <a:xfrm>
            <a:off x="5072066" y="5786454"/>
            <a:ext cx="1071570" cy="500066"/>
          </a:xfrm>
          <a:prstGeom prst="wedgeRoundRectCallout">
            <a:avLst>
              <a:gd name="adj1" fmla="val -24962"/>
              <a:gd name="adj2" fmla="val -14100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三角刀</a:t>
            </a:r>
            <a:endParaRPr kumimoji="1" lang="ja-JP" altLang="en-US" b="1" dirty="0">
              <a:solidFill>
                <a:schemeClr val="tx1"/>
              </a:solidFill>
            </a:endParaRPr>
          </a:p>
        </p:txBody>
      </p:sp>
      <p:sp>
        <p:nvSpPr>
          <p:cNvPr id="12" name="角丸四角形吹き出し 11"/>
          <p:cNvSpPr/>
          <p:nvPr/>
        </p:nvSpPr>
        <p:spPr>
          <a:xfrm>
            <a:off x="7143768" y="5589240"/>
            <a:ext cx="1785950" cy="911594"/>
          </a:xfrm>
          <a:prstGeom prst="wedgeRoundRectCallout">
            <a:avLst>
              <a:gd name="adj1" fmla="val -71520"/>
              <a:gd name="adj2" fmla="val 941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切り出し刀で</a:t>
            </a:r>
            <a:endParaRPr kumimoji="1" lang="en-US" altLang="ja-JP" b="1" dirty="0" smtClean="0">
              <a:solidFill>
                <a:schemeClr val="tx1"/>
              </a:solidFill>
            </a:endParaRPr>
          </a:p>
          <a:p>
            <a:pPr algn="ctr"/>
            <a:r>
              <a:rPr kumimoji="1" lang="ja-JP" altLang="en-US" b="1" dirty="0" smtClean="0">
                <a:solidFill>
                  <a:schemeClr val="tx1"/>
                </a:solidFill>
              </a:rPr>
              <a:t>線を切ってから三角刀</a:t>
            </a:r>
            <a:endParaRPr kumimoji="1" lang="ja-JP" altLang="en-US" b="1" dirty="0">
              <a:solidFill>
                <a:schemeClr val="tx1"/>
              </a:solidFill>
            </a:endParaRPr>
          </a:p>
        </p:txBody>
      </p:sp>
      <p:sp>
        <p:nvSpPr>
          <p:cNvPr id="13" name="角丸四角形吹き出し 12"/>
          <p:cNvSpPr/>
          <p:nvPr/>
        </p:nvSpPr>
        <p:spPr>
          <a:xfrm>
            <a:off x="7164288" y="4437112"/>
            <a:ext cx="1785950" cy="1014382"/>
          </a:xfrm>
          <a:prstGeom prst="wedgeRoundRectCallout">
            <a:avLst>
              <a:gd name="adj1" fmla="val -135698"/>
              <a:gd name="adj2" fmla="val -101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切り出し刀で</a:t>
            </a:r>
            <a:endParaRPr kumimoji="1" lang="en-US" altLang="ja-JP" b="1" dirty="0" smtClean="0">
              <a:solidFill>
                <a:schemeClr val="tx1"/>
              </a:solidFill>
            </a:endParaRPr>
          </a:p>
          <a:p>
            <a:pPr algn="ctr"/>
            <a:r>
              <a:rPr kumimoji="1" lang="ja-JP" altLang="en-US" b="1" dirty="0" smtClean="0">
                <a:solidFill>
                  <a:schemeClr val="tx1"/>
                </a:solidFill>
              </a:rPr>
              <a:t>線を切ってから丸刀</a:t>
            </a:r>
            <a:endParaRPr kumimoji="1" lang="ja-JP" altLang="en-US" b="1" dirty="0">
              <a:solidFill>
                <a:schemeClr val="tx1"/>
              </a:solidFill>
            </a:endParaRPr>
          </a:p>
        </p:txBody>
      </p:sp>
      <p:sp>
        <p:nvSpPr>
          <p:cNvPr id="14" name="角丸四角形吹き出し 13"/>
          <p:cNvSpPr/>
          <p:nvPr/>
        </p:nvSpPr>
        <p:spPr>
          <a:xfrm>
            <a:off x="7092280" y="3212976"/>
            <a:ext cx="1785950" cy="1071570"/>
          </a:xfrm>
          <a:prstGeom prst="wedgeRoundRectCallout">
            <a:avLst>
              <a:gd name="adj1" fmla="val -79351"/>
              <a:gd name="adj2" fmla="val 4766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切り出し刀で</a:t>
            </a:r>
            <a:endParaRPr kumimoji="1" lang="en-US" altLang="ja-JP" b="1" dirty="0" smtClean="0">
              <a:solidFill>
                <a:schemeClr val="tx1"/>
              </a:solidFill>
            </a:endParaRPr>
          </a:p>
          <a:p>
            <a:pPr algn="ctr"/>
            <a:r>
              <a:rPr kumimoji="1" lang="ja-JP" altLang="en-US" b="1" dirty="0" smtClean="0">
                <a:solidFill>
                  <a:schemeClr val="tx1"/>
                </a:solidFill>
              </a:rPr>
              <a:t>線を切ってから平刀</a:t>
            </a:r>
            <a:endParaRPr kumimoji="1" lang="ja-JP" altLang="en-US" b="1" dirty="0">
              <a:solidFill>
                <a:schemeClr val="tx1"/>
              </a:solidFill>
            </a:endParaRPr>
          </a:p>
        </p:txBody>
      </p:sp>
      <p:sp>
        <p:nvSpPr>
          <p:cNvPr id="15" name="テキスト ボックス 14"/>
          <p:cNvSpPr txBox="1"/>
          <p:nvPr/>
        </p:nvSpPr>
        <p:spPr>
          <a:xfrm>
            <a:off x="7020272" y="1052736"/>
            <a:ext cx="1688283" cy="646331"/>
          </a:xfrm>
          <a:prstGeom prst="rect">
            <a:avLst/>
          </a:prstGeom>
          <a:solidFill>
            <a:srgbClr val="FFD85B"/>
          </a:solidFill>
        </p:spPr>
        <p:txBody>
          <a:bodyPr wrap="none" rtlCol="0">
            <a:spAutoFit/>
          </a:bodyPr>
          <a:lstStyle/>
          <a:p>
            <a:r>
              <a:rPr kumimoji="1" lang="ja-JP" altLang="en-US" b="1" dirty="0" smtClean="0"/>
              <a:t>★彫る長さで</a:t>
            </a:r>
            <a:endParaRPr kumimoji="1" lang="en-US" altLang="ja-JP" b="1" dirty="0" smtClean="0"/>
          </a:p>
          <a:p>
            <a:r>
              <a:rPr kumimoji="1" lang="ja-JP" altLang="en-US" b="1" dirty="0" smtClean="0"/>
              <a:t>　 表情を変える</a:t>
            </a:r>
            <a:endParaRPr kumimoji="1" lang="ja-JP" altLang="en-US" b="1" dirty="0"/>
          </a:p>
        </p:txBody>
      </p:sp>
      <p:sp>
        <p:nvSpPr>
          <p:cNvPr id="16" name="テキスト ボックス 15"/>
          <p:cNvSpPr txBox="1"/>
          <p:nvPr/>
        </p:nvSpPr>
        <p:spPr>
          <a:xfrm>
            <a:off x="569707" y="1412776"/>
            <a:ext cx="1688283" cy="646331"/>
          </a:xfrm>
          <a:prstGeom prst="rect">
            <a:avLst/>
          </a:prstGeom>
          <a:solidFill>
            <a:srgbClr val="FFD85B"/>
          </a:solidFill>
        </p:spPr>
        <p:txBody>
          <a:bodyPr wrap="none" rtlCol="0">
            <a:spAutoFit/>
          </a:bodyPr>
          <a:lstStyle/>
          <a:p>
            <a:r>
              <a:rPr kumimoji="1" lang="ja-JP" altLang="en-US" b="1" dirty="0" smtClean="0"/>
              <a:t>★彫る密度で</a:t>
            </a:r>
            <a:endParaRPr kumimoji="1" lang="en-US" altLang="ja-JP" b="1" dirty="0" smtClean="0"/>
          </a:p>
          <a:p>
            <a:r>
              <a:rPr kumimoji="1" lang="ja-JP" altLang="en-US" b="1" dirty="0" smtClean="0"/>
              <a:t>　 表情を変える</a:t>
            </a:r>
            <a:endParaRPr kumimoji="1" lang="ja-JP" altLang="en-US" b="1" dirty="0"/>
          </a:p>
        </p:txBody>
      </p:sp>
      <p:sp>
        <p:nvSpPr>
          <p:cNvPr id="17" name="テキスト ボックス 16"/>
          <p:cNvSpPr txBox="1"/>
          <p:nvPr/>
        </p:nvSpPr>
        <p:spPr>
          <a:xfrm>
            <a:off x="251520" y="3140968"/>
            <a:ext cx="2051720" cy="646331"/>
          </a:xfrm>
          <a:prstGeom prst="rect">
            <a:avLst/>
          </a:prstGeom>
          <a:solidFill>
            <a:srgbClr val="FFD85B"/>
          </a:solidFill>
        </p:spPr>
        <p:txBody>
          <a:bodyPr wrap="square" rtlCol="0">
            <a:spAutoFit/>
          </a:bodyPr>
          <a:lstStyle/>
          <a:p>
            <a:r>
              <a:rPr kumimoji="1" lang="ja-JP" altLang="en-US" b="1" dirty="0" smtClean="0"/>
              <a:t>★彫刻刀の角度で</a:t>
            </a:r>
            <a:endParaRPr kumimoji="1" lang="en-US" altLang="ja-JP" b="1" dirty="0" smtClean="0"/>
          </a:p>
          <a:p>
            <a:r>
              <a:rPr kumimoji="1" lang="ja-JP" altLang="en-US" b="1" dirty="0" smtClean="0"/>
              <a:t>    表情を変える</a:t>
            </a:r>
            <a:endParaRPr kumimoji="1" lang="ja-JP" altLang="en-US" b="1" dirty="0"/>
          </a:p>
        </p:txBody>
      </p:sp>
      <p:sp>
        <p:nvSpPr>
          <p:cNvPr id="18" name="テキスト ボックス 17"/>
          <p:cNvSpPr txBox="1"/>
          <p:nvPr/>
        </p:nvSpPr>
        <p:spPr>
          <a:xfrm>
            <a:off x="611560" y="4653136"/>
            <a:ext cx="1688283" cy="646331"/>
          </a:xfrm>
          <a:prstGeom prst="rect">
            <a:avLst/>
          </a:prstGeom>
          <a:solidFill>
            <a:srgbClr val="FFD85B"/>
          </a:solidFill>
        </p:spPr>
        <p:txBody>
          <a:bodyPr wrap="none" rtlCol="0">
            <a:spAutoFit/>
          </a:bodyPr>
          <a:lstStyle/>
          <a:p>
            <a:r>
              <a:rPr kumimoji="1" lang="ja-JP" altLang="en-US" b="1" dirty="0" smtClean="0"/>
              <a:t>★彫る方向で</a:t>
            </a:r>
            <a:endParaRPr kumimoji="1" lang="en-US" altLang="ja-JP" b="1" dirty="0" smtClean="0"/>
          </a:p>
          <a:p>
            <a:r>
              <a:rPr kumimoji="1" lang="ja-JP" altLang="en-US" b="1" dirty="0" smtClean="0"/>
              <a:t>　 表情を変える</a:t>
            </a:r>
            <a:endParaRPr kumimoji="1" lang="ja-JP" altLang="en-US" b="1" dirty="0"/>
          </a:p>
        </p:txBody>
      </p:sp>
      <p:sp>
        <p:nvSpPr>
          <p:cNvPr id="19" name="テキスト ボックス 18"/>
          <p:cNvSpPr txBox="1"/>
          <p:nvPr/>
        </p:nvSpPr>
        <p:spPr>
          <a:xfrm>
            <a:off x="7020272" y="2420888"/>
            <a:ext cx="1903085" cy="646331"/>
          </a:xfrm>
          <a:prstGeom prst="rect">
            <a:avLst/>
          </a:prstGeom>
          <a:solidFill>
            <a:srgbClr val="FFD85B"/>
          </a:solidFill>
        </p:spPr>
        <p:txBody>
          <a:bodyPr wrap="none" rtlCol="0">
            <a:spAutoFit/>
          </a:bodyPr>
          <a:lstStyle/>
          <a:p>
            <a:r>
              <a:rPr kumimoji="1" lang="ja-JP" altLang="en-US" b="1" dirty="0" smtClean="0"/>
              <a:t>★線の彫りだし方</a:t>
            </a:r>
            <a:endParaRPr kumimoji="1" lang="en-US" altLang="ja-JP" b="1" dirty="0" smtClean="0"/>
          </a:p>
          <a:p>
            <a:r>
              <a:rPr lang="ja-JP" altLang="en-US" b="1" dirty="0" smtClean="0"/>
              <a:t>　 で</a:t>
            </a:r>
            <a:r>
              <a:rPr kumimoji="1" lang="ja-JP" altLang="en-US" b="1" dirty="0" smtClean="0"/>
              <a:t>表情を変える</a:t>
            </a:r>
            <a:endParaRPr kumimoji="1" lang="ja-JP" altLang="en-US" b="1" dirty="0"/>
          </a:p>
        </p:txBody>
      </p:sp>
      <p:graphicFrame>
        <p:nvGraphicFramePr>
          <p:cNvPr id="20" name="表 19"/>
          <p:cNvGraphicFramePr>
            <a:graphicFrameLocks noGrp="1"/>
          </p:cNvGraphicFramePr>
          <p:nvPr/>
        </p:nvGraphicFramePr>
        <p:xfrm>
          <a:off x="395536" y="692696"/>
          <a:ext cx="2071702" cy="288032"/>
        </p:xfrm>
        <a:graphic>
          <a:graphicData uri="http://schemas.openxmlformats.org/drawingml/2006/table">
            <a:tbl>
              <a:tblPr firstRow="1" bandRow="1">
                <a:tableStyleId>{5C22544A-7EE6-4342-B048-85BDC9FD1C3A}</a:tableStyleId>
              </a:tblPr>
              <a:tblGrid>
                <a:gridCol w="2071702"/>
              </a:tblGrid>
              <a:tr h="288032">
                <a:tc>
                  <a:txBody>
                    <a:bodyPr/>
                    <a:lstStyle/>
                    <a:p>
                      <a:r>
                        <a:rPr kumimoji="1" lang="en-US" altLang="ja-JP" sz="1200" dirty="0" smtClean="0">
                          <a:solidFill>
                            <a:schemeClr val="tx1"/>
                          </a:solidFill>
                        </a:rPr>
                        <a:t>【</a:t>
                      </a:r>
                      <a:r>
                        <a:rPr kumimoji="1" lang="ja-JP" altLang="en-US" sz="1200" dirty="0" smtClean="0">
                          <a:solidFill>
                            <a:schemeClr val="tx1"/>
                          </a:solidFill>
                        </a:rPr>
                        <a:t>教師用</a:t>
                      </a:r>
                      <a:r>
                        <a:rPr kumimoji="1" lang="en-US" altLang="ja-JP" sz="1200" dirty="0" smtClean="0">
                          <a:solidFill>
                            <a:schemeClr val="tx1"/>
                          </a:solidFill>
                        </a:rPr>
                        <a:t>】</a:t>
                      </a:r>
                      <a:r>
                        <a:rPr kumimoji="1" lang="ja-JP" altLang="en-US" sz="1200" dirty="0" smtClean="0">
                          <a:solidFill>
                            <a:schemeClr val="tx1"/>
                          </a:solidFill>
                        </a:rPr>
                        <a:t>　基本的な彫りの例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2843031955"/>
              </p:ext>
            </p:extLst>
          </p:nvPr>
        </p:nvGraphicFramePr>
        <p:xfrm>
          <a:off x="395536" y="188640"/>
          <a:ext cx="5472608" cy="370840"/>
        </p:xfrm>
        <a:graphic>
          <a:graphicData uri="http://schemas.openxmlformats.org/drawingml/2006/table">
            <a:tbl>
              <a:tblPr firstRow="1" bandRow="1">
                <a:tableStyleId>{5C22544A-7EE6-4342-B048-85BDC9FD1C3A}</a:tableStyleId>
              </a:tblPr>
              <a:tblGrid>
                <a:gridCol w="547260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rPr>
                        <a:t>初めての彫刻刀　</a:t>
                      </a:r>
                      <a:r>
                        <a:rPr kumimoji="1" lang="ja-JP" altLang="en-US" dirty="0" smtClean="0">
                          <a:solidFill>
                            <a:schemeClr val="tx1"/>
                          </a:solidFill>
                        </a:rPr>
                        <a:t>（うつす）　</a:t>
                      </a:r>
                      <a:r>
                        <a:rPr kumimoji="1" lang="ja-JP" altLang="en-US" sz="1800" dirty="0" smtClean="0">
                          <a:solidFill>
                            <a:schemeClr val="tx1"/>
                          </a:solidFill>
                        </a:rPr>
                        <a:t>（</a:t>
                      </a:r>
                      <a:r>
                        <a:rPr kumimoji="1" lang="en-US" altLang="ja-JP" sz="1800" dirty="0" smtClean="0">
                          <a:solidFill>
                            <a:schemeClr val="tx1"/>
                          </a:solidFill>
                        </a:rPr>
                        <a:t>3</a:t>
                      </a:r>
                      <a:r>
                        <a:rPr kumimoji="1" lang="ja-JP" altLang="en-US" sz="1800" dirty="0" smtClean="0">
                          <a:solidFill>
                            <a:schemeClr val="tx1"/>
                          </a:solidFill>
                        </a:rPr>
                        <a:t>・</a:t>
                      </a:r>
                      <a:r>
                        <a:rPr kumimoji="1" lang="en-US" altLang="ja-JP" sz="1800" dirty="0" smtClean="0">
                          <a:solidFill>
                            <a:schemeClr val="tx1"/>
                          </a:solidFill>
                        </a:rPr>
                        <a:t>4</a:t>
                      </a:r>
                      <a:r>
                        <a:rPr kumimoji="1" lang="ja-JP" altLang="en-US" sz="1800" dirty="0" smtClean="0">
                          <a:solidFill>
                            <a:schemeClr val="tx1"/>
                          </a:solidFill>
                        </a:rPr>
                        <a:t>年）</a:t>
                      </a:r>
                      <a:r>
                        <a:rPr kumimoji="1" lang="ja-JP" altLang="en-US" dirty="0" smtClean="0">
                          <a:solidFill>
                            <a:schemeClr val="tx1"/>
                          </a:solidFill>
                        </a:rPr>
                        <a:t>　</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265</Words>
  <Application>Microsoft Office PowerPoint</Application>
  <PresentationFormat>画面に合わせる (4:3)</PresentationFormat>
  <Paragraphs>113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福井県教育研究所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科学情報課</dc:creator>
  <cp:lastModifiedBy>Takeuchi</cp:lastModifiedBy>
  <cp:revision>203</cp:revision>
  <dcterms:created xsi:type="dcterms:W3CDTF">2012-05-08T05:55:11Z</dcterms:created>
  <dcterms:modified xsi:type="dcterms:W3CDTF">2015-08-17T09:50:47Z</dcterms:modified>
</cp:coreProperties>
</file>