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9" r:id="rId2"/>
    <p:sldId id="306"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73" d="100"/>
          <a:sy n="73" d="100"/>
        </p:scale>
        <p:origin x="126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a:p>
        </p:txBody>
      </p:sp>
    </p:spTree>
    <p:extLst>
      <p:ext uri="{BB962C8B-B14F-4D97-AF65-F5344CB8AC3E}">
        <p14:creationId xmlns:p14="http://schemas.microsoft.com/office/powerpoint/2010/main" val="209050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Group 317"/>
          <p:cNvGraphicFramePr>
            <a:graphicFrameLocks noGrp="1"/>
          </p:cNvGraphicFramePr>
          <p:nvPr>
            <p:extLst>
              <p:ext uri="{D42A27DB-BD31-4B8C-83A1-F6EECF244321}">
                <p14:modId xmlns:p14="http://schemas.microsoft.com/office/powerpoint/2010/main" val="440254608"/>
              </p:ext>
            </p:extLst>
          </p:nvPr>
        </p:nvGraphicFramePr>
        <p:xfrm>
          <a:off x="150813" y="358775"/>
          <a:ext cx="8813675" cy="623888"/>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25950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指導ユニット </a:t>
                      </a:r>
                      <a:r>
                        <a:rPr kumimoji="1" lang="en-US" altLang="ja-JP" sz="1000" b="1" i="0" u="none" strike="noStrike" cap="none" normalizeH="0" baseline="0" dirty="0">
                          <a:ln>
                            <a:noFill/>
                          </a:ln>
                          <a:solidFill>
                            <a:schemeClr val="bg1"/>
                          </a:solidFill>
                          <a:effectLst/>
                          <a:latin typeface="Arial" charset="0"/>
                          <a:ea typeface="ＭＳ Ｐゴシック" charset="-128"/>
                        </a:rPr>
                        <a:t>Ver.R1.12</a:t>
                      </a: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mn-ea"/>
                        </a:rPr>
                        <a:t>　塊から彫り出す</a:t>
                      </a:r>
                      <a:r>
                        <a:rPr kumimoji="1" lang="en-US" altLang="ja-JP" sz="1200" b="0" i="0" u="none" strike="noStrike" cap="none" normalizeH="0" baseline="0" dirty="0">
                          <a:ln>
                            <a:noFill/>
                          </a:ln>
                          <a:solidFill>
                            <a:schemeClr val="tx1"/>
                          </a:solidFill>
                          <a:effectLst/>
                          <a:latin typeface="ＭＳ Ｐゴシック" panose="020B0600070205080204" pitchFamily="50" charset="-128"/>
                          <a:ea typeface="+mn-ea"/>
                        </a:rPr>
                        <a:t>―</a:t>
                      </a:r>
                      <a:r>
                        <a:rPr kumimoji="1" lang="ja-JP" altLang="en-US" sz="1200" b="0" i="0" u="none" strike="noStrike" cap="none" normalizeH="0" baseline="0" dirty="0">
                          <a:ln>
                            <a:noFill/>
                          </a:ln>
                          <a:solidFill>
                            <a:schemeClr val="tx1"/>
                          </a:solidFill>
                          <a:effectLst/>
                          <a:latin typeface="ＭＳ Ｐゴシック" panose="020B0600070205080204" pitchFamily="50" charset="-128"/>
                          <a:ea typeface="+mn-ea"/>
                        </a:rPr>
                        <a:t>手に思うこと　</a:t>
                      </a: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txBody>
                  <a:tcPr marL="91498" marR="91498" marT="45467"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charset="-128"/>
                        </a:rPr>
                        <a:t>導入／展開／まとめ</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solidFill>
                            <a:prstClr val="black"/>
                          </a:solidFill>
                          <a:latin typeface="Verdana" pitchFamily="34" charset="0"/>
                        </a:rPr>
                        <a:t>作成日</a:t>
                      </a:r>
                      <a:endParaRPr kumimoji="1" lang="ja-JP" altLang="en-US" sz="900" b="1"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100" kern="1200" dirty="0">
                          <a:solidFill>
                            <a:srgbClr val="000000"/>
                          </a:solidFill>
                          <a:effectLst/>
                          <a:latin typeface="ＭＳ Ｐゴシック" panose="020B0600070205080204" pitchFamily="50" charset="-128"/>
                          <a:ea typeface="+mn-ea"/>
                          <a:cs typeface="Arial"/>
                        </a:rPr>
                        <a:t>①</a:t>
                      </a:r>
                      <a:r>
                        <a:rPr kumimoji="1" lang="ja-JP" altLang="en-US" sz="11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立体的にものをとらえる見方を理解しよう</a:t>
                      </a:r>
                      <a:endParaRPr lang="en-US" altLang="ja-JP" sz="1100" kern="1200" dirty="0">
                        <a:solidFill>
                          <a:srgbClr val="000000"/>
                        </a:solidFill>
                        <a:effectLst/>
                        <a:latin typeface="ＭＳ Ｐゴシック" panose="020B0600070205080204" pitchFamily="50" charset="-128"/>
                        <a:ea typeface="+mn-ea"/>
                        <a:cs typeface="Arial"/>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900" b="0" i="0" u="none" strike="noStrike" cap="none" normalizeH="0" baseline="0" dirty="0">
                          <a:ln>
                            <a:noFill/>
                          </a:ln>
                          <a:solidFill>
                            <a:schemeClr val="tx1"/>
                          </a:solidFill>
                          <a:effectLst/>
                          <a:latin typeface="Calibri" charset="0"/>
                          <a:ea typeface="ＭＳ Ｐゴシック" charset="-128"/>
                        </a:rPr>
                        <a:t>時間</a:t>
                      </a:r>
                      <a:r>
                        <a:rPr kumimoji="0" lang="ja-JP" altLang="en-US" sz="900" b="0" i="0" u="none" strike="noStrike" cap="none" normalizeH="0" baseline="0" dirty="0">
                          <a:ln>
                            <a:noFill/>
                          </a:ln>
                          <a:solidFill>
                            <a:schemeClr val="tx1"/>
                          </a:solidFill>
                          <a:effectLst/>
                          <a:latin typeface="Calibri" charset="0"/>
                          <a:ea typeface="ＭＳ Ｐゴシック" charset="-128"/>
                        </a:rPr>
                        <a:t>扱い（１～４時間目）</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a:solidFill>
                            <a:prstClr val="black"/>
                          </a:solidFill>
                          <a:latin typeface="Verdana" pitchFamily="34" charset="0"/>
                        </a:rPr>
                        <a:t>R2.10.1</a:t>
                      </a: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38" name="Group 271"/>
          <p:cNvGraphicFramePr>
            <a:graphicFrameLocks noGrp="1"/>
          </p:cNvGraphicFramePr>
          <p:nvPr>
            <p:extLst>
              <p:ext uri="{D42A27DB-BD31-4B8C-83A1-F6EECF244321}">
                <p14:modId xmlns:p14="http://schemas.microsoft.com/office/powerpoint/2010/main" val="3071228774"/>
              </p:ext>
            </p:extLst>
          </p:nvPr>
        </p:nvGraphicFramePr>
        <p:xfrm>
          <a:off x="2986088" y="1111250"/>
          <a:ext cx="6003925" cy="5630117"/>
        </p:xfrm>
        <a:graphic>
          <a:graphicData uri="http://schemas.openxmlformats.org/drawingml/2006/table">
            <a:tbl>
              <a:tblPr/>
              <a:tblGrid>
                <a:gridCol w="2539334">
                  <a:extLst>
                    <a:ext uri="{9D8B030D-6E8A-4147-A177-3AD203B41FA5}">
                      <a16:colId xmlns:a16="http://schemas.microsoft.com/office/drawing/2014/main" val="20000"/>
                    </a:ext>
                  </a:extLst>
                </a:gridCol>
                <a:gridCol w="3464591">
                  <a:extLst>
                    <a:ext uri="{9D8B030D-6E8A-4147-A177-3AD203B41FA5}">
                      <a16:colId xmlns:a16="http://schemas.microsoft.com/office/drawing/2014/main" val="20001"/>
                    </a:ext>
                  </a:extLst>
                </a:gridCol>
              </a:tblGrid>
              <a:tr h="437715">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228544">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面取りを理解しよう。塊で形を見て彫りだそう。</a:t>
                      </a:r>
                    </a:p>
                  </a:txBody>
                  <a:tcPr marL="91476" marR="91476" marT="45591" marB="4559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正面・側面・上部の三面から見て、立方体のいらない部分を削り（面取りし）、手の大まかな塊が見えてくるところまで進める。</a:t>
                      </a:r>
                    </a:p>
                  </a:txBody>
                  <a:tcPr marL="91476" marR="91476" marT="45591" marB="4559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2167">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691691">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ext uri="{D42A27DB-BD31-4B8C-83A1-F6EECF244321}">
                <p14:modId xmlns:p14="http://schemas.microsoft.com/office/powerpoint/2010/main" val="3359061052"/>
              </p:ext>
            </p:extLst>
          </p:nvPr>
        </p:nvGraphicFramePr>
        <p:xfrm>
          <a:off x="84410" y="1120408"/>
          <a:ext cx="2800078" cy="3398120"/>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48059">
                  <a:extLst>
                    <a:ext uri="{9D8B030D-6E8A-4147-A177-3AD203B41FA5}">
                      <a16:colId xmlns:a16="http://schemas.microsoft.com/office/drawing/2014/main" val="2757078843"/>
                    </a:ext>
                  </a:extLst>
                </a:gridCol>
                <a:gridCol w="69419">
                  <a:extLst>
                    <a:ext uri="{9D8B030D-6E8A-4147-A177-3AD203B41FA5}">
                      <a16:colId xmlns:a16="http://schemas.microsoft.com/office/drawing/2014/main" val="2229520088"/>
                    </a:ext>
                  </a:extLst>
                </a:gridCol>
                <a:gridCol w="141507">
                  <a:extLst>
                    <a:ext uri="{9D8B030D-6E8A-4147-A177-3AD203B41FA5}">
                      <a16:colId xmlns:a16="http://schemas.microsoft.com/office/drawing/2014/main" val="932570964"/>
                    </a:ext>
                  </a:extLst>
                </a:gridCol>
                <a:gridCol w="210927">
                  <a:extLst>
                    <a:ext uri="{9D8B030D-6E8A-4147-A177-3AD203B41FA5}">
                      <a16:colId xmlns:a16="http://schemas.microsoft.com/office/drawing/2014/main" val="4199481403"/>
                    </a:ext>
                  </a:extLst>
                </a:gridCol>
                <a:gridCol w="112887">
                  <a:extLst>
                    <a:ext uri="{9D8B030D-6E8A-4147-A177-3AD203B41FA5}">
                      <a16:colId xmlns:a16="http://schemas.microsoft.com/office/drawing/2014/main" val="20004"/>
                    </a:ext>
                  </a:extLst>
                </a:gridCol>
                <a:gridCol w="98039">
                  <a:extLst>
                    <a:ext uri="{9D8B030D-6E8A-4147-A177-3AD203B41FA5}">
                      <a16:colId xmlns:a16="http://schemas.microsoft.com/office/drawing/2014/main" val="745987750"/>
                    </a:ext>
                  </a:extLst>
                </a:gridCol>
                <a:gridCol w="62668">
                  <a:extLst>
                    <a:ext uri="{9D8B030D-6E8A-4147-A177-3AD203B41FA5}">
                      <a16:colId xmlns:a16="http://schemas.microsoft.com/office/drawing/2014/main" val="3905890171"/>
                    </a:ext>
                  </a:extLst>
                </a:gridCol>
                <a:gridCol w="27371">
                  <a:extLst>
                    <a:ext uri="{9D8B030D-6E8A-4147-A177-3AD203B41FA5}">
                      <a16:colId xmlns:a16="http://schemas.microsoft.com/office/drawing/2014/main" val="3780888487"/>
                    </a:ext>
                  </a:extLst>
                </a:gridCol>
                <a:gridCol w="157102">
                  <a:extLst>
                    <a:ext uri="{9D8B030D-6E8A-4147-A177-3AD203B41FA5}">
                      <a16:colId xmlns:a16="http://schemas.microsoft.com/office/drawing/2014/main" val="1566979419"/>
                    </a:ext>
                  </a:extLst>
                </a:gridCol>
                <a:gridCol w="62680">
                  <a:extLst>
                    <a:ext uri="{9D8B030D-6E8A-4147-A177-3AD203B41FA5}">
                      <a16:colId xmlns:a16="http://schemas.microsoft.com/office/drawing/2014/main" val="1286313339"/>
                    </a:ext>
                  </a:extLst>
                </a:gridCol>
                <a:gridCol w="81183">
                  <a:extLst>
                    <a:ext uri="{9D8B030D-6E8A-4147-A177-3AD203B41FA5}">
                      <a16:colId xmlns:a16="http://schemas.microsoft.com/office/drawing/2014/main" val="1427273429"/>
                    </a:ext>
                  </a:extLst>
                </a:gridCol>
                <a:gridCol w="57097">
                  <a:extLst>
                    <a:ext uri="{9D8B030D-6E8A-4147-A177-3AD203B41FA5}">
                      <a16:colId xmlns:a16="http://schemas.microsoft.com/office/drawing/2014/main" val="3877628610"/>
                    </a:ext>
                  </a:extLst>
                </a:gridCol>
                <a:gridCol w="200960">
                  <a:extLst>
                    <a:ext uri="{9D8B030D-6E8A-4147-A177-3AD203B41FA5}">
                      <a16:colId xmlns:a16="http://schemas.microsoft.com/office/drawing/2014/main" val="2776269064"/>
                    </a:ext>
                  </a:extLst>
                </a:gridCol>
                <a:gridCol w="25400">
                  <a:extLst>
                    <a:ext uri="{9D8B030D-6E8A-4147-A177-3AD203B41FA5}">
                      <a16:colId xmlns:a16="http://schemas.microsoft.com/office/drawing/2014/main" val="2775661204"/>
                    </a:ext>
                  </a:extLst>
                </a:gridCol>
                <a:gridCol w="25400">
                  <a:extLst>
                    <a:ext uri="{9D8B030D-6E8A-4147-A177-3AD203B41FA5}">
                      <a16:colId xmlns:a16="http://schemas.microsoft.com/office/drawing/2014/main" val="1664011738"/>
                    </a:ext>
                  </a:extLst>
                </a:gridCol>
                <a:gridCol w="40579">
                  <a:extLst>
                    <a:ext uri="{9D8B030D-6E8A-4147-A177-3AD203B41FA5}">
                      <a16:colId xmlns:a16="http://schemas.microsoft.com/office/drawing/2014/main" val="20008"/>
                    </a:ext>
                  </a:extLst>
                </a:gridCol>
                <a:gridCol w="65735">
                  <a:extLst>
                    <a:ext uri="{9D8B030D-6E8A-4147-A177-3AD203B41FA5}">
                      <a16:colId xmlns:a16="http://schemas.microsoft.com/office/drawing/2014/main" val="3192318780"/>
                    </a:ext>
                  </a:extLst>
                </a:gridCol>
                <a:gridCol w="54624">
                  <a:extLst>
                    <a:ext uri="{9D8B030D-6E8A-4147-A177-3AD203B41FA5}">
                      <a16:colId xmlns:a16="http://schemas.microsoft.com/office/drawing/2014/main" val="525994830"/>
                    </a:ext>
                  </a:extLst>
                </a:gridCol>
                <a:gridCol w="122335">
                  <a:extLst>
                    <a:ext uri="{9D8B030D-6E8A-4147-A177-3AD203B41FA5}">
                      <a16:colId xmlns:a16="http://schemas.microsoft.com/office/drawing/2014/main" val="1651183171"/>
                    </a:ext>
                  </a:extLst>
                </a:gridCol>
                <a:gridCol w="63403">
                  <a:extLst>
                    <a:ext uri="{9D8B030D-6E8A-4147-A177-3AD203B41FA5}">
                      <a16:colId xmlns:a16="http://schemas.microsoft.com/office/drawing/2014/main" val="1939580681"/>
                    </a:ext>
                  </a:extLst>
                </a:gridCol>
                <a:gridCol w="70217">
                  <a:extLst>
                    <a:ext uri="{9D8B030D-6E8A-4147-A177-3AD203B41FA5}">
                      <a16:colId xmlns:a16="http://schemas.microsoft.com/office/drawing/2014/main" val="20010"/>
                    </a:ext>
                  </a:extLst>
                </a:gridCol>
                <a:gridCol w="149654">
                  <a:extLst>
                    <a:ext uri="{9D8B030D-6E8A-4147-A177-3AD203B41FA5}">
                      <a16:colId xmlns:a16="http://schemas.microsoft.com/office/drawing/2014/main" val="3601466051"/>
                    </a:ext>
                  </a:extLst>
                </a:gridCol>
                <a:gridCol w="283273">
                  <a:extLst>
                    <a:ext uri="{9D8B030D-6E8A-4147-A177-3AD203B41FA5}">
                      <a16:colId xmlns:a16="http://schemas.microsoft.com/office/drawing/2014/main" val="980286720"/>
                    </a:ext>
                  </a:extLst>
                </a:gridCol>
              </a:tblGrid>
              <a:tr h="252397">
                <a:tc gridSpan="27">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高校美術</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Ⅰ</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の指導項目</a:t>
                      </a:r>
                      <a:endParaRPr kumimoji="0" lang="ja-JP" altLang="en-US" sz="1000" b="1" i="0" u="none" strike="noStrike" cap="none" normalizeH="0" baseline="0" dirty="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0439">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r>
                        <a:rPr kumimoji="1" lang="ja-JP" altLang="en-US" sz="600" b="0" i="0" u="none" strike="noStrike" cap="none" normalizeH="0" baseline="0" dirty="0">
                          <a:ln>
                            <a:noFill/>
                          </a:ln>
                          <a:solidFill>
                            <a:schemeClr val="tx1"/>
                          </a:solidFill>
                          <a:effectLst/>
                          <a:latin typeface="Calibri" pitchFamily="34" charset="0"/>
                          <a:ea typeface="ＭＳ Ｐゴシック" charset="-128"/>
                        </a:rPr>
                        <a:t>共通事項</a:t>
                      </a: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endParaRPr kumimoji="1" lang="en-US" altLang="ja" sz="600" b="0"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造形の要素の働き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様式</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144016">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7">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r>
                        <a:rPr kumimoji="1" lang="ja-JP" altLang="en-US" sz="800" b="0" i="0" u="none" strike="noStrike" kern="1200" cap="none" normalizeH="0" baseline="0">
                          <a:ln>
                            <a:noFill/>
                          </a:ln>
                          <a:solidFill>
                            <a:schemeClr val="tx1"/>
                          </a:solidFill>
                          <a:effectLst/>
                          <a:latin typeface="ＭＳ Ｐゴシック" panose="020B0600070205080204" pitchFamily="50" charset="-128"/>
                          <a:ea typeface="+mn-ea"/>
                          <a:cs typeface="+mn-cs"/>
                        </a:rPr>
                        <a:t>（ア）特性を生かす</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17">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（イ）表す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1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材料</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用具</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a:t>
                      </a: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機器等の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用具）</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主題を</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追求して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目的や計画を基に</a:t>
                      </a: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表現の意図を効果的に</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4413588"/>
                  </a:ext>
                </a:extLst>
              </a:tr>
              <a:tr h="0">
                <a:tc rowSpan="9">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思考力・判断力・表現力</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6">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a:txBody>
                    <a:bodyPr/>
                    <a:lstStyle/>
                    <a:p>
                      <a:pPr algn="ctr"/>
                      <a:r>
                        <a:rPr lang="ja-JP" altLang="en-US" sz="800" dirty="0"/>
                        <a:t>主題</a:t>
                      </a:r>
                      <a:endParaRPr lang="en-US" altLang="ja-JP"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見つめる</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夢や</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想像などから</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1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1995"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映像メディアの特性を生かして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3"/>
                  </a:ext>
                </a:extLst>
              </a:tr>
              <a:tr h="2907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自然</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自己</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生活</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目的</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条件</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美しさ</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31563783"/>
                  </a:ext>
                </a:extLst>
              </a:tr>
              <a:tr h="0">
                <a:tc vMerge="1">
                  <a:txBody>
                    <a:bodyPr/>
                    <a:lstStyle/>
                    <a:p>
                      <a:endParaRPr kumimoji="1" lang="ja-JP" altLang="en-US"/>
                    </a:p>
                  </a:txBody>
                  <a:tcPr/>
                </a:tc>
                <a:tc vMerge="1">
                  <a:txBody>
                    <a:bodyPr/>
                    <a:lstStyle/>
                    <a:p>
                      <a:endParaRPr kumimoji="1" lang="ja-JP" altLang="en-US"/>
                    </a:p>
                  </a:txBody>
                  <a:tcPr/>
                </a:tc>
                <a:tc rowSpan="4">
                  <a:txBody>
                    <a:bodyPr/>
                    <a:lstStyle/>
                    <a:p>
                      <a:pPr algn="ctr"/>
                      <a:r>
                        <a:rPr lang="ja-JP" altLang="en-US" sz="800" dirty="0"/>
                        <a:t>　構想</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24">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dirty="0"/>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2417399"/>
                  </a:ext>
                </a:extLst>
              </a:tr>
              <a:tr h="1274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形体</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色彩</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a:tc>
                <a:tc row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構成</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デザインの</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hMerge="1">
                  <a:txBody>
                    <a:bodyPr/>
                    <a:lstStyle/>
                    <a:p>
                      <a:endParaRPr kumimoji="1" lang="ja-JP" altLang="en-US"/>
                    </a:p>
                  </a:txBody>
                  <a:tcPr/>
                </a:tc>
                <a:tc rowSpan="3"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表現</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形式</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特性</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2"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映像表現の視覚的な要素の働き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956441065"/>
                  </a:ext>
                </a:extLst>
              </a:tr>
              <a:tr h="1223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効果</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extLst>
                  <a:ext uri="{0D108BD9-81ED-4DB2-BD59-A6C34878D82A}">
                    <a16:rowId xmlns:a16="http://schemas.microsoft.com/office/drawing/2014/main" val="2458436112"/>
                  </a:ext>
                </a:extLst>
              </a:tr>
              <a:tr h="279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色光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視点</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動き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07078908"/>
                  </a:ext>
                </a:extLst>
              </a:tr>
              <a:tr h="280561">
                <a:tc vMerge="1">
                  <a:txBody>
                    <a:bodyPr/>
                    <a:lstStyle/>
                    <a:p>
                      <a:endParaRPr kumimoji="1" lang="ja-JP" altLang="en-US"/>
                    </a:p>
                  </a:txBody>
                  <a:tcPr/>
                </a:tc>
                <a:tc rowSpan="3">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algn="ctr">
                        <a:lnSpc>
                          <a:spcPts val="800"/>
                        </a:lnSpc>
                      </a:pPr>
                      <a:r>
                        <a:rPr lang="ja-JP" altLang="en-US" sz="800" dirty="0"/>
                        <a:t>美術作品</a:t>
                      </a:r>
                      <a:endParaRPr lang="en-US" altLang="ja-JP" sz="800" dirty="0"/>
                    </a:p>
                    <a:p>
                      <a:pPr algn="ctr">
                        <a:lnSpc>
                          <a:spcPts val="800"/>
                        </a:lnSpc>
                      </a:pPr>
                      <a:r>
                        <a:rPr lang="ja-JP" altLang="en-US" sz="800" dirty="0"/>
                        <a:t>など</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作者の心情や</a:t>
                      </a:r>
                      <a:endParaRPr kumimoji="1" lang="en-US" altLang="ja-JP" sz="800" dirty="0"/>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意図</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7199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創造的な表現の工夫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9291">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gridSpan="2">
                  <a:txBody>
                    <a:bodyPr/>
                    <a:lstStyle/>
                    <a:p>
                      <a:pPr algn="ctr">
                        <a:lnSpc>
                          <a:spcPts val="800"/>
                        </a:lnSpc>
                      </a:pPr>
                      <a:r>
                        <a:rPr kumimoji="1" lang="ja-JP" altLang="en-US" sz="800" dirty="0"/>
                        <a:t>美術の</a:t>
                      </a:r>
                      <a:endParaRPr kumimoji="1" lang="en-US" altLang="ja-JP" sz="800" dirty="0"/>
                    </a:p>
                    <a:p>
                      <a:pPr algn="ctr">
                        <a:lnSpc>
                          <a:spcPts val="800"/>
                        </a:lnSpc>
                      </a:pPr>
                      <a:r>
                        <a:rPr kumimoji="1" lang="ja-JP" altLang="en-US" sz="800" dirty="0"/>
                        <a:t>働き</a:t>
                      </a:r>
                      <a:endParaRPr kumimoji="1" lang="en-US" altLang="ja-JP" sz="800" dirty="0"/>
                    </a:p>
                    <a:p>
                      <a:pPr algn="ctr">
                        <a:lnSpc>
                          <a:spcPts val="800"/>
                        </a:lnSpc>
                      </a:pPr>
                      <a:r>
                        <a:rPr kumimoji="1" lang="ja-JP" altLang="en-US" sz="800" dirty="0"/>
                        <a:t>・</a:t>
                      </a:r>
                      <a:endParaRPr kumimoji="1" lang="en-US" altLang="ja-JP" sz="800" dirty="0"/>
                    </a:p>
                    <a:p>
                      <a:pPr algn="ctr">
                        <a:lnSpc>
                          <a:spcPts val="800"/>
                        </a:lnSpc>
                      </a:pPr>
                      <a:r>
                        <a:rPr kumimoji="1" lang="ja-JP" altLang="en-US" sz="800" dirty="0"/>
                        <a:t>美術</a:t>
                      </a:r>
                      <a:endParaRPr kumimoji="1" lang="en-US" altLang="ja-JP" sz="800" dirty="0"/>
                    </a:p>
                    <a:p>
                      <a:pPr algn="ctr">
                        <a:lnSpc>
                          <a:spcPts val="800"/>
                        </a:lnSpc>
                      </a:pPr>
                      <a:r>
                        <a:rPr kumimoji="1" lang="ja-JP" altLang="en-US" sz="800" dirty="0"/>
                        <a:t>文化</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自然と美術との関り</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3">
                  <a:txBody>
                    <a:bodyPr/>
                    <a:lstStyle/>
                    <a:p>
                      <a:pPr algn="ctr">
                        <a:lnSpc>
                          <a:spcPts val="800"/>
                        </a:lnSpc>
                      </a:pPr>
                      <a:r>
                        <a:rPr kumimoji="1" lang="ja-JP" altLang="en-US" sz="800" dirty="0"/>
                        <a:t>生活や社会を心豊かに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7168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美意識や創造性</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日本の美術の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歴史や表現の特徴</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それぞれの国</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3964086903"/>
              </p:ext>
            </p:extLst>
          </p:nvPr>
        </p:nvGraphicFramePr>
        <p:xfrm>
          <a:off x="117475" y="5664201"/>
          <a:ext cx="2805635" cy="1077166"/>
        </p:xfrm>
        <a:graphic>
          <a:graphicData uri="http://schemas.openxmlformats.org/drawingml/2006/table">
            <a:tbl>
              <a:tblPr/>
              <a:tblGrid>
                <a:gridCol w="2805635">
                  <a:extLst>
                    <a:ext uri="{9D8B030D-6E8A-4147-A177-3AD203B41FA5}">
                      <a16:colId xmlns:a16="http://schemas.microsoft.com/office/drawing/2014/main" val="20000"/>
                    </a:ext>
                  </a:extLst>
                </a:gridCol>
              </a:tblGrid>
              <a:tr h="156442">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920724">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プリント、制作手順の資料、透明箱</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ラフォルム」（立方体の教材）</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小刀、鋸、彫刻刀</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新聞紙、雑誌（下に敷く緩衝材）</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ext uri="{D42A27DB-BD31-4B8C-83A1-F6EECF244321}">
                <p14:modId xmlns:p14="http://schemas.microsoft.com/office/powerpoint/2010/main" val="3904009158"/>
              </p:ext>
            </p:extLst>
          </p:nvPr>
        </p:nvGraphicFramePr>
        <p:xfrm>
          <a:off x="123032" y="4603535"/>
          <a:ext cx="2800078" cy="972633"/>
        </p:xfrm>
        <a:graphic>
          <a:graphicData uri="http://schemas.openxmlformats.org/drawingml/2006/table">
            <a:tbl>
              <a:tblPr firstRow="1" bandRow="1">
                <a:tableStyleId>{5C22544A-7EE6-4342-B048-85BDC9FD1C3A}</a:tableStyleId>
              </a:tblPr>
              <a:tblGrid>
                <a:gridCol w="920576">
                  <a:extLst>
                    <a:ext uri="{9D8B030D-6E8A-4147-A177-3AD203B41FA5}">
                      <a16:colId xmlns:a16="http://schemas.microsoft.com/office/drawing/2014/main" val="20000"/>
                    </a:ext>
                  </a:extLst>
                </a:gridCol>
                <a:gridCol w="792088">
                  <a:extLst>
                    <a:ext uri="{9D8B030D-6E8A-4147-A177-3AD203B41FA5}">
                      <a16:colId xmlns:a16="http://schemas.microsoft.com/office/drawing/2014/main" val="2636888545"/>
                    </a:ext>
                  </a:extLst>
                </a:gridCol>
                <a:gridCol w="1087414">
                  <a:extLst>
                    <a:ext uri="{9D8B030D-6E8A-4147-A177-3AD203B41FA5}">
                      <a16:colId xmlns:a16="http://schemas.microsoft.com/office/drawing/2014/main" val="2826564785"/>
                    </a:ext>
                  </a:extLst>
                </a:gridCol>
              </a:tblGrid>
              <a:tr h="1650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ＭＳ Ｐゴシック" panose="020B0600070205080204" pitchFamily="50" charset="-128"/>
                          <a:ea typeface="+mn-ea"/>
                        </a:rPr>
                        <a:t>【HP</a:t>
                      </a:r>
                      <a:r>
                        <a:rPr kumimoji="1" lang="ja-JP" altLang="en-US" sz="900" b="0" dirty="0">
                          <a:solidFill>
                            <a:schemeClr val="tx1"/>
                          </a:solidFill>
                          <a:latin typeface="ＭＳ Ｐゴシック" panose="020B0600070205080204" pitchFamily="50" charset="-128"/>
                          <a:ea typeface="+mn-ea"/>
                        </a:rPr>
                        <a:t>キーワード</a:t>
                      </a:r>
                      <a:r>
                        <a:rPr kumimoji="1" lang="en-US" altLang="ja-JP" sz="900" b="0" dirty="0">
                          <a:solidFill>
                            <a:schemeClr val="tx1"/>
                          </a:solidFill>
                          <a:latin typeface="ＭＳ Ｐゴシック" panose="020B0600070205080204" pitchFamily="50" charset="-128"/>
                          <a:ea typeface="+mn-ea"/>
                        </a:rPr>
                        <a:t>】</a:t>
                      </a:r>
                      <a:endParaRPr kumimoji="1" lang="ja-JP" altLang="en-US" sz="900" b="0" dirty="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2604">
                <a:tc>
                  <a:txBody>
                    <a:bodyPr/>
                    <a:lstStyle/>
                    <a:p>
                      <a:pPr algn="ctr"/>
                      <a:r>
                        <a:rPr kumimoji="1" lang="ja-JP" altLang="en-US" sz="900" b="0" dirty="0">
                          <a:solidFill>
                            <a:schemeClr val="tx1"/>
                          </a:solidFill>
                          <a:latin typeface="ＭＳ Ｐゴシック" panose="020B0600070205080204" pitchFamily="50" charset="-128"/>
                          <a:ea typeface="+mn-ea"/>
                        </a:rPr>
                        <a:t>材料</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方法</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造形要素（中高）</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561647">
                <a:tc>
                  <a:txBody>
                    <a:bodyPr/>
                    <a:lstStyle/>
                    <a:p>
                      <a:r>
                        <a:rPr lang="ja-JP" altLang="en-US" sz="800" dirty="0"/>
                        <a:t>石（ラフォルム）</a:t>
                      </a: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mn-ea"/>
                        </a:rPr>
                        <a:t>彫る・削る・カービング</a:t>
                      </a:r>
                    </a:p>
                    <a:p>
                      <a:pPr algn="l"/>
                      <a:endParaRPr kumimoji="1" lang="ja-JP" altLang="en-US" sz="8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mn-ea"/>
                        </a:rPr>
                        <a:t>量感・質感・マチエール</a:t>
                      </a:r>
                    </a:p>
                    <a:p>
                      <a:pPr algn="l"/>
                      <a:r>
                        <a:rPr kumimoji="1" lang="ja-JP" altLang="en-US" sz="800" b="0" dirty="0">
                          <a:solidFill>
                            <a:schemeClr val="tx1"/>
                          </a:solidFill>
                          <a:latin typeface="ＭＳ Ｐゴシック" panose="020B0600070205080204" pitchFamily="50" charset="-128"/>
                          <a:ea typeface="+mn-ea"/>
                        </a:rPr>
                        <a:t>空間</a:t>
                      </a:r>
                    </a:p>
                    <a:p>
                      <a:pPr algn="l"/>
                      <a:endParaRPr kumimoji="1" lang="ja-JP" altLang="en-US" sz="800" b="0" dirty="0">
                        <a:solidFill>
                          <a:schemeClr val="tx1"/>
                        </a:solidFill>
                        <a:latin typeface="ＭＳ Ｐゴシック" panose="020B0600070205080204" pitchFamily="50" charset="-128"/>
                        <a:ea typeface="+mn-ea"/>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011488" y="2669451"/>
            <a:ext cx="407987"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3320101" y="3129149"/>
            <a:ext cx="1772814" cy="16927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58" name="円/楕円 57"/>
          <p:cNvSpPr/>
          <p:nvPr/>
        </p:nvSpPr>
        <p:spPr>
          <a:xfrm>
            <a:off x="675748" y="2403608"/>
            <a:ext cx="28862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4" name="円/楕円 63"/>
          <p:cNvSpPr/>
          <p:nvPr/>
        </p:nvSpPr>
        <p:spPr>
          <a:xfrm>
            <a:off x="-9525" y="5594350"/>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6284" name="円/楕円 29"/>
          <p:cNvSpPr>
            <a:spLocks noChangeArrowheads="1"/>
          </p:cNvSpPr>
          <p:nvPr/>
        </p:nvSpPr>
        <p:spPr bwMode="auto">
          <a:xfrm>
            <a:off x="7166183" y="75278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908172" y="756250"/>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620655" y="417813"/>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1" name="円/楕円 57"/>
          <p:cNvSpPr/>
          <p:nvPr/>
        </p:nvSpPr>
        <p:spPr>
          <a:xfrm>
            <a:off x="1430066" y="3461983"/>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 name="円/楕円 57"/>
          <p:cNvSpPr/>
          <p:nvPr/>
        </p:nvSpPr>
        <p:spPr>
          <a:xfrm>
            <a:off x="620751" y="4152393"/>
            <a:ext cx="639477"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5" name="円/楕円 57"/>
          <p:cNvSpPr/>
          <p:nvPr/>
        </p:nvSpPr>
        <p:spPr>
          <a:xfrm>
            <a:off x="467543" y="1331091"/>
            <a:ext cx="70503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6" name="円/楕円 57"/>
          <p:cNvSpPr/>
          <p:nvPr/>
        </p:nvSpPr>
        <p:spPr>
          <a:xfrm>
            <a:off x="1314883" y="1875726"/>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0" name="円/楕円 57"/>
          <p:cNvSpPr/>
          <p:nvPr/>
        </p:nvSpPr>
        <p:spPr>
          <a:xfrm>
            <a:off x="1146987" y="135356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1" name="円/楕円 57"/>
          <p:cNvSpPr/>
          <p:nvPr/>
        </p:nvSpPr>
        <p:spPr>
          <a:xfrm>
            <a:off x="456416" y="2985297"/>
            <a:ext cx="184650" cy="4766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角丸四角形吹き出し 46"/>
          <p:cNvSpPr/>
          <p:nvPr/>
        </p:nvSpPr>
        <p:spPr>
          <a:xfrm>
            <a:off x="5558104" y="3090639"/>
            <a:ext cx="2913063" cy="415574"/>
          </a:xfrm>
          <a:prstGeom prst="wedgeRoundRectCallout">
            <a:avLst>
              <a:gd name="adj1" fmla="val -64268"/>
              <a:gd name="adj2" fmla="val -16954"/>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a:solidFill>
                  <a:schemeClr val="tx1"/>
                </a:solidFill>
                <a:latin typeface="ＭＳ Ｐ明朝" panose="02020600040205080304" pitchFamily="18" charset="-128"/>
                <a:ea typeface="ＭＳ Ｐ明朝" panose="02020600040205080304" pitchFamily="18" charset="-128"/>
              </a:rPr>
              <a:t>いらない空間（削る塊）をどうやって見つけるか？</a:t>
            </a:r>
            <a:endParaRPr lang="en-US" altLang="ja-JP" sz="1000" dirty="0">
              <a:solidFill>
                <a:schemeClr val="tx1"/>
              </a:solidFill>
              <a:latin typeface="ＭＳ Ｐ明朝" panose="02020600040205080304" pitchFamily="18" charset="-128"/>
              <a:ea typeface="ＭＳ Ｐ明朝" panose="02020600040205080304" pitchFamily="18" charset="-128"/>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91442">
            <a:off x="4754575" y="3085396"/>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四角形吹き出し 53"/>
          <p:cNvSpPr/>
          <p:nvPr/>
        </p:nvSpPr>
        <p:spPr bwMode="auto">
          <a:xfrm>
            <a:off x="3320101" y="4041678"/>
            <a:ext cx="1926197" cy="448849"/>
          </a:xfrm>
          <a:prstGeom prst="wedgeRectCallout">
            <a:avLst>
              <a:gd name="adj1" fmla="val -40660"/>
              <a:gd name="adj2" fmla="val -78295"/>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制作手順の作例と比較しながら面取りの場所を確認していく</a:t>
            </a:r>
            <a:endParaRPr lang="en-US" altLang="ja-JP" sz="1000" dirty="0">
              <a:solidFill>
                <a:prstClr val="black"/>
              </a:solidFill>
              <a:latin typeface="ＭＳ Ｐゴシック" panose="020B0600070205080204" pitchFamily="50" charset="-128"/>
            </a:endParaRPr>
          </a:p>
        </p:txBody>
      </p:sp>
      <p:sp>
        <p:nvSpPr>
          <p:cNvPr id="62" name="角丸四角形吹き出し 61"/>
          <p:cNvSpPr/>
          <p:nvPr/>
        </p:nvSpPr>
        <p:spPr bwMode="auto">
          <a:xfrm>
            <a:off x="3127475" y="3482133"/>
            <a:ext cx="1384300" cy="341313"/>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46" name="円/楕円 57"/>
          <p:cNvSpPr/>
          <p:nvPr/>
        </p:nvSpPr>
        <p:spPr>
          <a:xfrm>
            <a:off x="920747" y="2985297"/>
            <a:ext cx="184650" cy="4766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48" name="図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9276" y="4734813"/>
            <a:ext cx="984949" cy="1313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59808" y="4785614"/>
            <a:ext cx="2415648" cy="181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角丸四角形 54"/>
          <p:cNvSpPr/>
          <p:nvPr/>
        </p:nvSpPr>
        <p:spPr>
          <a:xfrm>
            <a:off x="5558104" y="3676293"/>
            <a:ext cx="3213952" cy="980736"/>
          </a:xfrm>
          <a:prstGeom prst="roundRect">
            <a:avLst>
              <a:gd name="adj" fmla="val 0"/>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ja-JP" altLang="en-US" sz="1050" dirty="0">
                <a:solidFill>
                  <a:prstClr val="black"/>
                </a:solidFill>
                <a:latin typeface="ＭＳ Ｐ明朝" panose="02020600040205080304" pitchFamily="18" charset="-128"/>
                <a:ea typeface="ＭＳ Ｐ明朝" panose="02020600040205080304" pitchFamily="18" charset="-128"/>
              </a:rPr>
              <a:t>正面から見ていらない部分を面取りする</a:t>
            </a:r>
            <a:endParaRPr lang="en-US" altLang="ja-JP" sz="1050" dirty="0">
              <a:solidFill>
                <a:prstClr val="black"/>
              </a:solidFill>
              <a:latin typeface="ＭＳ Ｐ明朝" panose="02020600040205080304" pitchFamily="18" charset="-128"/>
              <a:ea typeface="ＭＳ Ｐ明朝" panose="02020600040205080304" pitchFamily="18" charset="-128"/>
            </a:endParaRPr>
          </a:p>
          <a:p>
            <a:pPr algn="ctr" fontAlgn="auto">
              <a:spcBef>
                <a:spcPts val="0"/>
              </a:spcBef>
              <a:spcAft>
                <a:spcPts val="0"/>
              </a:spcAft>
              <a:defRPr/>
            </a:pPr>
            <a:r>
              <a:rPr lang="ja-JP" altLang="en-US" sz="1050" dirty="0">
                <a:solidFill>
                  <a:prstClr val="black"/>
                </a:solidFill>
                <a:latin typeface="ＭＳ Ｐ明朝" panose="02020600040205080304" pitchFamily="18" charset="-128"/>
                <a:ea typeface="ＭＳ Ｐ明朝" panose="02020600040205080304" pitchFamily="18" charset="-128"/>
              </a:rPr>
              <a:t>　↓</a:t>
            </a:r>
            <a:endParaRPr lang="en-US" altLang="ja-JP" sz="1050" dirty="0">
              <a:solidFill>
                <a:prstClr val="black"/>
              </a:solidFill>
              <a:latin typeface="ＭＳ Ｐ明朝" panose="02020600040205080304" pitchFamily="18" charset="-128"/>
              <a:ea typeface="ＭＳ Ｐ明朝" panose="02020600040205080304" pitchFamily="18" charset="-128"/>
            </a:endParaRPr>
          </a:p>
          <a:p>
            <a:pPr algn="ctr" fontAlgn="auto">
              <a:spcBef>
                <a:spcPts val="0"/>
              </a:spcBef>
              <a:spcAft>
                <a:spcPts val="0"/>
              </a:spcAft>
              <a:defRPr/>
            </a:pPr>
            <a:r>
              <a:rPr lang="ja-JP" altLang="en-US" sz="1050" dirty="0">
                <a:solidFill>
                  <a:prstClr val="black"/>
                </a:solidFill>
                <a:latin typeface="ＭＳ Ｐ明朝" panose="02020600040205080304" pitchFamily="18" charset="-128"/>
                <a:ea typeface="ＭＳ Ｐ明朝" panose="02020600040205080304" pitchFamily="18" charset="-128"/>
              </a:rPr>
              <a:t>側面の面取り</a:t>
            </a:r>
            <a:endParaRPr lang="en-US" altLang="ja-JP" sz="1050" dirty="0">
              <a:solidFill>
                <a:prstClr val="black"/>
              </a:solidFill>
              <a:latin typeface="ＭＳ Ｐ明朝" panose="02020600040205080304" pitchFamily="18" charset="-128"/>
              <a:ea typeface="ＭＳ Ｐ明朝" panose="02020600040205080304" pitchFamily="18" charset="-128"/>
            </a:endParaRPr>
          </a:p>
          <a:p>
            <a:pPr algn="ctr" fontAlgn="auto">
              <a:spcBef>
                <a:spcPts val="0"/>
              </a:spcBef>
              <a:spcAft>
                <a:spcPts val="0"/>
              </a:spcAft>
              <a:defRPr/>
            </a:pPr>
            <a:r>
              <a:rPr lang="ja-JP" altLang="en-US" sz="1050" dirty="0">
                <a:solidFill>
                  <a:prstClr val="black"/>
                </a:solidFill>
                <a:latin typeface="ＭＳ Ｐ明朝" panose="02020600040205080304" pitchFamily="18" charset="-128"/>
                <a:ea typeface="ＭＳ Ｐ明朝" panose="02020600040205080304" pitchFamily="18" charset="-128"/>
              </a:rPr>
              <a:t>　↓</a:t>
            </a:r>
            <a:endParaRPr lang="en-US" altLang="ja-JP" sz="1050" dirty="0">
              <a:solidFill>
                <a:prstClr val="black"/>
              </a:solidFill>
              <a:latin typeface="ＭＳ Ｐ明朝" panose="02020600040205080304" pitchFamily="18" charset="-128"/>
              <a:ea typeface="ＭＳ Ｐ明朝" panose="02020600040205080304" pitchFamily="18" charset="-128"/>
            </a:endParaRPr>
          </a:p>
          <a:p>
            <a:pPr algn="ctr" fontAlgn="auto">
              <a:spcBef>
                <a:spcPts val="0"/>
              </a:spcBef>
              <a:spcAft>
                <a:spcPts val="0"/>
              </a:spcAft>
              <a:defRPr/>
            </a:pPr>
            <a:r>
              <a:rPr lang="ja-JP" altLang="en-US" sz="1050" dirty="0">
                <a:solidFill>
                  <a:prstClr val="black"/>
                </a:solidFill>
                <a:latin typeface="ＭＳ Ｐ明朝" panose="02020600040205080304" pitchFamily="18" charset="-128"/>
                <a:ea typeface="ＭＳ Ｐ明朝" panose="02020600040205080304" pitchFamily="18" charset="-128"/>
              </a:rPr>
              <a:t>上部から見下ろして面取り</a:t>
            </a:r>
            <a:endParaRPr lang="en-US" altLang="ja-JP" sz="1050" dirty="0">
              <a:solidFill>
                <a:prstClr val="black"/>
              </a:solidFill>
              <a:latin typeface="ＭＳ Ｐ明朝" panose="02020600040205080304" pitchFamily="18" charset="-128"/>
              <a:ea typeface="ＭＳ Ｐ明朝" panose="02020600040205080304" pitchFamily="18" charset="-128"/>
            </a:endParaRPr>
          </a:p>
        </p:txBody>
      </p:sp>
      <p:sp>
        <p:nvSpPr>
          <p:cNvPr id="57" name="角丸四角形 56"/>
          <p:cNvSpPr/>
          <p:nvPr/>
        </p:nvSpPr>
        <p:spPr>
          <a:xfrm>
            <a:off x="3320101" y="4566697"/>
            <a:ext cx="1926197" cy="631469"/>
          </a:xfrm>
          <a:prstGeom prst="roundRect">
            <a:avLst>
              <a:gd name="adj" fmla="val 0"/>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just" fontAlgn="auto">
              <a:spcBef>
                <a:spcPts val="0"/>
              </a:spcBef>
              <a:spcAft>
                <a:spcPts val="0"/>
              </a:spcAft>
              <a:defRPr/>
            </a:pPr>
            <a:r>
              <a:rPr lang="ja-JP" altLang="en-US" sz="1050" dirty="0">
                <a:solidFill>
                  <a:prstClr val="black"/>
                </a:solidFill>
                <a:latin typeface="ＭＳ Ｐ明朝" panose="02020600040205080304" pitchFamily="18" charset="-128"/>
                <a:ea typeface="ＭＳ Ｐ明朝" panose="02020600040205080304" pitchFamily="18" charset="-128"/>
              </a:rPr>
              <a:t>面取りの段取りがわかる実物例、プリントで自分で考える資料を用意する</a:t>
            </a:r>
            <a:endParaRPr lang="en-US" altLang="ja-JP" sz="1050" dirty="0">
              <a:solidFill>
                <a:prstClr val="black"/>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421709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
          <p:cNvSpPr>
            <a:spLocks noChangeArrowheads="1"/>
          </p:cNvSpPr>
          <p:nvPr/>
        </p:nvSpPr>
        <p:spPr bwMode="auto">
          <a:xfrm>
            <a:off x="107950" y="85725"/>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chemeClr val="tx2"/>
                </a:solidFill>
                <a:latin typeface="Arial" panose="020B0604020202020204" pitchFamily="34" charset="0"/>
              </a:rPr>
              <a:t>授業の展開</a:t>
            </a:r>
          </a:p>
        </p:txBody>
      </p:sp>
      <p:graphicFrame>
        <p:nvGraphicFramePr>
          <p:cNvPr id="15" name="表 14"/>
          <p:cNvGraphicFramePr>
            <a:graphicFrameLocks noGrp="1"/>
          </p:cNvGraphicFramePr>
          <p:nvPr>
            <p:extLst>
              <p:ext uri="{D42A27DB-BD31-4B8C-83A1-F6EECF244321}">
                <p14:modId xmlns:p14="http://schemas.microsoft.com/office/powerpoint/2010/main" val="1913359914"/>
              </p:ext>
            </p:extLst>
          </p:nvPr>
        </p:nvGraphicFramePr>
        <p:xfrm>
          <a:off x="447015" y="4399701"/>
          <a:ext cx="8524628" cy="2293592"/>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2288081173"/>
                    </a:ext>
                  </a:extLst>
                </a:gridCol>
                <a:gridCol w="2821931">
                  <a:extLst>
                    <a:ext uri="{9D8B030D-6E8A-4147-A177-3AD203B41FA5}">
                      <a16:colId xmlns:a16="http://schemas.microsoft.com/office/drawing/2014/main" val="3128718672"/>
                    </a:ext>
                  </a:extLst>
                </a:gridCol>
                <a:gridCol w="2491420">
                  <a:extLst>
                    <a:ext uri="{9D8B030D-6E8A-4147-A177-3AD203B41FA5}">
                      <a16:colId xmlns:a16="http://schemas.microsoft.com/office/drawing/2014/main" val="2510327318"/>
                    </a:ext>
                  </a:extLst>
                </a:gridCol>
                <a:gridCol w="2131157">
                  <a:extLst>
                    <a:ext uri="{9D8B030D-6E8A-4147-A177-3AD203B41FA5}">
                      <a16:colId xmlns:a16="http://schemas.microsoft.com/office/drawing/2014/main" val="1800687787"/>
                    </a:ext>
                  </a:extLst>
                </a:gridCol>
              </a:tblGrid>
              <a:tr h="311879">
                <a:tc>
                  <a:txBody>
                    <a:bodyPr/>
                    <a:lstStyle/>
                    <a:p>
                      <a:endParaRPr kumimoji="1" lang="ja-JP" altLang="en-US" sz="1200" dirty="0"/>
                    </a:p>
                  </a:txBody>
                  <a:tcPr/>
                </a:tc>
                <a:tc>
                  <a:txBody>
                    <a:bodyPr/>
                    <a:lstStyle/>
                    <a:p>
                      <a:pPr algn="ctr"/>
                      <a:r>
                        <a:rPr kumimoji="1" lang="en-US" altLang="ja-JP" sz="1200" dirty="0"/>
                        <a:t>A</a:t>
                      </a:r>
                      <a:r>
                        <a:rPr kumimoji="1" lang="ja-JP" altLang="en-US" sz="1050" b="0" dirty="0"/>
                        <a:t>（評価尺度１）</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B</a:t>
                      </a:r>
                      <a:r>
                        <a:rPr kumimoji="1" lang="ja-JP" altLang="en-US" sz="1200" dirty="0"/>
                        <a:t>　</a:t>
                      </a:r>
                      <a:r>
                        <a:rPr kumimoji="1" lang="ja-JP" altLang="en-US" sz="1100" b="0" dirty="0"/>
                        <a:t>（評価尺度２）</a:t>
                      </a:r>
                      <a:endParaRPr kumimoji="1" lang="ja-JP" altLang="en-US" sz="1200"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C</a:t>
                      </a:r>
                      <a:r>
                        <a:rPr kumimoji="1" lang="ja-JP" altLang="en-US" sz="1200" dirty="0"/>
                        <a:t>　</a:t>
                      </a:r>
                      <a:r>
                        <a:rPr kumimoji="1" lang="ja-JP" altLang="en-US" sz="1100" b="0" dirty="0"/>
                        <a:t>（評価尺度３）</a:t>
                      </a:r>
                      <a:endParaRPr kumimoji="1" lang="ja-JP" altLang="en-US" sz="1200" b="0" dirty="0"/>
                    </a:p>
                  </a:txBody>
                  <a:tcPr anchor="ctr"/>
                </a:tc>
                <a:extLst>
                  <a:ext uri="{0D108BD9-81ED-4DB2-BD59-A6C34878D82A}">
                    <a16:rowId xmlns:a16="http://schemas.microsoft.com/office/drawing/2014/main" val="2417881815"/>
                  </a:ext>
                </a:extLst>
              </a:tr>
              <a:tr h="624225">
                <a:tc>
                  <a:txBody>
                    <a:bodyPr/>
                    <a:lstStyle/>
                    <a:p>
                      <a:r>
                        <a:rPr kumimoji="1" lang="ja-JP" altLang="en-US" sz="1200" dirty="0"/>
                        <a:t>知識・理解</a:t>
                      </a:r>
                    </a:p>
                  </a:txBody>
                  <a:tcPr/>
                </a:tc>
                <a:tc>
                  <a:txBody>
                    <a:bodyPr/>
                    <a:lstStyle/>
                    <a:p>
                      <a:r>
                        <a:rPr kumimoji="1" lang="ja-JP" altLang="en-US" sz="1200" dirty="0"/>
                        <a:t>（模範的な生徒の様子）</a:t>
                      </a:r>
                      <a:endParaRPr kumimoji="1" lang="en-US" altLang="ja-JP" sz="1200" dirty="0"/>
                    </a:p>
                    <a:p>
                      <a:r>
                        <a:rPr kumimoji="1" lang="ja-JP" altLang="en-US" sz="1200" dirty="0"/>
                        <a:t>資料と全体説明から立体の把握が理解できている。</a:t>
                      </a:r>
                    </a:p>
                  </a:txBody>
                  <a:tcPr/>
                </a:tc>
                <a:tc>
                  <a:txBody>
                    <a:bodyPr/>
                    <a:lstStyle/>
                    <a:p>
                      <a:r>
                        <a:rPr kumimoji="1" lang="ja-JP" altLang="en-US" sz="1200" dirty="0"/>
                        <a:t>（標準）</a:t>
                      </a:r>
                      <a:endParaRPr kumimoji="1" lang="en-US" altLang="ja-JP" sz="1200" dirty="0"/>
                    </a:p>
                    <a:p>
                      <a:r>
                        <a:rPr kumimoji="1" lang="ja-JP" altLang="en-US" sz="1200" dirty="0"/>
                        <a:t>透明箱に手を入れることで面取りの理解ができる。</a:t>
                      </a:r>
                    </a:p>
                  </a:txBody>
                  <a:tcPr/>
                </a:tc>
                <a:tc>
                  <a:txBody>
                    <a:bodyPr/>
                    <a:lstStyle/>
                    <a:p>
                      <a:r>
                        <a:rPr kumimoji="1" lang="ja-JP" altLang="en-US" sz="1200" dirty="0"/>
                        <a:t>（改善を期待）</a:t>
                      </a:r>
                      <a:endParaRPr kumimoji="1" lang="en-US" altLang="ja-JP" sz="1200" dirty="0"/>
                    </a:p>
                    <a:p>
                      <a:r>
                        <a:rPr kumimoji="1" lang="ja-JP" altLang="en-US" sz="1200" dirty="0"/>
                        <a:t>一面づつ面取りごとに説明をすると理解できる。</a:t>
                      </a:r>
                    </a:p>
                  </a:txBody>
                  <a:tcPr/>
                </a:tc>
                <a:extLst>
                  <a:ext uri="{0D108BD9-81ED-4DB2-BD59-A6C34878D82A}">
                    <a16:rowId xmlns:a16="http://schemas.microsoft.com/office/drawing/2014/main" val="4234702874"/>
                  </a:ext>
                </a:extLst>
              </a:tr>
              <a:tr h="701553">
                <a:tc>
                  <a:txBody>
                    <a:bodyPr/>
                    <a:lstStyle/>
                    <a:p>
                      <a:r>
                        <a:rPr kumimoji="1" lang="ja-JP" altLang="en-US" sz="1200" dirty="0"/>
                        <a:t>思考力・判断力・表現力</a:t>
                      </a:r>
                    </a:p>
                  </a:txBody>
                  <a:tcPr/>
                </a:tc>
                <a:tc>
                  <a:txBody>
                    <a:bodyPr/>
                    <a:lstStyle/>
                    <a:p>
                      <a:r>
                        <a:rPr kumimoji="1" lang="ja-JP" altLang="en-US" sz="1200" dirty="0"/>
                        <a:t>立方体の正面・側面・上部からの面取りを自分で進めている。</a:t>
                      </a:r>
                    </a:p>
                  </a:txBody>
                  <a:tcPr/>
                </a:tc>
                <a:tc>
                  <a:txBody>
                    <a:bodyPr/>
                    <a:lstStyle/>
                    <a:p>
                      <a:r>
                        <a:rPr kumimoji="1" lang="ja-JP" altLang="en-US" sz="1200" dirty="0"/>
                        <a:t>立体の正面・側面からの面取りをラフォルムと手を比較しながら説明すると理解でき、制作が進めている。</a:t>
                      </a:r>
                    </a:p>
                  </a:txBody>
                  <a:tcPr/>
                </a:tc>
                <a:tc>
                  <a:txBody>
                    <a:bodyPr/>
                    <a:lstStyle/>
                    <a:p>
                      <a:r>
                        <a:rPr kumimoji="1" lang="ja-JP" altLang="en-US" sz="1200" dirty="0"/>
                        <a:t>立体の切り落としについて個別指導すると制作が進められる。</a:t>
                      </a:r>
                    </a:p>
                  </a:txBody>
                  <a:tcPr/>
                </a:tc>
                <a:extLst>
                  <a:ext uri="{0D108BD9-81ED-4DB2-BD59-A6C34878D82A}">
                    <a16:rowId xmlns:a16="http://schemas.microsoft.com/office/drawing/2014/main" val="3043049587"/>
                  </a:ext>
                </a:extLst>
              </a:tr>
              <a:tr h="546150">
                <a:tc>
                  <a:txBody>
                    <a:bodyPr/>
                    <a:lstStyle/>
                    <a:p>
                      <a:r>
                        <a:rPr kumimoji="1" lang="ja-JP" altLang="en-US" sz="1200" kern="1200" dirty="0">
                          <a:solidFill>
                            <a:schemeClr val="dk1"/>
                          </a:solidFill>
                          <a:latin typeface="+mn-lt"/>
                          <a:ea typeface="+mn-ea"/>
                          <a:cs typeface="+mn-cs"/>
                        </a:rPr>
                        <a:t>主体的に学習に取り組む態度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立方体にデッサンを繰り返しながら切り落とす部分を見つけ出し、鋸や小刀、彫刻刀を使って制作を進めている。</a:t>
                      </a:r>
                    </a:p>
                  </a:txBody>
                  <a:tcPr/>
                </a:tc>
                <a:tc>
                  <a:txBody>
                    <a:bodyPr/>
                    <a:lstStyle/>
                    <a:p>
                      <a:r>
                        <a:rPr kumimoji="1" lang="ja-JP" altLang="en-US" sz="1200" dirty="0"/>
                        <a:t>鋸や小刀で大きな面取りが進められ、関節の出し方で不明な点は個別指導を受けて自分で進めている。</a:t>
                      </a:r>
                    </a:p>
                  </a:txBody>
                  <a:tcPr/>
                </a:tc>
                <a:tc>
                  <a:txBody>
                    <a:bodyPr/>
                    <a:lstStyle/>
                    <a:p>
                      <a:r>
                        <a:rPr kumimoji="1" lang="ja-JP" altLang="en-US" sz="1200" dirty="0"/>
                        <a:t>一面づつ教員に質問し、安心してから制作を進めている。</a:t>
                      </a:r>
                    </a:p>
                  </a:txBody>
                  <a:tcPr/>
                </a:tc>
                <a:extLst>
                  <a:ext uri="{0D108BD9-81ED-4DB2-BD59-A6C34878D82A}">
                    <a16:rowId xmlns:a16="http://schemas.microsoft.com/office/drawing/2014/main" val="3333569986"/>
                  </a:ext>
                </a:extLst>
              </a:tr>
            </a:tbl>
          </a:graphicData>
        </a:graphic>
      </p:graphicFrame>
      <p:sp>
        <p:nvSpPr>
          <p:cNvPr id="16" name="テキスト ボックス 3"/>
          <p:cNvSpPr txBox="1">
            <a:spLocks noChangeArrowheads="1"/>
          </p:cNvSpPr>
          <p:nvPr/>
        </p:nvSpPr>
        <p:spPr bwMode="auto">
          <a:xfrm>
            <a:off x="223838" y="4204724"/>
            <a:ext cx="55446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200" dirty="0">
                <a:solidFill>
                  <a:srgbClr val="000000"/>
                </a:solidFill>
                <a:latin typeface="メイリオ" panose="020B0604030504040204" pitchFamily="50" charset="-128"/>
                <a:ea typeface="メイリオ" panose="020B0604030504040204" pitchFamily="50" charset="-128"/>
              </a:rPr>
              <a:t>学習活動の評価　　　</a:t>
            </a:r>
            <a:endParaRPr lang="en-US" altLang="ja-JP" sz="1050" dirty="0">
              <a:solidFill>
                <a:srgbClr val="000000"/>
              </a:solidFill>
              <a:latin typeface="メイリオ" panose="020B0604030504040204" pitchFamily="50" charset="-128"/>
              <a:ea typeface="メイリオ" panose="020B0604030504040204" pitchFamily="50" charset="-128"/>
            </a:endParaRPr>
          </a:p>
        </p:txBody>
      </p:sp>
      <p:sp>
        <p:nvSpPr>
          <p:cNvPr id="25" name="角丸四角形吹き出し 24"/>
          <p:cNvSpPr/>
          <p:nvPr/>
        </p:nvSpPr>
        <p:spPr>
          <a:xfrm>
            <a:off x="6435899" y="3883386"/>
            <a:ext cx="1889125" cy="379418"/>
          </a:xfrm>
          <a:prstGeom prst="wedgeRoundRectCallout">
            <a:avLst>
              <a:gd name="adj1" fmla="val 23136"/>
              <a:gd name="adj2" fmla="val -8101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立体の面取りを理解するための資料</a:t>
            </a:r>
          </a:p>
        </p:txBody>
      </p:sp>
      <p:sp>
        <p:nvSpPr>
          <p:cNvPr id="14" name="角丸四角形吹き出し 13"/>
          <p:cNvSpPr/>
          <p:nvPr/>
        </p:nvSpPr>
        <p:spPr>
          <a:xfrm>
            <a:off x="447015" y="3741842"/>
            <a:ext cx="1889125" cy="379418"/>
          </a:xfrm>
          <a:prstGeom prst="wedgeRoundRectCallout">
            <a:avLst>
              <a:gd name="adj1" fmla="val 23136"/>
              <a:gd name="adj2" fmla="val -8101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透明箱に手を入れて削る空間を理解している</a:t>
            </a:r>
          </a:p>
        </p:txBody>
      </p:sp>
      <p:sp>
        <p:nvSpPr>
          <p:cNvPr id="17" name="角丸四角形吹き出し 16"/>
          <p:cNvSpPr/>
          <p:nvPr/>
        </p:nvSpPr>
        <p:spPr>
          <a:xfrm>
            <a:off x="2996146" y="3825306"/>
            <a:ext cx="1889125" cy="379418"/>
          </a:xfrm>
          <a:prstGeom prst="wedgeRoundRectCallout">
            <a:avLst>
              <a:gd name="adj1" fmla="val 23136"/>
              <a:gd name="adj2" fmla="val -8101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制作中繰り返し手と作品を見比べている</a:t>
            </a: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2776" y="216985"/>
            <a:ext cx="1665188" cy="2152410"/>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2039" y="223603"/>
            <a:ext cx="1603248" cy="2145792"/>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9799" y="2499436"/>
            <a:ext cx="3358896" cy="1213104"/>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47252" y="1124873"/>
            <a:ext cx="2980944" cy="2505456"/>
          </a:xfrm>
          <a:prstGeom prst="rect">
            <a:avLst/>
          </a:prstGeom>
        </p:spPr>
      </p:pic>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8854" y="1129113"/>
            <a:ext cx="2159858" cy="2501215"/>
          </a:xfrm>
          <a:prstGeom prst="rect">
            <a:avLst/>
          </a:prstGeom>
        </p:spPr>
      </p:pic>
    </p:spTree>
    <p:extLst>
      <p:ext uri="{BB962C8B-B14F-4D97-AF65-F5344CB8AC3E}">
        <p14:creationId xmlns:p14="http://schemas.microsoft.com/office/powerpoint/2010/main" val="768012051"/>
      </p:ext>
    </p:extLst>
  </p:cSld>
  <p:clrMapOvr>
    <a:masterClrMapping/>
  </p:clrMapOvr>
  <p:transition spd="med"/>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30866</TotalTime>
  <Words>573</Words>
  <Application>Microsoft Office PowerPoint</Application>
  <PresentationFormat>画面に合わせる (4:3)</PresentationFormat>
  <Paragraphs>150</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ＭＳ Ｐゴシック</vt:lpstr>
      <vt:lpstr>ＭＳ Ｐ明朝</vt:lpstr>
      <vt:lpstr>ＭＳ 明朝</vt:lpstr>
      <vt:lpstr>メイリオ</vt:lpstr>
      <vt:lpstr>Arial</vt:lpstr>
      <vt:lpstr>Calibri</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484</cp:revision>
  <cp:lastPrinted>2019-12-13T23:42:49Z</cp:lastPrinted>
  <dcterms:created xsi:type="dcterms:W3CDTF">2017-07-27T02:50:12Z</dcterms:created>
  <dcterms:modified xsi:type="dcterms:W3CDTF">2021-07-26T00:28:53Z</dcterms:modified>
</cp:coreProperties>
</file>