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2" r:id="rId2"/>
    <p:sldId id="293"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80" d="100"/>
          <a:sy n="80" d="100"/>
        </p:scale>
        <p:origin x="108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2020/6/13</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299455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2020/6/13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2020/6/13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2020/6/13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2020/6/13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a:extLst/>
          </p:cNvPr>
          <p:cNvGraphicFramePr>
            <a:graphicFrameLocks noGrp="1"/>
          </p:cNvGraphicFramePr>
          <p:nvPr>
            <p:extLst/>
          </p:nvPr>
        </p:nvGraphicFramePr>
        <p:xfrm>
          <a:off x="115888" y="1016000"/>
          <a:ext cx="8926512" cy="2189162"/>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endPar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ガイダンス</a:t>
                      </a:r>
                      <a:endPar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endPar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◎日本古来の形のとらえ方や色彩の表現を参考に</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、岩</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絵の具や和紙の特性を</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生かして表現を工夫し、季節の移り変わり感じられる日本画を描こう。</a:t>
                      </a:r>
                      <a:endPar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・日本画の絵の具、和紙、筆など日本画の材料や用具、技法について知り、その特性を活かしながら彩色しようとする。</a:t>
                      </a:r>
                      <a:endParaRPr kumimoji="1" lang="en-US" altLang="ja-JP" sz="10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日本の絵の特徴から</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、日本古来の</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美意識</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について考えを深めようとする。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季節感の感じられるモチーフを</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持参し</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、構図や色彩を工夫して表現</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しようとする。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a:t>
                      </a:r>
                      <a:r>
                        <a:rPr kumimoji="1" lang="ja-JP" altLang="en-US" sz="1000" kern="100" dirty="0" smtClean="0">
                          <a:solidFill>
                            <a:schemeClr val="tx1"/>
                          </a:solidFill>
                          <a:effectLst/>
                          <a:latin typeface="Century"/>
                          <a:ea typeface="ＭＳ 明朝"/>
                          <a:cs typeface="Times New Roman"/>
                        </a:rPr>
                        <a:t>大和絵師や日本画家の作品を比較し、日本画の特質やよさを味わおうとする。</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・身の回りにある季節感を感じ取りながら</a:t>
                      </a:r>
                      <a:r>
                        <a:rPr lang="ja-JP" altLang="en-US" sz="1000" kern="100" dirty="0" smtClean="0">
                          <a:solidFill>
                            <a:schemeClr val="tx1"/>
                          </a:solidFill>
                          <a:effectLst/>
                          <a:latin typeface="Century"/>
                          <a:ea typeface="ＭＳ 明朝"/>
                          <a:cs typeface="Times New Roman"/>
                        </a:rPr>
                        <a:t>自分なりのモチーフを探したり、日本画技法の面白さを進んで感じ取って表現したりしようとする。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smtClean="0"/>
                        <a:t>道徳</a:t>
                      </a:r>
                      <a:endParaRPr lang="en-US" altLang="ja-JP" sz="800" dirty="0" smtClean="0"/>
                    </a:p>
                    <a:p>
                      <a:pPr algn="ctr">
                        <a:lnSpc>
                          <a:spcPts val="900"/>
                        </a:lnSpc>
                      </a:pPr>
                      <a:r>
                        <a:rPr lang="ja-JP" altLang="en-US" sz="800" dirty="0" smtClean="0"/>
                        <a:t>教育</a:t>
                      </a:r>
                      <a:endParaRPr lang="en-US" altLang="ja-JP" sz="800" dirty="0" smtClean="0"/>
                    </a:p>
                    <a:p>
                      <a:pPr algn="ctr">
                        <a:lnSpc>
                          <a:spcPts val="900"/>
                        </a:lnSpc>
                      </a:pPr>
                      <a:r>
                        <a:rPr lang="ja-JP" altLang="en-US" sz="800" dirty="0" smtClean="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smtClean="0">
                          <a:solidFill>
                            <a:schemeClr val="tx1"/>
                          </a:solidFill>
                          <a:latin typeface="+mn-ea"/>
                          <a:ea typeface="+mn-ea"/>
                        </a:rPr>
                        <a:t>真理の探究、創造</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思いやり、感謝</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相互理解、寛容</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smtClean="0">
                          <a:solidFill>
                            <a:schemeClr val="tx1"/>
                          </a:solidFill>
                          <a:latin typeface="+mn-ea"/>
                          <a:ea typeface="+mn-ea"/>
                        </a:rPr>
                        <a:t>我が国の伝統と文化の尊重、国を愛する態度</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国際理解、国際貢献</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生命の尊さ</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smtClean="0">
                          <a:solidFill>
                            <a:schemeClr val="tx1"/>
                          </a:solidFill>
                          <a:latin typeface="+mn-ea"/>
                          <a:ea typeface="+mn-ea"/>
                        </a:rPr>
                        <a:t>よりよく生きる喜び</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endPar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nvPr>
        </p:nvGraphicFramePr>
        <p:xfrm>
          <a:off x="2234155" y="3384662"/>
          <a:ext cx="6808246" cy="3368315"/>
        </p:xfrm>
        <a:graphic>
          <a:graphicData uri="http://schemas.openxmlformats.org/drawingml/2006/table">
            <a:tbl>
              <a:tblPr/>
              <a:tblGrid>
                <a:gridCol w="22021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567241">
                  <a:extLst>
                    <a:ext uri="{9D8B030D-6E8A-4147-A177-3AD203B41FA5}">
                      <a16:colId xmlns:a16="http://schemas.microsoft.com/office/drawing/2014/main" val="20002"/>
                    </a:ext>
                  </a:extLst>
                </a:gridCol>
                <a:gridCol w="4807073">
                  <a:extLst>
                    <a:ext uri="{9D8B030D-6E8A-4147-A177-3AD203B41FA5}">
                      <a16:colId xmlns:a16="http://schemas.microsoft.com/office/drawing/2014/main" val="20003"/>
                    </a:ext>
                  </a:extLst>
                </a:gridCol>
              </a:tblGrid>
              <a:tr h="172451">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指導ユニット</a:t>
                      </a: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45369">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発</a:t>
                      </a: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endPar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559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t>◎</a:t>
                      </a:r>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日本</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絵画</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の</a:t>
                      </a:r>
                      <a:r>
                        <a:rPr lang="ja-JP" sz="1000" kern="1200" dirty="0">
                          <a:solidFill>
                            <a:srgbClr val="000000"/>
                          </a:solidFill>
                          <a:effectLst/>
                          <a:latin typeface="ＭＳ Ｐゴシック" panose="020B0600070205080204" pitchFamily="50" charset="-128"/>
                          <a:ea typeface="ＭＳ Ｐゴシック" panose="020B0600070205080204" pitchFamily="50" charset="-128"/>
                          <a:cs typeface="Arial"/>
                        </a:rPr>
                        <a:t>特徴</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を</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感じ取ろう</a:t>
                      </a:r>
                      <a:endParaRPr lang="en-US" alt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endParaRPr>
                    </a:p>
                    <a:p>
                      <a:pPr algn="l" fontAlgn="base">
                        <a:spcAft>
                          <a:spcPts val="0"/>
                        </a:spcAft>
                      </a:pP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（１時間）</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教科書に載っている大和絵や日本画の作品</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を</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鑑賞し</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描かれている物や形のとらえ方、色の表現の仕方</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など</a:t>
                      </a:r>
                      <a:r>
                        <a:rPr lang="ja-JP" sz="1000" kern="1200" dirty="0">
                          <a:solidFill>
                            <a:srgbClr val="000000"/>
                          </a:solidFill>
                          <a:effectLst/>
                          <a:latin typeface="ＭＳ Ｐゴシック" panose="020B0600070205080204" pitchFamily="50" charset="-128"/>
                          <a:ea typeface="ＭＳ Ｐゴシック" panose="020B0600070205080204" pitchFamily="50" charset="-128"/>
                          <a:cs typeface="Arial"/>
                        </a:rPr>
                        <a:t>から</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日本</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古来</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の</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絵画</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に見られる</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特徴について考える</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a:t>
                      </a:r>
                      <a:r>
                        <a:rPr lang="ja-JP" altLang="en-US" sz="1000" kern="0" dirty="0" smtClean="0">
                          <a:effectLst/>
                          <a:latin typeface="ＭＳ Ｐゴシック" panose="020B0600070205080204" pitchFamily="50" charset="-128"/>
                          <a:ea typeface="+mn-ea"/>
                          <a:cs typeface="Arial"/>
                        </a:rPr>
                        <a:t>他者と意見交換をして、グループごとにまとめた発表を聞きながら理解を深める。</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03740">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主題</a:t>
                      </a: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生成し</a:t>
                      </a:r>
                      <a:r>
                        <a:rPr lang="ja-JP" altLang="en-US" sz="1000" kern="100" dirty="0" smtClean="0">
                          <a:effectLst/>
                          <a:latin typeface="ＭＳ Ｐゴシック" panose="020B0600070205080204" pitchFamily="50" charset="-128"/>
                          <a:ea typeface="+mn-ea"/>
                          <a:cs typeface="Times New Roman"/>
                        </a:rPr>
                        <a:t>下絵を描こう</a:t>
                      </a:r>
                      <a:endParaRPr lang="en-US" altLang="ja-JP" sz="1000" kern="100" dirty="0" smtClean="0">
                        <a:effectLst/>
                        <a:latin typeface="ＭＳ Ｐゴシック" panose="020B0600070205080204" pitchFamily="50" charset="-128"/>
                        <a:ea typeface="+mn-ea"/>
                        <a:cs typeface="Times New Roman"/>
                      </a:endParaRPr>
                    </a:p>
                    <a:p>
                      <a:pPr algn="l" fontAlgn="base">
                        <a:spcAft>
                          <a:spcPts val="0"/>
                        </a:spcAft>
                      </a:pPr>
                      <a:r>
                        <a:rPr lang="ja-JP" altLang="en-US" sz="1000" kern="100" dirty="0" smtClean="0">
                          <a:effectLst/>
                          <a:latin typeface="ＭＳ Ｐゴシック" panose="020B0600070205080204" pitchFamily="50" charset="-128"/>
                          <a:ea typeface="+mn-ea"/>
                          <a:cs typeface="Times New Roman"/>
                        </a:rPr>
                        <a:t>（２時間）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季節の移り変わりを感じたモチーフのよさや美しさから表現する主題を生成し、自分の表現の方針を決める</a:t>
                      </a:r>
                      <a:r>
                        <a:rPr lang="ja-JP" sz="10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69638">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制作手順を考え、表現にあった技法を工夫して下地を作ろう</a:t>
                      </a:r>
                      <a:endParaRPr lang="en-US" altLang="ja-JP" sz="1000" kern="1200" dirty="0" smtClean="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（２～３時間）</a:t>
                      </a:r>
                      <a:endParaRPr lang="ja-JP" altLang="en-US" sz="1000" kern="0" dirty="0" smtClean="0">
                        <a:effectLst/>
                        <a:latin typeface="ＭＳ Ｐゴシック" panose="020B0600070205080204" pitchFamily="50" charset="-128"/>
                        <a:ea typeface="ＭＳ Ｐゴシック" panose="020B0600070205080204" pitchFamily="50" charset="-128"/>
                        <a:cs typeface="Arial"/>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中学校までの技術を基に新たな技術を用い、主題を効果的に表現するために手順を踏まえて水張り、地塗り、諸技法による背景づくりなどの活動を行う。</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　＜手順の例１＞水張り→転写→骨描き→水干絵の具による下地塗り</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1000" kern="100" dirty="0" smtClean="0">
                          <a:effectLst/>
                          <a:latin typeface="ＭＳ Ｐゴシック" panose="020B0600070205080204" pitchFamily="50" charset="-128"/>
                          <a:ea typeface="+mn-ea"/>
                          <a:cs typeface="Times New Roman"/>
                        </a:rPr>
                        <a:t>　＜手順の例２＞水張り→水干絵の具による下地塗り→岩絵の具による諸技法→転写</a:t>
                      </a:r>
                      <a:endParaRPr lang="en-US" altLang="ja-JP" sz="1000" kern="100" dirty="0" smtClean="0">
                        <a:effectLst/>
                        <a:latin typeface="ＭＳ Ｐゴシック" panose="020B0600070205080204" pitchFamily="50" charset="-128"/>
                        <a:ea typeface="+mn-ea"/>
                        <a:cs typeface="Times New Roman"/>
                      </a:endParaRPr>
                    </a:p>
                    <a:p>
                      <a:pPr algn="l" fontAlgn="base">
                        <a:spcAft>
                          <a:spcPts val="0"/>
                        </a:spcAft>
                      </a:pPr>
                      <a:r>
                        <a:rPr lang="ja-JP" altLang="en-US" sz="1000" kern="100" dirty="0" smtClean="0">
                          <a:effectLst/>
                          <a:latin typeface="ＭＳ Ｐゴシック" panose="020B0600070205080204" pitchFamily="50" charset="-128"/>
                          <a:ea typeface="+mn-ea"/>
                          <a:cs typeface="Times New Roman"/>
                        </a:rPr>
                        <a:t>　＜手順の例３＞水干絵の具による下地塗り→揉み紙→水張り→転写</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59039">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構図を確かめ工夫しながら転写しよう</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（１時間）</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mn-ea"/>
                        </a:rPr>
                        <a:t>形をトレースするときにより洗練された美しい線になるよう意識し、下絵</a:t>
                      </a: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を複数複写したり位置を微調整したりしながら、よりよい構図になるよう工夫して転写する。必要に応じて骨描きを行う。</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59039">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mn-ea"/>
                          <a:cs typeface="Times New Roman"/>
                        </a:rPr>
                        <a:t>岩絵の具の効果を考えながら彩色を進めよう</a:t>
                      </a:r>
                      <a:endParaRPr lang="en-US" altLang="ja-JP" sz="1000" kern="100" dirty="0" smtClean="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mn-ea"/>
                          <a:cs typeface="Times New Roman"/>
                        </a:rPr>
                        <a:t>（３～４時間）</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mn-ea"/>
                        </a:rPr>
                        <a:t>先人の絵や現代日本画から表現の工夫を学びながら色の基礎知識とつなげて理解し、「盛り上げ」、「重色」、「隈取り」、「たらし込み」など、色々な技法を試しながら、主題を追求し</a:t>
                      </a:r>
                      <a:r>
                        <a:rPr lang="ja-JP" altLang="en-US" sz="1000" kern="1200" dirty="0" smtClean="0">
                          <a:solidFill>
                            <a:srgbClr val="000000"/>
                          </a:solidFill>
                          <a:effectLst/>
                          <a:latin typeface="ＭＳ Ｐゴシック" panose="020B0600070205080204" pitchFamily="50" charset="-128"/>
                          <a:ea typeface="+mn-ea"/>
                          <a:cs typeface="Times New Roman"/>
                        </a:rPr>
                        <a:t>自分のイメージに近づけていく。</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33" name="Group 317"/>
          <p:cNvGraphicFramePr>
            <a:graphicFrameLocks noGrp="1"/>
          </p:cNvGraphicFramePr>
          <p:nvPr>
            <p:extLst/>
          </p:nvPr>
        </p:nvGraphicFramePr>
        <p:xfrm>
          <a:off x="101600" y="241300"/>
          <a:ext cx="8940800" cy="70763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a:t>
                      </a:r>
                      <a:r>
                        <a:rPr kumimoji="1" lang="ja-JP" altLang="en-US" sz="900" b="1" i="0" u="none" strike="noStrike" cap="none" normalizeH="0" baseline="0" dirty="0" smtClean="0">
                          <a:ln>
                            <a:noFill/>
                          </a:ln>
                          <a:solidFill>
                            <a:schemeClr val="bg1"/>
                          </a:solidFill>
                          <a:effectLst/>
                          <a:latin typeface="Arial" charset="0"/>
                          <a:ea typeface="ＭＳ Ｐゴシック" charset="-128"/>
                        </a:rPr>
                        <a:t>デザインシート</a:t>
                      </a:r>
                      <a:endParaRPr kumimoji="1" lang="en-US" altLang="ja-JP" sz="900" b="1" i="0" u="none" strike="noStrike" cap="none" normalizeH="0" baseline="0" dirty="0" smtClean="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itchFamily="34" charset="0"/>
                          <a:ea typeface="+mn-ea"/>
                        </a:rPr>
                        <a:t>季節感のある静物を描く（日本画）</a:t>
                      </a: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１０時間）</a:t>
                      </a:r>
                      <a:endPar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発想・構想</a:t>
                      </a:r>
                      <a:endPar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感じ取った</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こと</a:t>
                      </a: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や</a:t>
                      </a:r>
                      <a:endParaRPr kumimoji="1" lang="en-US" altLang="ja-JP"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考えた</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目的</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smtClean="0">
                          <a:solidFill>
                            <a:schemeClr val="tx1"/>
                          </a:solidFill>
                          <a:latin typeface="ＭＳ Ｐゴシック" panose="020B0600070205080204" pitchFamily="50" charset="-128"/>
                          <a:ea typeface="ＭＳ Ｐゴシック" panose="020B0600070205080204" pitchFamily="50" charset="-128"/>
                        </a:rPr>
                        <a:t>映像メディアの特性から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福井県立武生高校</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伊藤　裕貴</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smtClean="0">
                          <a:solidFill>
                            <a:srgbClr val="000000"/>
                          </a:solidFill>
                          <a:latin typeface="Verdana" panose="020B0604030504040204" pitchFamily="34" charset="0"/>
                        </a:rPr>
                        <a:t>作成日：</a:t>
                      </a:r>
                      <a:r>
                        <a:rPr lang="en-US" altLang="ja-JP" sz="900" b="0" dirty="0" smtClean="0">
                          <a:solidFill>
                            <a:srgbClr val="000000"/>
                          </a:solidFill>
                          <a:latin typeface="Verdana" panose="020B0604030504040204" pitchFamily="34" charset="0"/>
                        </a:rPr>
                        <a:t>R1.12.15</a:t>
                      </a: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鑑賞</a:t>
                      </a:r>
                      <a:endPar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福井県の取り組みにより、小学校で水墨画、中学校で水干や顔料を使った日本画を体験している。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＞小学校：</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　墨</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50</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％、水干</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10</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未経験</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40</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中学校：</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　岩絵の具</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52</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％、水干のみ</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41</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　墨</a:t>
                      </a:r>
                      <a:r>
                        <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7</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986184" y="4907805"/>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403726" y="3117850"/>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364163" y="222250"/>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19" name="円/楕円 18"/>
          <p:cNvSpPr/>
          <p:nvPr/>
        </p:nvSpPr>
        <p:spPr>
          <a:xfrm>
            <a:off x="133894" y="2882900"/>
            <a:ext cx="1462087"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2008188" y="1987550"/>
            <a:ext cx="908050" cy="449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a:t>
            </a:r>
            <a:r>
              <a:rPr lang="ja-JP" altLang="en-US" sz="900" dirty="0" smtClean="0"/>
              <a:t>研究会</a:t>
            </a:r>
            <a:endParaRPr lang="ja-JP" altLang="en-US" sz="900" dirty="0"/>
          </a:p>
        </p:txBody>
      </p:sp>
      <p:sp>
        <p:nvSpPr>
          <p:cNvPr id="16" name="円/楕円 18"/>
          <p:cNvSpPr/>
          <p:nvPr/>
        </p:nvSpPr>
        <p:spPr>
          <a:xfrm>
            <a:off x="1547813" y="1296988"/>
            <a:ext cx="136842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20775" y="2440895"/>
            <a:ext cx="908050" cy="2222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20" name="図 1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2324" y="3384663"/>
            <a:ext cx="1956901" cy="1467676"/>
          </a:xfrm>
          <a:prstGeom prst="rect">
            <a:avLst/>
          </a:prstGeom>
        </p:spPr>
      </p:pic>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Tree>
    <p:extLst>
      <p:ext uri="{BB962C8B-B14F-4D97-AF65-F5344CB8AC3E}">
        <p14:creationId xmlns:p14="http://schemas.microsoft.com/office/powerpoint/2010/main" val="29438305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a:t>
            </a:r>
            <a:r>
              <a:rPr lang="ja-JP" altLang="en-US" sz="1400" b="1" dirty="0" smtClean="0">
                <a:solidFill>
                  <a:srgbClr val="002060"/>
                </a:solidFill>
              </a:rPr>
              <a:t>の</a:t>
            </a:r>
            <a:r>
              <a:rPr lang="ja-JP" altLang="en-US" sz="1400" b="1" dirty="0" smtClean="0">
                <a:solidFill>
                  <a:srgbClr val="002060"/>
                </a:solidFill>
                <a:latin typeface="+mn-ea"/>
                <a:ea typeface="+mn-ea"/>
              </a:rPr>
              <a:t>流れ</a:t>
            </a:r>
            <a:endParaRPr lang="ja-JP" altLang="en-US" sz="1400" b="1" dirty="0">
              <a:solidFill>
                <a:srgbClr val="002060"/>
              </a:solidFill>
              <a:latin typeface="+mn-ea"/>
              <a:ea typeface="+mn-ea"/>
            </a:endParaRPr>
          </a:p>
        </p:txBody>
      </p:sp>
      <p:sp>
        <p:nvSpPr>
          <p:cNvPr id="13" name="角丸四角形吹き出し 12"/>
          <p:cNvSpPr/>
          <p:nvPr/>
        </p:nvSpPr>
        <p:spPr>
          <a:xfrm>
            <a:off x="5354386" y="1719741"/>
            <a:ext cx="1155691" cy="551490"/>
          </a:xfrm>
          <a:prstGeom prst="wedgeRoundRectCallout">
            <a:avLst>
              <a:gd name="adj1" fmla="val -9449"/>
              <a:gd name="adj2" fmla="val 10053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schemeClr val="tx1"/>
                </a:solidFill>
                <a:latin typeface="ＭＳ Ｐゴシック" panose="020B0600070205080204" pitchFamily="50" charset="-128"/>
              </a:rPr>
              <a:t>技法に合わせて手順も選択</a:t>
            </a:r>
            <a:endParaRPr lang="ja-JP" altLang="en-US" sz="1200" dirty="0">
              <a:solidFill>
                <a:schemeClr val="tx1"/>
              </a:solidFill>
              <a:latin typeface="ＭＳ Ｐゴシック" panose="020B060007020508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541587601"/>
              </p:ext>
            </p:extLst>
          </p:nvPr>
        </p:nvGraphicFramePr>
        <p:xfrm>
          <a:off x="228600" y="4743900"/>
          <a:ext cx="6104864" cy="1901796"/>
        </p:xfrm>
        <a:graphic>
          <a:graphicData uri="http://schemas.openxmlformats.org/drawingml/2006/table">
            <a:tbl>
              <a:tblPr firstRow="1" bandRow="1">
                <a:tableStyleId>{5C22544A-7EE6-4342-B048-85BDC9FD1C3A}</a:tableStyleId>
              </a:tblPr>
              <a:tblGrid>
                <a:gridCol w="6104864">
                  <a:extLst>
                    <a:ext uri="{9D8B030D-6E8A-4147-A177-3AD203B41FA5}">
                      <a16:colId xmlns:a16="http://schemas.microsoft.com/office/drawing/2014/main" val="20000"/>
                    </a:ext>
                  </a:extLst>
                </a:gridCol>
              </a:tblGrid>
              <a:tr h="279520">
                <a:tc>
                  <a:txBody>
                    <a:bodyPr/>
                    <a:lstStyle/>
                    <a:p>
                      <a:r>
                        <a:rPr kumimoji="1" lang="ja-JP" altLang="en-US" sz="1200" dirty="0" smtClean="0">
                          <a:solidFill>
                            <a:schemeClr val="tx1"/>
                          </a:solidFill>
                        </a:rPr>
                        <a:t>授業者より</a:t>
                      </a:r>
                      <a:endParaRPr kumimoji="1" lang="ja-JP" altLang="en-US" sz="1200" dirty="0">
                        <a:solidFill>
                          <a:schemeClr val="tx1"/>
                        </a:solidFill>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622276">
                <a:tc>
                  <a:txBody>
                    <a:bodyPr/>
                    <a:lstStyle/>
                    <a:p>
                      <a:r>
                        <a:rPr kumimoji="1" lang="ja-JP" altLang="en-US" sz="1200" dirty="0" smtClean="0">
                          <a:solidFill>
                            <a:schemeClr val="tx1"/>
                          </a:solidFill>
                          <a:latin typeface="+mn-ea"/>
                          <a:ea typeface="+mn-ea"/>
                        </a:rPr>
                        <a:t>・大和絵や日本画の図版から特徴を考察させ、日本古来の美意識に思いをはせながら、形や色に着目した実物との比較から深い学びにさせたい。</a:t>
                      </a:r>
                      <a:endParaRPr kumimoji="1" lang="en-US" altLang="ja-JP" sz="12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・主題の生成から、季節感を感じとる一人ひとりの感性を大事にしたい。安易なモチーフ選びにならないよう参考作例からイメージを膨らませるなど事前指導をしっかりすることが必要。</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・中学校での学びをさらに発展させるため、本画や実物の技法サンプルなどの資料はもちろん、</a:t>
                      </a:r>
                      <a:r>
                        <a:rPr kumimoji="1" lang="en-US" altLang="ja-JP" sz="1200" dirty="0" smtClean="0">
                          <a:solidFill>
                            <a:schemeClr val="tx1"/>
                          </a:solidFill>
                          <a:latin typeface="+mn-ea"/>
                          <a:ea typeface="+mn-ea"/>
                        </a:rPr>
                        <a:t>ICT</a:t>
                      </a:r>
                      <a:r>
                        <a:rPr kumimoji="1" lang="ja-JP" altLang="en-US" sz="1200" dirty="0" smtClean="0">
                          <a:solidFill>
                            <a:schemeClr val="tx1"/>
                          </a:solidFill>
                          <a:latin typeface="+mn-ea"/>
                          <a:ea typeface="+mn-ea"/>
                        </a:rPr>
                        <a:t>を活用しそれぞれの技術の参考動画の充実を図ることでイメージが持ちやすくなる。</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・技法が多岐にわたるほど、教師ひとりで生徒の多様な要求に応えることが困難になる。技法ごとの材料を整理し、生徒同士の教え合いや</a:t>
                      </a:r>
                      <a:r>
                        <a:rPr kumimoji="1" lang="en-US" altLang="ja-JP" sz="1200" dirty="0" smtClean="0">
                          <a:solidFill>
                            <a:schemeClr val="tx1"/>
                          </a:solidFill>
                          <a:latin typeface="+mn-ea"/>
                          <a:ea typeface="+mn-ea"/>
                        </a:rPr>
                        <a:t>ICT</a:t>
                      </a:r>
                      <a:r>
                        <a:rPr kumimoji="1" lang="ja-JP" altLang="en-US" sz="1200" dirty="0" smtClean="0">
                          <a:solidFill>
                            <a:schemeClr val="tx1"/>
                          </a:solidFill>
                          <a:latin typeface="+mn-ea"/>
                          <a:ea typeface="+mn-ea"/>
                        </a:rPr>
                        <a:t>機器などの活用を工夫する必要がある。</a:t>
                      </a:r>
                      <a:endParaRPr kumimoji="1" lang="en-US" altLang="ja-JP" sz="120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2" name="図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3528" y="517185"/>
            <a:ext cx="1424204" cy="1068153"/>
          </a:xfrm>
          <a:prstGeom prst="rect">
            <a:avLst/>
          </a:prstGeom>
        </p:spPr>
      </p:pic>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00193" y="498410"/>
            <a:ext cx="1614845" cy="1068153"/>
          </a:xfrm>
          <a:prstGeom prst="rect">
            <a:avLst/>
          </a:prstGeom>
        </p:spPr>
      </p:pic>
      <p:pic>
        <p:nvPicPr>
          <p:cNvPr id="4" name="図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032683" y="687348"/>
            <a:ext cx="1193385" cy="895039"/>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973055" y="490530"/>
            <a:ext cx="1987484" cy="1327639"/>
          </a:xfrm>
          <a:prstGeom prst="rect">
            <a:avLst/>
          </a:prstGeom>
        </p:spPr>
      </p:pic>
      <p:pic>
        <p:nvPicPr>
          <p:cNvPr id="6" name="図 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257740" y="1719741"/>
            <a:ext cx="1981547" cy="1323674"/>
          </a:xfrm>
          <a:prstGeom prst="rect">
            <a:avLst/>
          </a:prstGeom>
        </p:spPr>
      </p:pic>
      <p:pic>
        <p:nvPicPr>
          <p:cNvPr id="8" name="図 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947664" y="1435105"/>
            <a:ext cx="1981395" cy="1323572"/>
          </a:xfrm>
          <a:prstGeom prst="rect">
            <a:avLst/>
          </a:prstGeom>
        </p:spPr>
      </p:pic>
      <p:sp>
        <p:nvSpPr>
          <p:cNvPr id="18" name="正方形/長方形 17"/>
          <p:cNvSpPr/>
          <p:nvPr/>
        </p:nvSpPr>
        <p:spPr>
          <a:xfrm>
            <a:off x="1960782" y="402610"/>
            <a:ext cx="788999" cy="246221"/>
          </a:xfrm>
          <a:prstGeom prst="rect">
            <a:avLst/>
          </a:prstGeom>
        </p:spPr>
        <p:txBody>
          <a:bodyPr wrap="none">
            <a:spAutoFit/>
          </a:bodyPr>
          <a:lstStyle/>
          <a:p>
            <a:pPr>
              <a:defRPr/>
            </a:pPr>
            <a:r>
              <a:rPr lang="ja-JP" altLang="en-US" sz="1000" dirty="0" smtClean="0">
                <a:latin typeface="+mn-ea"/>
                <a:ea typeface="+mn-ea"/>
              </a:rPr>
              <a:t>技法を知る</a:t>
            </a:r>
            <a:endParaRPr lang="ja-JP" altLang="en-US" sz="1000" dirty="0">
              <a:latin typeface="+mn-ea"/>
              <a:ea typeface="+mn-ea"/>
            </a:endParaRPr>
          </a:p>
        </p:txBody>
      </p:sp>
      <p:pic>
        <p:nvPicPr>
          <p:cNvPr id="9" name="図 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3939981" y="2951465"/>
            <a:ext cx="2280498" cy="1514393"/>
          </a:xfrm>
          <a:prstGeom prst="rect">
            <a:avLst/>
          </a:prstGeom>
        </p:spPr>
      </p:pic>
      <p:sp>
        <p:nvSpPr>
          <p:cNvPr id="21" name="角丸四角形吹き出し 20"/>
          <p:cNvSpPr/>
          <p:nvPr/>
        </p:nvSpPr>
        <p:spPr>
          <a:xfrm>
            <a:off x="290359" y="1846355"/>
            <a:ext cx="1080120" cy="687387"/>
          </a:xfrm>
          <a:prstGeom prst="wedgeRoundRectCallout">
            <a:avLst>
              <a:gd name="adj1" fmla="val -18462"/>
              <a:gd name="adj2" fmla="val -10099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モチーフ／主題の</a:t>
            </a:r>
            <a:r>
              <a:rPr lang="ja-JP" altLang="en-US" sz="1200" dirty="0" smtClean="0">
                <a:solidFill>
                  <a:schemeClr val="tx1"/>
                </a:solidFill>
                <a:latin typeface="+mn-ea"/>
              </a:rPr>
              <a:t>決定</a:t>
            </a:r>
            <a:endParaRPr lang="ja-JP" altLang="en-US" sz="1200" dirty="0">
              <a:solidFill>
                <a:schemeClr val="tx1"/>
              </a:solidFill>
              <a:latin typeface="+mn-ea"/>
            </a:endParaRPr>
          </a:p>
        </p:txBody>
      </p:sp>
      <p:cxnSp>
        <p:nvCxnSpPr>
          <p:cNvPr id="22" name="直線矢印コネクタ 21"/>
          <p:cNvCxnSpPr/>
          <p:nvPr/>
        </p:nvCxnSpPr>
        <p:spPr>
          <a:xfrm flipV="1">
            <a:off x="1577019" y="1148502"/>
            <a:ext cx="477816" cy="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4960539" y="1034517"/>
            <a:ext cx="1339654" cy="784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3" idx="2"/>
            <a:endCxn id="49" idx="0"/>
          </p:cNvCxnSpPr>
          <p:nvPr/>
        </p:nvCxnSpPr>
        <p:spPr>
          <a:xfrm flipH="1">
            <a:off x="6510077" y="1566563"/>
            <a:ext cx="597539" cy="88765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5" name="角丸四角形吹き出し 24"/>
          <p:cNvSpPr/>
          <p:nvPr/>
        </p:nvSpPr>
        <p:spPr>
          <a:xfrm>
            <a:off x="2433527" y="4043295"/>
            <a:ext cx="1320572" cy="583097"/>
          </a:xfrm>
          <a:prstGeom prst="wedgeRoundRectCallout">
            <a:avLst>
              <a:gd name="adj1" fmla="val 88812"/>
              <a:gd name="adj2" fmla="val -4643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smtClean="0">
                <a:solidFill>
                  <a:schemeClr val="tx1"/>
                </a:solidFill>
                <a:latin typeface="ＭＳ Ｐゴシック" panose="020B0600070205080204" pitchFamily="50" charset="-128"/>
              </a:rPr>
              <a:t>ICT</a:t>
            </a:r>
            <a:r>
              <a:rPr lang="ja-JP" altLang="en-US" sz="1200" dirty="0" smtClean="0">
                <a:solidFill>
                  <a:schemeClr val="tx1"/>
                </a:solidFill>
                <a:latin typeface="ＭＳ Ｐゴシック" panose="020B0600070205080204" pitchFamily="50" charset="-128"/>
              </a:rPr>
              <a:t>機器を活用した学び</a:t>
            </a:r>
            <a:endParaRPr lang="ja-JP" altLang="en-US" sz="1200" dirty="0">
              <a:solidFill>
                <a:schemeClr val="tx1"/>
              </a:solidFill>
              <a:latin typeface="ＭＳ Ｐゴシック" panose="020B0600070205080204" pitchFamily="50" charset="-128"/>
            </a:endParaRPr>
          </a:p>
        </p:txBody>
      </p:sp>
      <p:sp>
        <p:nvSpPr>
          <p:cNvPr id="26" name="角丸四角形吹き出し 25"/>
          <p:cNvSpPr/>
          <p:nvPr/>
        </p:nvSpPr>
        <p:spPr>
          <a:xfrm>
            <a:off x="638041" y="2985985"/>
            <a:ext cx="2426542" cy="854186"/>
          </a:xfrm>
          <a:prstGeom prst="wedgeRoundRectCallout">
            <a:avLst>
              <a:gd name="adj1" fmla="val 40757"/>
              <a:gd name="adj2" fmla="val -81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rPr>
              <a:t>日本画の様々な技法＞</a:t>
            </a:r>
          </a:p>
          <a:p>
            <a:pPr>
              <a:defRPr/>
            </a:pPr>
            <a:r>
              <a:rPr lang="ja-JP" altLang="en-US" sz="1200" dirty="0" smtClean="0">
                <a:solidFill>
                  <a:schemeClr val="tx1"/>
                </a:solidFill>
                <a:latin typeface="ＭＳ Ｐゴシック" panose="020B0600070205080204" pitchFamily="50" charset="-128"/>
              </a:rPr>
              <a:t>自分の主題にふさわしい表現を考えてサンプルから技法を選び制作の見通しを立てる</a:t>
            </a:r>
            <a:endParaRPr lang="ja-JP" altLang="en-US" sz="1200" dirty="0">
              <a:solidFill>
                <a:schemeClr val="tx1"/>
              </a:solidFill>
              <a:latin typeface="ＭＳ Ｐゴシック" panose="020B0600070205080204" pitchFamily="50" charset="-128"/>
            </a:endParaRPr>
          </a:p>
        </p:txBody>
      </p:sp>
      <p:sp>
        <p:nvSpPr>
          <p:cNvPr id="27" name="正方形/長方形 26"/>
          <p:cNvSpPr/>
          <p:nvPr/>
        </p:nvSpPr>
        <p:spPr>
          <a:xfrm>
            <a:off x="5599447" y="489257"/>
            <a:ext cx="665567" cy="246221"/>
          </a:xfrm>
          <a:prstGeom prst="rect">
            <a:avLst/>
          </a:prstGeom>
        </p:spPr>
        <p:txBody>
          <a:bodyPr wrap="none">
            <a:spAutoFit/>
          </a:bodyPr>
          <a:lstStyle/>
          <a:p>
            <a:pPr>
              <a:defRPr/>
            </a:pPr>
            <a:r>
              <a:rPr lang="ja-JP" altLang="en-US" sz="1000" dirty="0" smtClean="0">
                <a:latin typeface="+mn-ea"/>
                <a:ea typeface="+mn-ea"/>
              </a:rPr>
              <a:t>下地塗り</a:t>
            </a:r>
            <a:endParaRPr lang="ja-JP" altLang="en-US" sz="1000" dirty="0">
              <a:latin typeface="+mn-ea"/>
              <a:ea typeface="+mn-ea"/>
            </a:endParaRPr>
          </a:p>
        </p:txBody>
      </p:sp>
      <p:pic>
        <p:nvPicPr>
          <p:cNvPr id="15" name="図 14"/>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7224525" y="3583406"/>
            <a:ext cx="1614845" cy="1211134"/>
          </a:xfrm>
          <a:prstGeom prst="rect">
            <a:avLst/>
          </a:prstGeom>
        </p:spPr>
      </p:pic>
      <p:pic>
        <p:nvPicPr>
          <p:cNvPr id="17" name="図 16"/>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6689386" y="5167215"/>
            <a:ext cx="2156408" cy="1478481"/>
          </a:xfrm>
          <a:prstGeom prst="rect">
            <a:avLst/>
          </a:prstGeom>
        </p:spPr>
      </p:pic>
      <p:pic>
        <p:nvPicPr>
          <p:cNvPr id="20" name="図 19"/>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24525" y="2117401"/>
            <a:ext cx="1614845" cy="1078716"/>
          </a:xfrm>
          <a:prstGeom prst="rect">
            <a:avLst/>
          </a:prstGeom>
        </p:spPr>
      </p:pic>
      <p:sp>
        <p:nvSpPr>
          <p:cNvPr id="33" name="正方形/長方形 32"/>
          <p:cNvSpPr/>
          <p:nvPr/>
        </p:nvSpPr>
        <p:spPr>
          <a:xfrm>
            <a:off x="878494" y="1571948"/>
            <a:ext cx="697627" cy="246221"/>
          </a:xfrm>
          <a:prstGeom prst="rect">
            <a:avLst/>
          </a:prstGeom>
        </p:spPr>
        <p:txBody>
          <a:bodyPr wrap="none">
            <a:spAutoFit/>
          </a:bodyPr>
          <a:lstStyle/>
          <a:p>
            <a:pPr>
              <a:defRPr/>
            </a:pPr>
            <a:r>
              <a:rPr lang="ja-JP" altLang="en-US" sz="1000" dirty="0" smtClean="0">
                <a:latin typeface="+mn-ea"/>
                <a:ea typeface="+mn-ea"/>
              </a:rPr>
              <a:t>下図制作</a:t>
            </a:r>
            <a:endParaRPr lang="ja-JP" altLang="en-US" sz="1000" dirty="0">
              <a:latin typeface="+mn-ea"/>
              <a:ea typeface="+mn-ea"/>
            </a:endParaRPr>
          </a:p>
        </p:txBody>
      </p:sp>
      <p:cxnSp>
        <p:nvCxnSpPr>
          <p:cNvPr id="35" name="直線矢印コネクタ 34"/>
          <p:cNvCxnSpPr>
            <a:stCxn id="20" idx="2"/>
            <a:endCxn id="15" idx="0"/>
          </p:cNvCxnSpPr>
          <p:nvPr/>
        </p:nvCxnSpPr>
        <p:spPr>
          <a:xfrm>
            <a:off x="8031948" y="3196117"/>
            <a:ext cx="0" cy="387289"/>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7710615" y="4794540"/>
            <a:ext cx="0" cy="37267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089316" y="2454219"/>
            <a:ext cx="841521" cy="399856"/>
          </a:xfrm>
          <a:prstGeom prst="rect">
            <a:avLst/>
          </a:prstGeom>
          <a:solidFill>
            <a:schemeClr val="tx2">
              <a:lumMod val="20000"/>
              <a:lumOff val="80000"/>
            </a:schemeClr>
          </a:solidFill>
        </p:spPr>
        <p:txBody>
          <a:bodyPr wrap="square" anchor="ctr">
            <a:noAutofit/>
          </a:bodyPr>
          <a:lstStyle/>
          <a:p>
            <a:pPr algn="ctr">
              <a:defRPr/>
            </a:pPr>
            <a:r>
              <a:rPr lang="ja-JP" altLang="en-US" sz="1000" dirty="0" smtClean="0">
                <a:latin typeface="+mn-ea"/>
                <a:ea typeface="+mn-ea"/>
              </a:rPr>
              <a:t>水張り</a:t>
            </a:r>
            <a:endParaRPr lang="ja-JP" altLang="en-US" sz="1000" dirty="0">
              <a:latin typeface="+mn-ea"/>
              <a:ea typeface="+mn-ea"/>
            </a:endParaRPr>
          </a:p>
        </p:txBody>
      </p:sp>
      <p:sp>
        <p:nvSpPr>
          <p:cNvPr id="50" name="正方形/長方形 49"/>
          <p:cNvSpPr/>
          <p:nvPr/>
        </p:nvSpPr>
        <p:spPr>
          <a:xfrm>
            <a:off x="7148216" y="3349752"/>
            <a:ext cx="761747" cy="246221"/>
          </a:xfrm>
          <a:prstGeom prst="rect">
            <a:avLst/>
          </a:prstGeom>
        </p:spPr>
        <p:txBody>
          <a:bodyPr wrap="none">
            <a:spAutoFit/>
          </a:bodyPr>
          <a:lstStyle/>
          <a:p>
            <a:pPr>
              <a:defRPr/>
            </a:pPr>
            <a:r>
              <a:rPr lang="ja-JP" altLang="en-US" sz="1000" dirty="0" smtClean="0">
                <a:latin typeface="+mn-ea"/>
                <a:ea typeface="+mn-ea"/>
              </a:rPr>
              <a:t>転写・彩色</a:t>
            </a:r>
            <a:endParaRPr lang="ja-JP" altLang="en-US" sz="1000" dirty="0">
              <a:latin typeface="+mn-ea"/>
              <a:ea typeface="+mn-ea"/>
            </a:endParaRPr>
          </a:p>
        </p:txBody>
      </p:sp>
      <p:cxnSp>
        <p:nvCxnSpPr>
          <p:cNvPr id="57" name="直線矢印コネクタ 56"/>
          <p:cNvCxnSpPr>
            <a:stCxn id="49" idx="3"/>
            <a:endCxn id="20" idx="1"/>
          </p:cNvCxnSpPr>
          <p:nvPr/>
        </p:nvCxnSpPr>
        <p:spPr>
          <a:xfrm>
            <a:off x="6930837" y="2654147"/>
            <a:ext cx="293688" cy="2612"/>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endCxn id="49" idx="1"/>
          </p:cNvCxnSpPr>
          <p:nvPr/>
        </p:nvCxnSpPr>
        <p:spPr>
          <a:xfrm>
            <a:off x="5239287" y="2654147"/>
            <a:ext cx="850029" cy="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a:stCxn id="49" idx="2"/>
            <a:endCxn id="15" idx="1"/>
          </p:cNvCxnSpPr>
          <p:nvPr/>
        </p:nvCxnSpPr>
        <p:spPr>
          <a:xfrm rot="16200000" flipH="1">
            <a:off x="6199852" y="3164300"/>
            <a:ext cx="1334898" cy="714448"/>
          </a:xfrm>
          <a:prstGeom prst="bentConnector2">
            <a:avLst/>
          </a:prstGeom>
          <a:ln w="63500">
            <a:tailEnd type="triangle"/>
          </a:ln>
        </p:spPr>
        <p:style>
          <a:lnRef idx="1">
            <a:schemeClr val="accent1"/>
          </a:lnRef>
          <a:fillRef idx="0">
            <a:schemeClr val="accent1"/>
          </a:fillRef>
          <a:effectRef idx="0">
            <a:schemeClr val="accent1"/>
          </a:effectRef>
          <a:fontRef idx="minor">
            <a:schemeClr val="tx1"/>
          </a:fontRef>
        </p:style>
      </p:cxnSp>
      <p:pic>
        <p:nvPicPr>
          <p:cNvPr id="5121" name="図 5120"/>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667131" y="715997"/>
            <a:ext cx="1178663" cy="670528"/>
          </a:xfrm>
          <a:prstGeom prst="rect">
            <a:avLst/>
          </a:prstGeom>
        </p:spPr>
      </p:pic>
      <p:sp>
        <p:nvSpPr>
          <p:cNvPr id="84" name="正方形/長方形 83"/>
          <p:cNvSpPr/>
          <p:nvPr/>
        </p:nvSpPr>
        <p:spPr>
          <a:xfrm>
            <a:off x="7176553" y="1836649"/>
            <a:ext cx="914033" cy="246221"/>
          </a:xfrm>
          <a:prstGeom prst="rect">
            <a:avLst/>
          </a:prstGeom>
        </p:spPr>
        <p:txBody>
          <a:bodyPr wrap="none">
            <a:spAutoFit/>
          </a:bodyPr>
          <a:lstStyle/>
          <a:p>
            <a:pPr>
              <a:defRPr/>
            </a:pPr>
            <a:r>
              <a:rPr lang="ja-JP" altLang="en-US" sz="1000" dirty="0" smtClean="0">
                <a:latin typeface="+mn-ea"/>
                <a:ea typeface="+mn-ea"/>
              </a:rPr>
              <a:t>工夫した下地</a:t>
            </a:r>
            <a:endParaRPr lang="ja-JP" altLang="en-US" sz="1000" dirty="0">
              <a:latin typeface="+mn-ea"/>
              <a:ea typeface="+mn-ea"/>
            </a:endParaRPr>
          </a:p>
        </p:txBody>
      </p:sp>
      <p:sp>
        <p:nvSpPr>
          <p:cNvPr id="85" name="正方形/長方形 84"/>
          <p:cNvSpPr/>
          <p:nvPr/>
        </p:nvSpPr>
        <p:spPr>
          <a:xfrm>
            <a:off x="7909963" y="4538478"/>
            <a:ext cx="940210" cy="399856"/>
          </a:xfrm>
          <a:prstGeom prst="rect">
            <a:avLst/>
          </a:prstGeom>
          <a:solidFill>
            <a:schemeClr val="tx2">
              <a:lumMod val="20000"/>
              <a:lumOff val="80000"/>
            </a:schemeClr>
          </a:solidFill>
        </p:spPr>
        <p:txBody>
          <a:bodyPr wrap="square" anchor="ctr">
            <a:noAutofit/>
          </a:bodyPr>
          <a:lstStyle/>
          <a:p>
            <a:pPr algn="ctr">
              <a:defRPr/>
            </a:pPr>
            <a:r>
              <a:rPr lang="ja-JP" altLang="en-US" sz="1000" dirty="0" smtClean="0">
                <a:latin typeface="+mn-ea"/>
                <a:ea typeface="+mn-ea"/>
              </a:rPr>
              <a:t>様々な技法</a:t>
            </a:r>
            <a:endParaRPr lang="ja-JP" altLang="en-US" sz="1000" dirty="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30062</TotalTime>
  <Words>828</Words>
  <Application>Microsoft Office PowerPoint</Application>
  <PresentationFormat>画面に合わせる (4:3)</PresentationFormat>
  <Paragraphs>114</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440</cp:revision>
  <cp:lastPrinted>2019-12-13T23:42:49Z</cp:lastPrinted>
  <dcterms:created xsi:type="dcterms:W3CDTF">2017-07-27T02:50:12Z</dcterms:created>
  <dcterms:modified xsi:type="dcterms:W3CDTF">2020-06-13T06:43:03Z</dcterms:modified>
</cp:coreProperties>
</file>