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1" r:id="rId3"/>
    <p:sldId id="292" r:id="rId4"/>
    <p:sldId id="293" r:id="rId5"/>
    <p:sldId id="290" r:id="rId6"/>
    <p:sldId id="294" r:id="rId7"/>
  </p:sldIdLst>
  <p:sldSz cx="9144000" cy="6858000" type="screen4x3"/>
  <p:notesSz cx="91440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7C80"/>
    <a:srgbClr val="FF0000"/>
    <a:srgbClr val="047219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81" autoAdjust="0"/>
  </p:normalViewPr>
  <p:slideViewPr>
    <p:cSldViewPr>
      <p:cViewPr>
        <p:scale>
          <a:sx n="59" d="100"/>
          <a:sy n="59" d="100"/>
        </p:scale>
        <p:origin x="-1620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2173F-6DCD-4DDE-A989-2A34E59084F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892A939-AC11-4371-99F7-B57ACA529474}">
      <dgm:prSet phldrT="[テキスト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2800" b="1" dirty="0" smtClean="0">
              <a:solidFill>
                <a:schemeClr val="tx1"/>
              </a:solidFill>
            </a:rPr>
            <a:t>発想・構想</a:t>
          </a:r>
          <a:endParaRPr kumimoji="1" lang="ja-JP" altLang="en-US" sz="2800" b="1" dirty="0">
            <a:solidFill>
              <a:schemeClr val="tx1"/>
            </a:solidFill>
          </a:endParaRPr>
        </a:p>
      </dgm:t>
    </dgm:pt>
    <dgm:pt modelId="{11CC8534-5C95-417D-B58D-A4290DA12746}" type="parTrans" cxnId="{6547FE7A-7AD1-4AF1-BDD1-F20D0BD5A589}">
      <dgm:prSet/>
      <dgm:spPr/>
      <dgm:t>
        <a:bodyPr/>
        <a:lstStyle/>
        <a:p>
          <a:endParaRPr kumimoji="1" lang="ja-JP" altLang="en-US" sz="1600"/>
        </a:p>
      </dgm:t>
    </dgm:pt>
    <dgm:pt modelId="{0AE493B1-F95D-45A9-BF2B-C5ACCC455DC1}" type="sibTrans" cxnId="{6547FE7A-7AD1-4AF1-BDD1-F20D0BD5A589}">
      <dgm:prSet/>
      <dgm:spPr/>
      <dgm:t>
        <a:bodyPr/>
        <a:lstStyle/>
        <a:p>
          <a:endParaRPr kumimoji="1" lang="ja-JP" altLang="en-US" sz="1600"/>
        </a:p>
      </dgm:t>
    </dgm:pt>
    <dgm:pt modelId="{25D2506C-7A55-42FC-B903-857E2AD159CB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見立て</a:t>
          </a:r>
          <a:endParaRPr kumimoji="1" lang="ja-JP" altLang="en-US" sz="1600" dirty="0"/>
        </a:p>
      </dgm:t>
    </dgm:pt>
    <dgm:pt modelId="{9D78C8D4-3B8B-4BD5-B4DD-347458880A93}" type="parTrans" cxnId="{ED8F13F9-5014-48F3-BF53-5B9F6F71DB8F}">
      <dgm:prSet/>
      <dgm:spPr/>
      <dgm:t>
        <a:bodyPr/>
        <a:lstStyle/>
        <a:p>
          <a:endParaRPr kumimoji="1" lang="ja-JP" altLang="en-US" sz="1600"/>
        </a:p>
      </dgm:t>
    </dgm:pt>
    <dgm:pt modelId="{37ECE5D7-4557-4CD7-B1F6-C3D3D91B0CF5}" type="sibTrans" cxnId="{ED8F13F9-5014-48F3-BF53-5B9F6F71DB8F}">
      <dgm:prSet/>
      <dgm:spPr/>
      <dgm:t>
        <a:bodyPr/>
        <a:lstStyle/>
        <a:p>
          <a:endParaRPr kumimoji="1" lang="ja-JP" altLang="en-US" sz="1600"/>
        </a:p>
      </dgm:t>
    </dgm:pt>
    <dgm:pt modelId="{B9D7E037-1756-45CB-8156-2BEFCE8DB7F4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ファンタジー</a:t>
          </a:r>
          <a:endParaRPr kumimoji="1" lang="ja-JP" altLang="en-US" sz="1600" dirty="0"/>
        </a:p>
      </dgm:t>
    </dgm:pt>
    <dgm:pt modelId="{4A48F020-E39A-4990-939D-D098F5CDED7A}" type="parTrans" cxnId="{6C8D436A-9A0A-4ACA-966D-36BCFC826865}">
      <dgm:prSet/>
      <dgm:spPr/>
      <dgm:t>
        <a:bodyPr/>
        <a:lstStyle/>
        <a:p>
          <a:endParaRPr kumimoji="1" lang="ja-JP" altLang="en-US" sz="1600"/>
        </a:p>
      </dgm:t>
    </dgm:pt>
    <dgm:pt modelId="{83227EC4-2DAC-4F5F-B263-D68D3F78E0F3}" type="sibTrans" cxnId="{6C8D436A-9A0A-4ACA-966D-36BCFC826865}">
      <dgm:prSet/>
      <dgm:spPr/>
      <dgm:t>
        <a:bodyPr/>
        <a:lstStyle/>
        <a:p>
          <a:endParaRPr kumimoji="1" lang="ja-JP" altLang="en-US" sz="1600"/>
        </a:p>
      </dgm:t>
    </dgm:pt>
    <dgm:pt modelId="{54B17EAE-1737-4B44-AF4A-AA0117DF250B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見ること、感じ取ること</a:t>
          </a:r>
          <a:endParaRPr kumimoji="1" lang="ja-JP" altLang="en-US" sz="1600" dirty="0"/>
        </a:p>
      </dgm:t>
    </dgm:pt>
    <dgm:pt modelId="{97AEB7A9-74B4-49CB-891A-D1F607E5A9D7}" type="parTrans" cxnId="{5C8B8399-631C-4BF4-AC36-8B5B2DF9A443}">
      <dgm:prSet/>
      <dgm:spPr/>
      <dgm:t>
        <a:bodyPr/>
        <a:lstStyle/>
        <a:p>
          <a:endParaRPr kumimoji="1" lang="ja-JP" altLang="en-US" sz="1600"/>
        </a:p>
      </dgm:t>
    </dgm:pt>
    <dgm:pt modelId="{34AA04B9-7DB0-4B61-8210-DC483967C256}" type="sibTrans" cxnId="{5C8B8399-631C-4BF4-AC36-8B5B2DF9A443}">
      <dgm:prSet/>
      <dgm:spPr/>
      <dgm:t>
        <a:bodyPr/>
        <a:lstStyle/>
        <a:p>
          <a:endParaRPr kumimoji="1" lang="ja-JP" altLang="en-US" sz="1600"/>
        </a:p>
      </dgm:t>
    </dgm:pt>
    <dgm:pt modelId="{B5D326D7-F2EE-4731-ACBA-C57F0DCA105E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材料から</a:t>
          </a:r>
          <a:endParaRPr kumimoji="1" lang="ja-JP" altLang="en-US" sz="1600" dirty="0"/>
        </a:p>
      </dgm:t>
    </dgm:pt>
    <dgm:pt modelId="{275D2BA9-BD78-4F0B-A840-F3CEA7CCA622}" type="parTrans" cxnId="{0EF8FC41-67D4-41A1-8552-D2981EFDDC7D}">
      <dgm:prSet/>
      <dgm:spPr/>
      <dgm:t>
        <a:bodyPr/>
        <a:lstStyle/>
        <a:p>
          <a:endParaRPr kumimoji="1" lang="ja-JP" altLang="en-US" sz="1600"/>
        </a:p>
      </dgm:t>
    </dgm:pt>
    <dgm:pt modelId="{F6311F7E-7A66-4F65-98F3-78C779485051}" type="sibTrans" cxnId="{0EF8FC41-67D4-41A1-8552-D2981EFDDC7D}">
      <dgm:prSet/>
      <dgm:spPr/>
      <dgm:t>
        <a:bodyPr/>
        <a:lstStyle/>
        <a:p>
          <a:endParaRPr kumimoji="1" lang="ja-JP" altLang="en-US" sz="1600"/>
        </a:p>
      </dgm:t>
    </dgm:pt>
    <dgm:pt modelId="{1D61783B-6E6B-4262-A878-7C4EEA9BCB90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思い・夢・あこがれ等から</a:t>
          </a:r>
          <a:endParaRPr kumimoji="1" lang="ja-JP" altLang="en-US" sz="1600" dirty="0"/>
        </a:p>
      </dgm:t>
    </dgm:pt>
    <dgm:pt modelId="{12630D62-F3C5-4E08-A243-5802EF0FA0C8}" type="parTrans" cxnId="{4797F610-C99F-406F-B5A7-48243867AF0B}">
      <dgm:prSet/>
      <dgm:spPr/>
      <dgm:t>
        <a:bodyPr/>
        <a:lstStyle/>
        <a:p>
          <a:endParaRPr kumimoji="1" lang="ja-JP" altLang="en-US"/>
        </a:p>
      </dgm:t>
    </dgm:pt>
    <dgm:pt modelId="{DAE991F6-C7F7-4F12-897B-6864B2F159F2}" type="sibTrans" cxnId="{4797F610-C99F-406F-B5A7-48243867AF0B}">
      <dgm:prSet/>
      <dgm:spPr/>
      <dgm:t>
        <a:bodyPr/>
        <a:lstStyle/>
        <a:p>
          <a:endParaRPr kumimoji="1" lang="ja-JP" altLang="en-US"/>
        </a:p>
      </dgm:t>
    </dgm:pt>
    <dgm:pt modelId="{DE06519D-5918-4B06-89E3-6E040E1DF4A5}">
      <dgm:prSet phldrT="[テキスト]" custT="1"/>
      <dgm:spPr/>
      <dgm:t>
        <a:bodyPr/>
        <a:lstStyle/>
        <a:p>
          <a:pPr algn="l"/>
          <a:r>
            <a:rPr kumimoji="1" lang="ja-JP" altLang="en-US" sz="1600" dirty="0" smtClean="0"/>
            <a:t>課題から</a:t>
          </a:r>
          <a:endParaRPr kumimoji="1" lang="ja-JP" altLang="en-US" sz="1600" dirty="0"/>
        </a:p>
      </dgm:t>
    </dgm:pt>
    <dgm:pt modelId="{E4E208B7-0A88-4CEA-A71B-C345A4B1178E}" type="parTrans" cxnId="{7BD12587-1F38-46F0-8527-62FB40C3FB8B}">
      <dgm:prSet/>
      <dgm:spPr/>
      <dgm:t>
        <a:bodyPr/>
        <a:lstStyle/>
        <a:p>
          <a:endParaRPr kumimoji="1" lang="ja-JP" altLang="en-US"/>
        </a:p>
      </dgm:t>
    </dgm:pt>
    <dgm:pt modelId="{C85505FF-29BC-4BAB-9836-505754D7BD3C}" type="sibTrans" cxnId="{7BD12587-1F38-46F0-8527-62FB40C3FB8B}">
      <dgm:prSet/>
      <dgm:spPr/>
      <dgm:t>
        <a:bodyPr/>
        <a:lstStyle/>
        <a:p>
          <a:endParaRPr kumimoji="1" lang="ja-JP" altLang="en-US"/>
        </a:p>
      </dgm:t>
    </dgm:pt>
    <dgm:pt modelId="{AE00792C-40D1-40EE-85D7-D2BB2F1BBC1A}" type="pres">
      <dgm:prSet presAssocID="{D5D2173F-6DCD-4DDE-A989-2A34E59084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9D202DE1-D296-44B4-8D12-D07EA41CBA5C}" type="pres">
      <dgm:prSet presAssocID="{2892A939-AC11-4371-99F7-B57ACA529474}" presName="root" presStyleCnt="0"/>
      <dgm:spPr/>
    </dgm:pt>
    <dgm:pt modelId="{244A30D3-690D-4E92-9B09-DB735815C08E}" type="pres">
      <dgm:prSet presAssocID="{2892A939-AC11-4371-99F7-B57ACA529474}" presName="rootComposite" presStyleCnt="0"/>
      <dgm:spPr/>
    </dgm:pt>
    <dgm:pt modelId="{889B1B88-DFEF-4615-B3A9-2F90DDCDE91F}" type="pres">
      <dgm:prSet presAssocID="{2892A939-AC11-4371-99F7-B57ACA529474}" presName="rootText" presStyleLbl="node1" presStyleIdx="0" presStyleCnt="1" custScaleX="401461" custScaleY="170795" custLinFactNeighborX="764" custLinFactNeighborY="-45571"/>
      <dgm:spPr/>
      <dgm:t>
        <a:bodyPr/>
        <a:lstStyle/>
        <a:p>
          <a:endParaRPr kumimoji="1" lang="ja-JP" altLang="en-US"/>
        </a:p>
      </dgm:t>
    </dgm:pt>
    <dgm:pt modelId="{656DDF12-11B7-442A-AC1E-47311B908495}" type="pres">
      <dgm:prSet presAssocID="{2892A939-AC11-4371-99F7-B57ACA529474}" presName="rootConnector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640C96E1-1F19-448A-99A3-126884661E32}" type="pres">
      <dgm:prSet presAssocID="{2892A939-AC11-4371-99F7-B57ACA529474}" presName="childShape" presStyleCnt="0"/>
      <dgm:spPr/>
    </dgm:pt>
    <dgm:pt modelId="{6783E0DF-F7A2-4F05-A40D-FC148278B2F5}" type="pres">
      <dgm:prSet presAssocID="{9D78C8D4-3B8B-4BD5-B4DD-347458880A93}" presName="Name13" presStyleLbl="parChTrans1D2" presStyleIdx="0" presStyleCnt="6"/>
      <dgm:spPr/>
      <dgm:t>
        <a:bodyPr/>
        <a:lstStyle/>
        <a:p>
          <a:endParaRPr kumimoji="1" lang="ja-JP" altLang="en-US"/>
        </a:p>
      </dgm:t>
    </dgm:pt>
    <dgm:pt modelId="{16BAF020-5616-4A7A-8069-62192C29B465}" type="pres">
      <dgm:prSet presAssocID="{25D2506C-7A55-42FC-B903-857E2AD159CB}" presName="childText" presStyleLbl="bgAcc1" presStyleIdx="0" presStyleCnt="6" custScaleX="369243" custScaleY="10062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F27D27-0330-4D44-9436-E1099191672B}" type="pres">
      <dgm:prSet presAssocID="{4A48F020-E39A-4990-939D-D098F5CDED7A}" presName="Name13" presStyleLbl="parChTrans1D2" presStyleIdx="1" presStyleCnt="6"/>
      <dgm:spPr/>
      <dgm:t>
        <a:bodyPr/>
        <a:lstStyle/>
        <a:p>
          <a:endParaRPr kumimoji="1" lang="ja-JP" altLang="en-US"/>
        </a:p>
      </dgm:t>
    </dgm:pt>
    <dgm:pt modelId="{5B9FACA6-A285-493F-A3B1-2D36434C4435}" type="pres">
      <dgm:prSet presAssocID="{B9D7E037-1756-45CB-8156-2BEFCE8DB7F4}" presName="childText" presStyleLbl="bgAcc1" presStyleIdx="1" presStyleCnt="6" custScaleX="319348" custScaleY="9344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E31212-6537-427E-9E01-507A3261B7ED}" type="pres">
      <dgm:prSet presAssocID="{97AEB7A9-74B4-49CB-891A-D1F607E5A9D7}" presName="Name13" presStyleLbl="parChTrans1D2" presStyleIdx="2" presStyleCnt="6"/>
      <dgm:spPr/>
      <dgm:t>
        <a:bodyPr/>
        <a:lstStyle/>
        <a:p>
          <a:endParaRPr kumimoji="1" lang="ja-JP" altLang="en-US"/>
        </a:p>
      </dgm:t>
    </dgm:pt>
    <dgm:pt modelId="{9F7E93B0-9023-4CE0-979E-EB91C7F417B7}" type="pres">
      <dgm:prSet presAssocID="{54B17EAE-1737-4B44-AF4A-AA0117DF250B}" presName="childText" presStyleLbl="bgAcc1" presStyleIdx="2" presStyleCnt="6" custScaleX="466638" custScaleY="8288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83BDE6-55CA-4D49-8B4C-29C303568908}" type="pres">
      <dgm:prSet presAssocID="{275D2BA9-BD78-4F0B-A840-F3CEA7CCA622}" presName="Name13" presStyleLbl="parChTrans1D2" presStyleIdx="3" presStyleCnt="6"/>
      <dgm:spPr/>
      <dgm:t>
        <a:bodyPr/>
        <a:lstStyle/>
        <a:p>
          <a:endParaRPr kumimoji="1" lang="ja-JP" altLang="en-US"/>
        </a:p>
      </dgm:t>
    </dgm:pt>
    <dgm:pt modelId="{6365A16B-6A06-466A-AAE2-F66AD0377E7D}" type="pres">
      <dgm:prSet presAssocID="{B5D326D7-F2EE-4731-ACBA-C57F0DCA105E}" presName="childText" presStyleLbl="bgAcc1" presStyleIdx="3" presStyleCnt="6" custScaleX="2148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DD13B5A-1CA3-46B8-8223-15819AD7EDF5}" type="pres">
      <dgm:prSet presAssocID="{12630D62-F3C5-4E08-A243-5802EF0FA0C8}" presName="Name13" presStyleLbl="parChTrans1D2" presStyleIdx="4" presStyleCnt="6"/>
      <dgm:spPr/>
      <dgm:t>
        <a:bodyPr/>
        <a:lstStyle/>
        <a:p>
          <a:endParaRPr kumimoji="1" lang="ja-JP" altLang="en-US"/>
        </a:p>
      </dgm:t>
    </dgm:pt>
    <dgm:pt modelId="{6DD71B07-F959-42F9-8941-D1133826E374}" type="pres">
      <dgm:prSet presAssocID="{1D61783B-6E6B-4262-A878-7C4EEA9BCB90}" presName="childText" presStyleLbl="bgAcc1" presStyleIdx="4" presStyleCnt="6" custScaleX="578595" custScaleY="7078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D5C68D-A6D5-4B46-A1C3-E841048E526F}" type="pres">
      <dgm:prSet presAssocID="{E4E208B7-0A88-4CEA-A71B-C345A4B1178E}" presName="Name13" presStyleLbl="parChTrans1D2" presStyleIdx="5" presStyleCnt="6"/>
      <dgm:spPr/>
      <dgm:t>
        <a:bodyPr/>
        <a:lstStyle/>
        <a:p>
          <a:endParaRPr kumimoji="1" lang="ja-JP" altLang="en-US"/>
        </a:p>
      </dgm:t>
    </dgm:pt>
    <dgm:pt modelId="{E9CF4756-060E-4764-83E0-9EB283B5A825}" type="pres">
      <dgm:prSet presAssocID="{DE06519D-5918-4B06-89E3-6E040E1DF4A5}" presName="childText" presStyleLbl="bgAcc1" presStyleIdx="5" presStyleCnt="6" custScaleX="452058" custScaleY="813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A7F1E89-EA6D-44F1-9360-899326FD7B19}" type="presOf" srcId="{B5D326D7-F2EE-4731-ACBA-C57F0DCA105E}" destId="{6365A16B-6A06-466A-AAE2-F66AD0377E7D}" srcOrd="0" destOrd="0" presId="urn:microsoft.com/office/officeart/2005/8/layout/hierarchy3"/>
    <dgm:cxn modelId="{B09E1DE7-085A-4D40-9FFF-D7E3EDFB3242}" type="presOf" srcId="{12630D62-F3C5-4E08-A243-5802EF0FA0C8}" destId="{6DD13B5A-1CA3-46B8-8223-15819AD7EDF5}" srcOrd="0" destOrd="0" presId="urn:microsoft.com/office/officeart/2005/8/layout/hierarchy3"/>
    <dgm:cxn modelId="{ED8F13F9-5014-48F3-BF53-5B9F6F71DB8F}" srcId="{2892A939-AC11-4371-99F7-B57ACA529474}" destId="{25D2506C-7A55-42FC-B903-857E2AD159CB}" srcOrd="0" destOrd="0" parTransId="{9D78C8D4-3B8B-4BD5-B4DD-347458880A93}" sibTransId="{37ECE5D7-4557-4CD7-B1F6-C3D3D91B0CF5}"/>
    <dgm:cxn modelId="{BC46D893-E01B-4D0D-A8E1-F563404C55D2}" type="presOf" srcId="{B9D7E037-1756-45CB-8156-2BEFCE8DB7F4}" destId="{5B9FACA6-A285-493F-A3B1-2D36434C4435}" srcOrd="0" destOrd="0" presId="urn:microsoft.com/office/officeart/2005/8/layout/hierarchy3"/>
    <dgm:cxn modelId="{B4D2A8C2-B058-4840-B8AD-91C1C7231AF8}" type="presOf" srcId="{25D2506C-7A55-42FC-B903-857E2AD159CB}" destId="{16BAF020-5616-4A7A-8069-62192C29B465}" srcOrd="0" destOrd="0" presId="urn:microsoft.com/office/officeart/2005/8/layout/hierarchy3"/>
    <dgm:cxn modelId="{6FA9FC52-B7E9-4BB1-85E5-FBB86A18DA1A}" type="presOf" srcId="{DE06519D-5918-4B06-89E3-6E040E1DF4A5}" destId="{E9CF4756-060E-4764-83E0-9EB283B5A825}" srcOrd="0" destOrd="0" presId="urn:microsoft.com/office/officeart/2005/8/layout/hierarchy3"/>
    <dgm:cxn modelId="{C2C148A3-B752-4EE4-8D47-712FF4EDB891}" type="presOf" srcId="{54B17EAE-1737-4B44-AF4A-AA0117DF250B}" destId="{9F7E93B0-9023-4CE0-979E-EB91C7F417B7}" srcOrd="0" destOrd="0" presId="urn:microsoft.com/office/officeart/2005/8/layout/hierarchy3"/>
    <dgm:cxn modelId="{6547FE7A-7AD1-4AF1-BDD1-F20D0BD5A589}" srcId="{D5D2173F-6DCD-4DDE-A989-2A34E59084FC}" destId="{2892A939-AC11-4371-99F7-B57ACA529474}" srcOrd="0" destOrd="0" parTransId="{11CC8534-5C95-417D-B58D-A4290DA12746}" sibTransId="{0AE493B1-F95D-45A9-BF2B-C5ACCC455DC1}"/>
    <dgm:cxn modelId="{5DD2260D-6823-4FEC-B8AD-99242D695C18}" type="presOf" srcId="{2892A939-AC11-4371-99F7-B57ACA529474}" destId="{889B1B88-DFEF-4615-B3A9-2F90DDCDE91F}" srcOrd="0" destOrd="0" presId="urn:microsoft.com/office/officeart/2005/8/layout/hierarchy3"/>
    <dgm:cxn modelId="{CD594F23-23BB-4AF1-8EA3-03B901D5646B}" type="presOf" srcId="{D5D2173F-6DCD-4DDE-A989-2A34E59084FC}" destId="{AE00792C-40D1-40EE-85D7-D2BB2F1BBC1A}" srcOrd="0" destOrd="0" presId="urn:microsoft.com/office/officeart/2005/8/layout/hierarchy3"/>
    <dgm:cxn modelId="{6C8D436A-9A0A-4ACA-966D-36BCFC826865}" srcId="{2892A939-AC11-4371-99F7-B57ACA529474}" destId="{B9D7E037-1756-45CB-8156-2BEFCE8DB7F4}" srcOrd="1" destOrd="0" parTransId="{4A48F020-E39A-4990-939D-D098F5CDED7A}" sibTransId="{83227EC4-2DAC-4F5F-B263-D68D3F78E0F3}"/>
    <dgm:cxn modelId="{5C8B8399-631C-4BF4-AC36-8B5B2DF9A443}" srcId="{2892A939-AC11-4371-99F7-B57ACA529474}" destId="{54B17EAE-1737-4B44-AF4A-AA0117DF250B}" srcOrd="2" destOrd="0" parTransId="{97AEB7A9-74B4-49CB-891A-D1F607E5A9D7}" sibTransId="{34AA04B9-7DB0-4B61-8210-DC483967C256}"/>
    <dgm:cxn modelId="{4797F610-C99F-406F-B5A7-48243867AF0B}" srcId="{2892A939-AC11-4371-99F7-B57ACA529474}" destId="{1D61783B-6E6B-4262-A878-7C4EEA9BCB90}" srcOrd="4" destOrd="0" parTransId="{12630D62-F3C5-4E08-A243-5802EF0FA0C8}" sibTransId="{DAE991F6-C7F7-4F12-897B-6864B2F159F2}"/>
    <dgm:cxn modelId="{59512088-BC27-4528-BD73-5239BE171466}" type="presOf" srcId="{2892A939-AC11-4371-99F7-B57ACA529474}" destId="{656DDF12-11B7-442A-AC1E-47311B908495}" srcOrd="1" destOrd="0" presId="urn:microsoft.com/office/officeart/2005/8/layout/hierarchy3"/>
    <dgm:cxn modelId="{58C0D924-8348-4967-804A-91EE57DC8927}" type="presOf" srcId="{4A48F020-E39A-4990-939D-D098F5CDED7A}" destId="{4CF27D27-0330-4D44-9436-E1099191672B}" srcOrd="0" destOrd="0" presId="urn:microsoft.com/office/officeart/2005/8/layout/hierarchy3"/>
    <dgm:cxn modelId="{8A441AB9-E183-47B3-8982-A134EF74B713}" type="presOf" srcId="{97AEB7A9-74B4-49CB-891A-D1F607E5A9D7}" destId="{E7E31212-6537-427E-9E01-507A3261B7ED}" srcOrd="0" destOrd="0" presId="urn:microsoft.com/office/officeart/2005/8/layout/hierarchy3"/>
    <dgm:cxn modelId="{7BD12587-1F38-46F0-8527-62FB40C3FB8B}" srcId="{2892A939-AC11-4371-99F7-B57ACA529474}" destId="{DE06519D-5918-4B06-89E3-6E040E1DF4A5}" srcOrd="5" destOrd="0" parTransId="{E4E208B7-0A88-4CEA-A71B-C345A4B1178E}" sibTransId="{C85505FF-29BC-4BAB-9836-505754D7BD3C}"/>
    <dgm:cxn modelId="{33312591-4022-46F4-8F0C-4B62E01B19D0}" type="presOf" srcId="{9D78C8D4-3B8B-4BD5-B4DD-347458880A93}" destId="{6783E0DF-F7A2-4F05-A40D-FC148278B2F5}" srcOrd="0" destOrd="0" presId="urn:microsoft.com/office/officeart/2005/8/layout/hierarchy3"/>
    <dgm:cxn modelId="{2EBB2CAD-47C4-4697-B799-A3622781D7FC}" type="presOf" srcId="{E4E208B7-0A88-4CEA-A71B-C345A4B1178E}" destId="{30D5C68D-A6D5-4B46-A1C3-E841048E526F}" srcOrd="0" destOrd="0" presId="urn:microsoft.com/office/officeart/2005/8/layout/hierarchy3"/>
    <dgm:cxn modelId="{0EF8FC41-67D4-41A1-8552-D2981EFDDC7D}" srcId="{2892A939-AC11-4371-99F7-B57ACA529474}" destId="{B5D326D7-F2EE-4731-ACBA-C57F0DCA105E}" srcOrd="3" destOrd="0" parTransId="{275D2BA9-BD78-4F0B-A840-F3CEA7CCA622}" sibTransId="{F6311F7E-7A66-4F65-98F3-78C779485051}"/>
    <dgm:cxn modelId="{6DB0A6EA-B306-4F7A-A712-9130D3DD5C5E}" type="presOf" srcId="{1D61783B-6E6B-4262-A878-7C4EEA9BCB90}" destId="{6DD71B07-F959-42F9-8941-D1133826E374}" srcOrd="0" destOrd="0" presId="urn:microsoft.com/office/officeart/2005/8/layout/hierarchy3"/>
    <dgm:cxn modelId="{C5BCF320-2EC3-4834-B224-A8EED51C5DEE}" type="presOf" srcId="{275D2BA9-BD78-4F0B-A840-F3CEA7CCA622}" destId="{3D83BDE6-55CA-4D49-8B4C-29C303568908}" srcOrd="0" destOrd="0" presId="urn:microsoft.com/office/officeart/2005/8/layout/hierarchy3"/>
    <dgm:cxn modelId="{1D32C601-2131-47E0-BAE5-9FFC75084B88}" type="presParOf" srcId="{AE00792C-40D1-40EE-85D7-D2BB2F1BBC1A}" destId="{9D202DE1-D296-44B4-8D12-D07EA41CBA5C}" srcOrd="0" destOrd="0" presId="urn:microsoft.com/office/officeart/2005/8/layout/hierarchy3"/>
    <dgm:cxn modelId="{AFFB1C4F-52B1-4E70-803D-F73631506955}" type="presParOf" srcId="{9D202DE1-D296-44B4-8D12-D07EA41CBA5C}" destId="{244A30D3-690D-4E92-9B09-DB735815C08E}" srcOrd="0" destOrd="0" presId="urn:microsoft.com/office/officeart/2005/8/layout/hierarchy3"/>
    <dgm:cxn modelId="{68613B3E-EE42-4AEC-BACF-D66253AA73F4}" type="presParOf" srcId="{244A30D3-690D-4E92-9B09-DB735815C08E}" destId="{889B1B88-DFEF-4615-B3A9-2F90DDCDE91F}" srcOrd="0" destOrd="0" presId="urn:microsoft.com/office/officeart/2005/8/layout/hierarchy3"/>
    <dgm:cxn modelId="{75ABF587-9AA4-4402-9409-03804FA227D2}" type="presParOf" srcId="{244A30D3-690D-4E92-9B09-DB735815C08E}" destId="{656DDF12-11B7-442A-AC1E-47311B908495}" srcOrd="1" destOrd="0" presId="urn:microsoft.com/office/officeart/2005/8/layout/hierarchy3"/>
    <dgm:cxn modelId="{6BBAB20F-E6C4-4A73-8682-DF5F483C2F74}" type="presParOf" srcId="{9D202DE1-D296-44B4-8D12-D07EA41CBA5C}" destId="{640C96E1-1F19-448A-99A3-126884661E32}" srcOrd="1" destOrd="0" presId="urn:microsoft.com/office/officeart/2005/8/layout/hierarchy3"/>
    <dgm:cxn modelId="{0829A485-859C-4633-A4E9-ED9A3EEA38DA}" type="presParOf" srcId="{640C96E1-1F19-448A-99A3-126884661E32}" destId="{6783E0DF-F7A2-4F05-A40D-FC148278B2F5}" srcOrd="0" destOrd="0" presId="urn:microsoft.com/office/officeart/2005/8/layout/hierarchy3"/>
    <dgm:cxn modelId="{39F02C11-10A6-42B6-B521-127F13246444}" type="presParOf" srcId="{640C96E1-1F19-448A-99A3-126884661E32}" destId="{16BAF020-5616-4A7A-8069-62192C29B465}" srcOrd="1" destOrd="0" presId="urn:microsoft.com/office/officeart/2005/8/layout/hierarchy3"/>
    <dgm:cxn modelId="{A6FE72C2-5E83-40BF-9491-E49F7BFE9BD9}" type="presParOf" srcId="{640C96E1-1F19-448A-99A3-126884661E32}" destId="{4CF27D27-0330-4D44-9436-E1099191672B}" srcOrd="2" destOrd="0" presId="urn:microsoft.com/office/officeart/2005/8/layout/hierarchy3"/>
    <dgm:cxn modelId="{1CD9680E-9764-4749-A3D5-4F6511070304}" type="presParOf" srcId="{640C96E1-1F19-448A-99A3-126884661E32}" destId="{5B9FACA6-A285-493F-A3B1-2D36434C4435}" srcOrd="3" destOrd="0" presId="urn:microsoft.com/office/officeart/2005/8/layout/hierarchy3"/>
    <dgm:cxn modelId="{8758DD7C-9D83-47FF-87B9-1166AE670BF9}" type="presParOf" srcId="{640C96E1-1F19-448A-99A3-126884661E32}" destId="{E7E31212-6537-427E-9E01-507A3261B7ED}" srcOrd="4" destOrd="0" presId="urn:microsoft.com/office/officeart/2005/8/layout/hierarchy3"/>
    <dgm:cxn modelId="{95B34834-22C4-4772-800C-AF3C3103833C}" type="presParOf" srcId="{640C96E1-1F19-448A-99A3-126884661E32}" destId="{9F7E93B0-9023-4CE0-979E-EB91C7F417B7}" srcOrd="5" destOrd="0" presId="urn:microsoft.com/office/officeart/2005/8/layout/hierarchy3"/>
    <dgm:cxn modelId="{E9E1B8A4-133B-4AC4-8276-A92DF0842549}" type="presParOf" srcId="{640C96E1-1F19-448A-99A3-126884661E32}" destId="{3D83BDE6-55CA-4D49-8B4C-29C303568908}" srcOrd="6" destOrd="0" presId="urn:microsoft.com/office/officeart/2005/8/layout/hierarchy3"/>
    <dgm:cxn modelId="{F1CCAA42-3655-4A3B-84A4-ADB3E99C436B}" type="presParOf" srcId="{640C96E1-1F19-448A-99A3-126884661E32}" destId="{6365A16B-6A06-466A-AAE2-F66AD0377E7D}" srcOrd="7" destOrd="0" presId="urn:microsoft.com/office/officeart/2005/8/layout/hierarchy3"/>
    <dgm:cxn modelId="{B609F18B-AF15-4C46-9067-2B51DABF9E67}" type="presParOf" srcId="{640C96E1-1F19-448A-99A3-126884661E32}" destId="{6DD13B5A-1CA3-46B8-8223-15819AD7EDF5}" srcOrd="8" destOrd="0" presId="urn:microsoft.com/office/officeart/2005/8/layout/hierarchy3"/>
    <dgm:cxn modelId="{258C2393-012D-432F-AEFA-36631443199A}" type="presParOf" srcId="{640C96E1-1F19-448A-99A3-126884661E32}" destId="{6DD71B07-F959-42F9-8941-D1133826E374}" srcOrd="9" destOrd="0" presId="urn:microsoft.com/office/officeart/2005/8/layout/hierarchy3"/>
    <dgm:cxn modelId="{605F78C1-C3B5-4D73-8C7E-0E8439406D7C}" type="presParOf" srcId="{640C96E1-1F19-448A-99A3-126884661E32}" destId="{30D5C68D-A6D5-4B46-A1C3-E841048E526F}" srcOrd="10" destOrd="0" presId="urn:microsoft.com/office/officeart/2005/8/layout/hierarchy3"/>
    <dgm:cxn modelId="{7F7303FC-2B89-4FA3-88DD-5AA9645B3C41}" type="presParOf" srcId="{640C96E1-1F19-448A-99A3-126884661E32}" destId="{E9CF4756-060E-4764-83E0-9EB283B5A82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B1B88-DFEF-4615-B3A9-2F90DDCDE91F}">
      <dsp:nvSpPr>
        <dsp:cNvPr id="0" name=""/>
        <dsp:cNvSpPr/>
      </dsp:nvSpPr>
      <dsp:spPr>
        <a:xfrm>
          <a:off x="4545" y="0"/>
          <a:ext cx="2286926" cy="4864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 smtClean="0">
              <a:solidFill>
                <a:schemeClr val="tx1"/>
              </a:solidFill>
            </a:rPr>
            <a:t>発想・構想</a:t>
          </a:r>
          <a:endParaRPr kumimoji="1" lang="ja-JP" altLang="en-US" sz="2800" b="1" kern="1200" dirty="0">
            <a:solidFill>
              <a:schemeClr val="tx1"/>
            </a:solidFill>
          </a:endParaRPr>
        </a:p>
      </dsp:txBody>
      <dsp:txXfrm>
        <a:off x="18793" y="14248"/>
        <a:ext cx="2258430" cy="457971"/>
      </dsp:txXfrm>
    </dsp:sp>
    <dsp:sp modelId="{6783E0DF-F7A2-4F05-A40D-FC148278B2F5}">
      <dsp:nvSpPr>
        <dsp:cNvPr id="0" name=""/>
        <dsp:cNvSpPr/>
      </dsp:nvSpPr>
      <dsp:spPr>
        <a:xfrm>
          <a:off x="233238" y="486467"/>
          <a:ext cx="224340" cy="30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789"/>
              </a:lnTo>
              <a:lnTo>
                <a:pt x="224340" y="302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AF020-5616-4A7A-8069-62192C29B465}">
      <dsp:nvSpPr>
        <dsp:cNvPr id="0" name=""/>
        <dsp:cNvSpPr/>
      </dsp:nvSpPr>
      <dsp:spPr>
        <a:xfrm>
          <a:off x="457578" y="645951"/>
          <a:ext cx="1682716" cy="286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見立て</a:t>
          </a:r>
          <a:endParaRPr kumimoji="1" lang="ja-JP" altLang="en-US" sz="1600" kern="1200" dirty="0"/>
        </a:p>
      </dsp:txBody>
      <dsp:txXfrm>
        <a:off x="465973" y="654346"/>
        <a:ext cx="1665926" cy="269821"/>
      </dsp:txXfrm>
    </dsp:sp>
    <dsp:sp modelId="{4CF27D27-0330-4D44-9436-E1099191672B}">
      <dsp:nvSpPr>
        <dsp:cNvPr id="0" name=""/>
        <dsp:cNvSpPr/>
      </dsp:nvSpPr>
      <dsp:spPr>
        <a:xfrm>
          <a:off x="233238" y="486467"/>
          <a:ext cx="224340" cy="65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378"/>
              </a:lnTo>
              <a:lnTo>
                <a:pt x="224340" y="650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FACA6-A285-493F-A3B1-2D36434C4435}">
      <dsp:nvSpPr>
        <dsp:cNvPr id="0" name=""/>
        <dsp:cNvSpPr/>
      </dsp:nvSpPr>
      <dsp:spPr>
        <a:xfrm>
          <a:off x="457578" y="1003768"/>
          <a:ext cx="1455334" cy="266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ファンタジー</a:t>
          </a:r>
          <a:endParaRPr kumimoji="1" lang="ja-JP" altLang="en-US" sz="1600" kern="1200" dirty="0"/>
        </a:p>
      </dsp:txBody>
      <dsp:txXfrm>
        <a:off x="465373" y="1011563"/>
        <a:ext cx="1439744" cy="250565"/>
      </dsp:txXfrm>
    </dsp:sp>
    <dsp:sp modelId="{E7E31212-6537-427E-9E01-507A3261B7ED}">
      <dsp:nvSpPr>
        <dsp:cNvPr id="0" name=""/>
        <dsp:cNvSpPr/>
      </dsp:nvSpPr>
      <dsp:spPr>
        <a:xfrm>
          <a:off x="233238" y="486467"/>
          <a:ext cx="224340" cy="972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00"/>
              </a:lnTo>
              <a:lnTo>
                <a:pt x="224340" y="9727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E93B0-9023-4CE0-979E-EB91C7F417B7}">
      <dsp:nvSpPr>
        <dsp:cNvPr id="0" name=""/>
        <dsp:cNvSpPr/>
      </dsp:nvSpPr>
      <dsp:spPr>
        <a:xfrm>
          <a:off x="457578" y="1341130"/>
          <a:ext cx="2126565" cy="236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見ること、感じ取ること</a:t>
          </a:r>
          <a:endParaRPr kumimoji="1" lang="ja-JP" altLang="en-US" sz="1600" kern="1200" dirty="0"/>
        </a:p>
      </dsp:txBody>
      <dsp:txXfrm>
        <a:off x="464492" y="1348044"/>
        <a:ext cx="2112737" cy="222246"/>
      </dsp:txXfrm>
    </dsp:sp>
    <dsp:sp modelId="{3D83BDE6-55CA-4D49-8B4C-29C303568908}">
      <dsp:nvSpPr>
        <dsp:cNvPr id="0" name=""/>
        <dsp:cNvSpPr/>
      </dsp:nvSpPr>
      <dsp:spPr>
        <a:xfrm>
          <a:off x="233238" y="486467"/>
          <a:ext cx="224340" cy="1304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356"/>
              </a:lnTo>
              <a:lnTo>
                <a:pt x="224340" y="1304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5A16B-6A06-466A-AAE2-F66AD0377E7D}">
      <dsp:nvSpPr>
        <dsp:cNvPr id="0" name=""/>
        <dsp:cNvSpPr/>
      </dsp:nvSpPr>
      <dsp:spPr>
        <a:xfrm>
          <a:off x="457578" y="1648411"/>
          <a:ext cx="979161" cy="284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材料から</a:t>
          </a:r>
          <a:endParaRPr kumimoji="1" lang="ja-JP" altLang="en-US" sz="1600" kern="1200" dirty="0"/>
        </a:p>
      </dsp:txBody>
      <dsp:txXfrm>
        <a:off x="465920" y="1656753"/>
        <a:ext cx="962477" cy="268141"/>
      </dsp:txXfrm>
    </dsp:sp>
    <dsp:sp modelId="{6DD13B5A-1CA3-46B8-8223-15819AD7EDF5}">
      <dsp:nvSpPr>
        <dsp:cNvPr id="0" name=""/>
        <dsp:cNvSpPr/>
      </dsp:nvSpPr>
      <dsp:spPr>
        <a:xfrm>
          <a:off x="233238" y="486467"/>
          <a:ext cx="224340" cy="1618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778"/>
              </a:lnTo>
              <a:lnTo>
                <a:pt x="224340" y="1618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71B07-F959-42F9-8941-D1133826E374}">
      <dsp:nvSpPr>
        <dsp:cNvPr id="0" name=""/>
        <dsp:cNvSpPr/>
      </dsp:nvSpPr>
      <dsp:spPr>
        <a:xfrm>
          <a:off x="457578" y="2004443"/>
          <a:ext cx="2636777" cy="201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思い・夢・あこがれ等から</a:t>
          </a:r>
          <a:endParaRPr kumimoji="1" lang="ja-JP" altLang="en-US" sz="1600" kern="1200" dirty="0"/>
        </a:p>
      </dsp:txBody>
      <dsp:txXfrm>
        <a:off x="463483" y="2010348"/>
        <a:ext cx="2624967" cy="189795"/>
      </dsp:txXfrm>
    </dsp:sp>
    <dsp:sp modelId="{30D5C68D-A6D5-4B46-A1C3-E841048E526F}">
      <dsp:nvSpPr>
        <dsp:cNvPr id="0" name=""/>
        <dsp:cNvSpPr/>
      </dsp:nvSpPr>
      <dsp:spPr>
        <a:xfrm>
          <a:off x="233238" y="486467"/>
          <a:ext cx="224340" cy="1906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6568"/>
              </a:lnTo>
              <a:lnTo>
                <a:pt x="224340" y="1906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F4756-060E-4764-83E0-9EB283B5A825}">
      <dsp:nvSpPr>
        <dsp:cNvPr id="0" name=""/>
        <dsp:cNvSpPr/>
      </dsp:nvSpPr>
      <dsp:spPr>
        <a:xfrm>
          <a:off x="457578" y="2277254"/>
          <a:ext cx="2060121" cy="231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課題から</a:t>
          </a:r>
          <a:endParaRPr kumimoji="1" lang="ja-JP" altLang="en-US" sz="1600" kern="1200" dirty="0"/>
        </a:p>
      </dsp:txBody>
      <dsp:txXfrm>
        <a:off x="464360" y="2284036"/>
        <a:ext cx="2046557" cy="217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A5D4E32-8A12-43C9-ACA2-80108529ACCE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F0990B-7BA7-4020-98AB-68AFF044ED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776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0B4535C-5A3D-45BF-80C3-2CCAE74726B9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517DAAF-F3D2-43A8-B7F8-DFC286E770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55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12D2-118C-45C1-804D-DE67340E07C1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DB58-7107-48EE-82E4-9996BBB60E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B9AE-4A83-4212-BC45-8EEA1CA3093D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84C4-CF18-4B60-8E8D-70946E7476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D2FF-9A66-408E-9ECE-ECA336956EC8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DD23-B818-4716-8ACD-4233AA3BD3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C5DB-8236-469D-8EA8-F5FFD6A22809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34BA-B51D-4CFE-90F9-1C883EB4DB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CD74-68B8-4E82-AFB7-5639F187869B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4F08-3959-4498-8F06-FD500C3FBD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6F93-89FB-4331-AB68-7F1FE87C55E2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A529-3EBA-42A6-B7DE-E9487273B0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CCFE-C75A-408A-87ED-036F33580D7E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0159-0A1D-48CF-B55A-D99F7D822B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8DB0-E804-4F34-9A99-E75E27694382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436E-E4CB-4534-A20E-E8BEA78770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E0C1-F527-4658-AFEA-7EEA37E2BC02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9542-09FA-41AC-907B-27EB3DAF89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E404-0216-459A-87D4-10D8F3C3AD61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3812-5E33-4041-8344-087C9E2B92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8886-A1DD-405F-89E7-7D3192851A89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8C8C-3C4F-4063-AF2D-A76832CF7A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BE6D10-4057-4CB9-A8C9-30C1FCEE0075}" type="datetimeFigureOut">
              <a:rPr lang="ja-JP" altLang="en-US"/>
              <a:pPr>
                <a:defRPr/>
              </a:pPr>
              <a:t>2015/6/28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CD264D-42EF-417D-95EC-A13C45263A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フローチャート : 代替処理 22"/>
          <p:cNvSpPr/>
          <p:nvPr/>
        </p:nvSpPr>
        <p:spPr>
          <a:xfrm>
            <a:off x="4981575" y="1574800"/>
            <a:ext cx="4003675" cy="5167313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198438" y="1808163"/>
            <a:ext cx="3841750" cy="720725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0100" y="609600"/>
            <a:ext cx="7861300" cy="769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sz="2800" b="1" u="sng" dirty="0"/>
              <a:t>題材シート</a:t>
            </a:r>
            <a:r>
              <a:rPr lang="en-US" altLang="ja-JP" sz="2800" dirty="0"/>
              <a:t>《</a:t>
            </a:r>
            <a:r>
              <a:rPr lang="ja-JP" altLang="en-US" sz="2800" dirty="0"/>
              <a:t>学習の軸</a:t>
            </a:r>
            <a:r>
              <a:rPr lang="en-US" altLang="ja-JP" sz="2800" dirty="0"/>
              <a:t>》</a:t>
            </a:r>
            <a:r>
              <a:rPr lang="ja-JP" altLang="en-US" sz="1600" dirty="0"/>
              <a:t>　　　１８年教育の出口を見据えた付けさせたい力</a:t>
            </a:r>
            <a:endParaRPr lang="en-US" altLang="ja-JP" sz="1600" dirty="0"/>
          </a:p>
          <a:p>
            <a:pPr>
              <a:defRPr/>
            </a:pPr>
            <a:r>
              <a:rPr lang="ja-JP" altLang="en-US" sz="1600" dirty="0"/>
              <a:t>　　　　　　　　　　　　　　　　　　　　　　　　　　　　例：自分を見つめて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49850" y="2528888"/>
            <a:ext cx="3763963" cy="1046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800" b="1" u="sng" dirty="0"/>
              <a:t>材料（＞　対象）ユニット</a:t>
            </a:r>
            <a:endParaRPr lang="en-US" altLang="ja-JP" sz="2800" b="1" u="sng" dirty="0"/>
          </a:p>
          <a:p>
            <a:pPr>
              <a:defRPr/>
            </a:pPr>
            <a:r>
              <a:rPr lang="ja-JP" altLang="en-US" dirty="0"/>
              <a:t>　</a:t>
            </a:r>
            <a:r>
              <a:rPr lang="ja-JP" altLang="en-US" sz="1400" dirty="0"/>
              <a:t>例：紙、アルミ</a:t>
            </a:r>
            <a:endParaRPr lang="en-US" altLang="ja-JP" sz="1400" dirty="0"/>
          </a:p>
          <a:p>
            <a:pPr>
              <a:defRPr/>
            </a:pPr>
            <a:r>
              <a:rPr lang="ja-JP" altLang="en-US" sz="1400" dirty="0"/>
              <a:t>　 例</a:t>
            </a:r>
            <a:r>
              <a:rPr lang="en-US" altLang="ja-JP" sz="1400" dirty="0"/>
              <a:t>:</a:t>
            </a:r>
            <a:r>
              <a:rPr lang="ja-JP" altLang="en-US" sz="1400" dirty="0"/>
              <a:t>モチーフ（鑑賞作品）</a:t>
            </a:r>
            <a:endParaRPr lang="en-US" altLang="ja-JP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4463" y="4327525"/>
            <a:ext cx="3595687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sz="2800" b="1" u="sng" dirty="0"/>
              <a:t>方法（＞　操作・行為・見立て・思い等から発想する）ユニット</a:t>
            </a:r>
            <a:endParaRPr lang="en-US" altLang="ja-JP" sz="2800" b="1" u="sng" dirty="0"/>
          </a:p>
          <a:p>
            <a:pPr>
              <a:defRPr/>
            </a:pPr>
            <a:r>
              <a:rPr lang="ja-JP" altLang="en-US" sz="1200" dirty="0"/>
              <a:t>　</a:t>
            </a:r>
            <a:r>
              <a:rPr lang="ja-JP" altLang="en-US" sz="1400" dirty="0"/>
              <a:t>例：折る、曲げる行為　</a:t>
            </a:r>
            <a:endParaRPr lang="en-US" altLang="ja-JP" sz="1400" dirty="0"/>
          </a:p>
          <a:p>
            <a:pPr>
              <a:defRPr/>
            </a:pPr>
            <a:r>
              <a:rPr lang="en-US" altLang="ja-JP" sz="1400" dirty="0"/>
              <a:t>   </a:t>
            </a:r>
            <a:r>
              <a:rPr lang="ja-JP" altLang="en-US" sz="1400" dirty="0"/>
              <a:t>例：対話型鑑賞の方法</a:t>
            </a:r>
            <a:endParaRPr lang="en-US" altLang="ja-JP" sz="1400" dirty="0"/>
          </a:p>
          <a:p>
            <a:pPr>
              <a:defRPr/>
            </a:pPr>
            <a:r>
              <a:rPr lang="en-US" altLang="ja-JP" sz="1400" dirty="0"/>
              <a:t>   </a:t>
            </a:r>
            <a:r>
              <a:rPr lang="ja-JP" altLang="en-US" sz="1400" dirty="0"/>
              <a:t>例：自分を見つめる手立て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7038" y="1917700"/>
            <a:ext cx="3386137" cy="523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sz="2800" b="1" dirty="0"/>
              <a:t>主題</a:t>
            </a:r>
            <a:endParaRPr lang="en-US" altLang="ja-JP" sz="2800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258763" y="5589588"/>
            <a:ext cx="3502025" cy="542925"/>
          </a:xfrm>
          <a:prstGeom prst="wedgeRoundRectCallout">
            <a:avLst>
              <a:gd name="adj1" fmla="val 77728"/>
              <a:gd name="adj2" fmla="val -4104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題材になる前の小学校の授業には、主題なしの１ユニットだけの体験活動もある</a:t>
            </a:r>
          </a:p>
        </p:txBody>
      </p:sp>
      <p:sp>
        <p:nvSpPr>
          <p:cNvPr id="13" name="加算記号 12"/>
          <p:cNvSpPr/>
          <p:nvPr/>
        </p:nvSpPr>
        <p:spPr>
          <a:xfrm>
            <a:off x="4000500" y="2171700"/>
            <a:ext cx="939800" cy="539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加算記号 13"/>
          <p:cNvSpPr/>
          <p:nvPr/>
        </p:nvSpPr>
        <p:spPr>
          <a:xfrm>
            <a:off x="6553200" y="3694113"/>
            <a:ext cx="939800" cy="539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等号 15"/>
          <p:cNvSpPr/>
          <p:nvPr/>
        </p:nvSpPr>
        <p:spPr>
          <a:xfrm rot="16200000">
            <a:off x="1995487" y="1117601"/>
            <a:ext cx="461963" cy="8239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 bwMode="auto">
          <a:xfrm>
            <a:off x="190500" y="2717800"/>
            <a:ext cx="3013075" cy="2798763"/>
          </a:xfrm>
          <a:prstGeom prst="wedgeRoundRectCallout">
            <a:avLst>
              <a:gd name="adj1" fmla="val 78862"/>
              <a:gd name="adj2" fmla="val 77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8" name="図表 17"/>
          <p:cNvGraphicFramePr/>
          <p:nvPr/>
        </p:nvGraphicFramePr>
        <p:xfrm>
          <a:off x="181307" y="2859908"/>
          <a:ext cx="3094549" cy="2597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98" name="テキスト ボックス 19"/>
          <p:cNvSpPr txBox="1">
            <a:spLocks noChangeArrowheads="1"/>
          </p:cNvSpPr>
          <p:nvPr/>
        </p:nvSpPr>
        <p:spPr bwMode="auto">
          <a:xfrm>
            <a:off x="1009650" y="131763"/>
            <a:ext cx="3513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【</a:t>
            </a:r>
            <a:r>
              <a:rPr lang="ja-JP" altLang="en-US" sz="1800"/>
              <a:t>福井県　図工・美術指導ユニット</a:t>
            </a:r>
            <a:r>
              <a:rPr lang="en-US" altLang="ja-JP" sz="1800"/>
              <a:t>】</a:t>
            </a:r>
            <a:endParaRPr lang="ja-JP" altLang="en-US" sz="1800"/>
          </a:p>
        </p:txBody>
      </p:sp>
      <p:sp>
        <p:nvSpPr>
          <p:cNvPr id="21" name="正方形/長方形 20"/>
          <p:cNvSpPr/>
          <p:nvPr/>
        </p:nvSpPr>
        <p:spPr>
          <a:xfrm>
            <a:off x="3292475" y="3052763"/>
            <a:ext cx="1438275" cy="365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/>
              <a:t>鑑賞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974975" y="3563938"/>
            <a:ext cx="2006600" cy="419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/>
              <a:t>創造的技能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793875" y="1822450"/>
            <a:ext cx="2019300" cy="4587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</a:rPr>
              <a:t>成長段階</a:t>
            </a:r>
          </a:p>
        </p:txBody>
      </p:sp>
      <p:sp>
        <p:nvSpPr>
          <p:cNvPr id="16404" name="テキスト ボックス 4"/>
          <p:cNvSpPr txBox="1">
            <a:spLocks noChangeArrowheads="1"/>
          </p:cNvSpPr>
          <p:nvPr/>
        </p:nvSpPr>
        <p:spPr bwMode="auto">
          <a:xfrm>
            <a:off x="5627688" y="1574800"/>
            <a:ext cx="28940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0000"/>
                </a:solidFill>
              </a:rPr>
              <a:t>１つのねらいと</a:t>
            </a:r>
            <a:endParaRPr lang="en-US" altLang="ja-JP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0000"/>
                </a:solidFill>
              </a:rPr>
              <a:t>その指導の工夫</a:t>
            </a:r>
          </a:p>
        </p:txBody>
      </p:sp>
      <p:sp>
        <p:nvSpPr>
          <p:cNvPr id="24" name="角丸四角形吹き出し 23"/>
          <p:cNvSpPr/>
          <p:nvPr/>
        </p:nvSpPr>
        <p:spPr>
          <a:xfrm>
            <a:off x="233363" y="6199188"/>
            <a:ext cx="3502025" cy="542925"/>
          </a:xfrm>
          <a:prstGeom prst="wedgeRoundRectCallout">
            <a:avLst>
              <a:gd name="adj1" fmla="val 77728"/>
              <a:gd name="adj2" fmla="val -4104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中高になると、自己を見つける、社会との関わりに関することからの主題生成が多くなる</a:t>
            </a:r>
          </a:p>
        </p:txBody>
      </p:sp>
    </p:spTree>
    <p:extLst>
      <p:ext uri="{BB962C8B-B14F-4D97-AF65-F5344CB8AC3E}">
        <p14:creationId xmlns:p14="http://schemas.microsoft.com/office/powerpoint/2010/main" val="28600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17195"/>
              </p:ext>
            </p:extLst>
          </p:nvPr>
        </p:nvGraphicFramePr>
        <p:xfrm>
          <a:off x="7308305" y="2204864"/>
          <a:ext cx="1728191" cy="3252617"/>
        </p:xfrm>
        <a:graphic>
          <a:graphicData uri="http://schemas.openxmlformats.org/drawingml/2006/table">
            <a:tbl>
              <a:tblPr bandCol="1"/>
              <a:tblGrid>
                <a:gridCol w="300555"/>
                <a:gridCol w="225416"/>
                <a:gridCol w="300555"/>
                <a:gridCol w="300555"/>
                <a:gridCol w="300555"/>
                <a:gridCol w="300555"/>
              </a:tblGrid>
              <a:tr h="220620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コンピテンシーを意識すると・・・</a:t>
                      </a:r>
                      <a:endParaRPr kumimoji="0" lang="en-US" altLang="ja-JP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1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主体性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感性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課題発見能力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課題解決能力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他者に働きかける力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表現力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7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積極性・意欲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共感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探究心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企画力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実践力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3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自己理解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他者・異文化理解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論理的・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批判的思考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知識・技能の理解や習得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プレゼンテーション能力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未来への責任感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意志力（やり抜く力）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情報活用能力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リーダーシップ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社会参加力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自己調整力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思いやり・やさしさ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思考力・判断力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協調性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7920"/>
              </p:ext>
            </p:extLst>
          </p:nvPr>
        </p:nvGraphicFramePr>
        <p:xfrm>
          <a:off x="107950" y="262385"/>
          <a:ext cx="8856538" cy="501720"/>
        </p:xfrm>
        <a:graphic>
          <a:graphicData uri="http://schemas.openxmlformats.org/drawingml/2006/table">
            <a:tbl>
              <a:tblPr/>
              <a:tblGrid>
                <a:gridCol w="1655738"/>
                <a:gridCol w="4608512"/>
                <a:gridCol w="1304950"/>
                <a:gridCol w="1287338"/>
              </a:tblGrid>
              <a:tr h="21492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</a:t>
                      </a: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シート</a:t>
                      </a:r>
                    </a:p>
                  </a:txBody>
                  <a:tcPr marL="91493" marR="91493" marT="45420" marB="454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　　　</a:t>
                      </a: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</a:t>
                      </a:r>
                      <a:endParaRPr kumimoji="1" lang="en-US" altLang="ja-JP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　　　　　　　　　　　　　　　学校名　　名前</a:t>
                      </a:r>
                    </a:p>
                  </a:txBody>
                  <a:tcPr marL="91493" marR="91493" marT="45420" marB="454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　　　）時間扱い</a:t>
                      </a:r>
                    </a:p>
                  </a:txBody>
                  <a:tcPr marL="91493" marR="91493" marT="45420" marB="4542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65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参考指導案</a:t>
                      </a:r>
                    </a:p>
                  </a:txBody>
                  <a:tcPr marL="91493" marR="91493" marT="45420" marB="4542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あり　／　なし</a:t>
                      </a:r>
                    </a:p>
                  </a:txBody>
                  <a:tcPr marL="91493" marR="91493" marT="45420" marB="4542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13408"/>
              </p:ext>
            </p:extLst>
          </p:nvPr>
        </p:nvGraphicFramePr>
        <p:xfrm>
          <a:off x="1276685" y="2204864"/>
          <a:ext cx="5959611" cy="4464496"/>
        </p:xfrm>
        <a:graphic>
          <a:graphicData uri="http://schemas.openxmlformats.org/drawingml/2006/table">
            <a:tbl>
              <a:tblPr/>
              <a:tblGrid>
                <a:gridCol w="2287203"/>
                <a:gridCol w="3672408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授業の流れ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14" marR="91414"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指導ユニット</a:t>
                      </a:r>
                    </a:p>
                  </a:txBody>
                  <a:tcPr marL="91414" marR="9141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12920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　　　　　　　　　　　　　　　　　　　　　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　　　　　　　　　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1414" marR="91414"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 smtClean="0"/>
                    </a:p>
                  </a:txBody>
                  <a:tcPr marL="91414" marR="9141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13499"/>
              </p:ext>
            </p:extLst>
          </p:nvPr>
        </p:nvGraphicFramePr>
        <p:xfrm>
          <a:off x="107504" y="2204864"/>
          <a:ext cx="1082849" cy="4391491"/>
        </p:xfrm>
        <a:graphic>
          <a:graphicData uri="http://schemas.openxmlformats.org/drawingml/2006/table">
            <a:tbl>
              <a:tblPr/>
              <a:tblGrid>
                <a:gridCol w="1082849"/>
              </a:tblGrid>
              <a:tr h="63065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生徒の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これまでの学び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～小・中の内容の連続性</a:t>
                      </a:r>
                    </a:p>
                  </a:txBody>
                  <a:tcPr marL="90144" marR="901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6083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44" marR="901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右矢印 27"/>
          <p:cNvSpPr/>
          <p:nvPr/>
        </p:nvSpPr>
        <p:spPr>
          <a:xfrm rot="5400000">
            <a:off x="3356818" y="2051893"/>
            <a:ext cx="355600" cy="51752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511" name="円/楕円 22"/>
          <p:cNvSpPr>
            <a:spLocks noChangeArrowheads="1"/>
          </p:cNvSpPr>
          <p:nvPr/>
        </p:nvSpPr>
        <p:spPr bwMode="auto">
          <a:xfrm>
            <a:off x="7781899" y="535385"/>
            <a:ext cx="512763" cy="19685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514" name="テキスト ボックス 27"/>
          <p:cNvSpPr txBox="1">
            <a:spLocks noChangeArrowheads="1"/>
          </p:cNvSpPr>
          <p:nvPr/>
        </p:nvSpPr>
        <p:spPr bwMode="auto">
          <a:xfrm>
            <a:off x="7896879" y="51245"/>
            <a:ext cx="11180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 dirty="0"/>
              <a:t>形式 </a:t>
            </a:r>
            <a:r>
              <a:rPr lang="en-US" altLang="ja-JP" sz="900" dirty="0" smtClean="0"/>
              <a:t>Ver.H27.6.20</a:t>
            </a:r>
            <a:endParaRPr lang="ja-JP" altLang="en-US" sz="900" dirty="0"/>
          </a:p>
        </p:txBody>
      </p:sp>
      <p:graphicFrame>
        <p:nvGraphicFramePr>
          <p:cNvPr id="52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72052"/>
              </p:ext>
            </p:extLst>
          </p:nvPr>
        </p:nvGraphicFramePr>
        <p:xfrm>
          <a:off x="107504" y="836713"/>
          <a:ext cx="8856985" cy="1249870"/>
        </p:xfrm>
        <a:graphic>
          <a:graphicData uri="http://schemas.openxmlformats.org/drawingml/2006/table">
            <a:tbl>
              <a:tblPr/>
              <a:tblGrid>
                <a:gridCol w="1296144"/>
                <a:gridCol w="4536504"/>
                <a:gridCol w="3024337"/>
              </a:tblGrid>
              <a:tr h="2212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題材のねらい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どこで、何を使って？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（準備物と場の設定）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96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関心・意欲・態度</a:t>
                      </a:r>
                    </a:p>
                  </a:txBody>
                  <a:tcPr marL="91462" marR="91462" marT="45739" marB="457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場所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】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準備物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】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教師）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（生徒）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発想や構想の能力</a:t>
                      </a:r>
                    </a:p>
                  </a:txBody>
                  <a:tcPr marL="91462" marR="91462" marT="45739" marB="457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創造的な技能</a:t>
                      </a:r>
                    </a:p>
                  </a:txBody>
                  <a:tcPr marL="91462" marR="91462" marT="45739" marB="457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鑑賞の能力</a:t>
                      </a:r>
                    </a:p>
                  </a:txBody>
                  <a:tcPr marL="91462" marR="91462" marT="45739" marB="457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テキスト ボックス 27"/>
          <p:cNvSpPr txBox="1">
            <a:spLocks noChangeArrowheads="1"/>
          </p:cNvSpPr>
          <p:nvPr/>
        </p:nvSpPr>
        <p:spPr bwMode="auto">
          <a:xfrm>
            <a:off x="1226385" y="44624"/>
            <a:ext cx="147340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 smtClean="0"/>
              <a:t>小学校　　中学校　　高校</a:t>
            </a:r>
            <a:endParaRPr lang="ja-JP" altLang="en-US" sz="900" dirty="0"/>
          </a:p>
        </p:txBody>
      </p:sp>
      <p:sp>
        <p:nvSpPr>
          <p:cNvPr id="34" name="円/楕円 29"/>
          <p:cNvSpPr>
            <a:spLocks noChangeArrowheads="1"/>
          </p:cNvSpPr>
          <p:nvPr/>
        </p:nvSpPr>
        <p:spPr bwMode="auto">
          <a:xfrm>
            <a:off x="2192449" y="51245"/>
            <a:ext cx="467953" cy="201510"/>
          </a:xfrm>
          <a:prstGeom prst="ellipse">
            <a:avLst/>
          </a:prstGeom>
          <a:noFill/>
          <a:ln w="63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832" y="44624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作成日：</a:t>
            </a:r>
            <a:r>
              <a:rPr kumimoji="1" lang="en-US" altLang="ja-JP" sz="1000" dirty="0" smtClean="0"/>
              <a:t>H27.</a:t>
            </a:r>
            <a:r>
              <a:rPr kumimoji="1" lang="ja-JP" altLang="en-US" sz="1000" dirty="0" smtClean="0"/>
              <a:t>○</a:t>
            </a:r>
            <a:r>
              <a:rPr kumimoji="1" lang="en-US" altLang="ja-JP" sz="1000" dirty="0" smtClean="0"/>
              <a:t>.</a:t>
            </a:r>
            <a:r>
              <a:rPr kumimoji="1" lang="ja-JP" altLang="en-US" sz="1000" dirty="0" smtClean="0"/>
              <a:t>○</a:t>
            </a:r>
            <a:endParaRPr kumimoji="1" lang="ja-JP" altLang="en-US" sz="1000" dirty="0"/>
          </a:p>
        </p:txBody>
      </p:sp>
      <p:sp>
        <p:nvSpPr>
          <p:cNvPr id="7" name="正方形/長方形 6"/>
          <p:cNvSpPr/>
          <p:nvPr/>
        </p:nvSpPr>
        <p:spPr>
          <a:xfrm>
            <a:off x="3635896" y="2636912"/>
            <a:ext cx="352839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材料ユニット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</a:t>
            </a:r>
            <a:r>
              <a:rPr lang="ja-JP" altLang="en-US" sz="900" b="1" dirty="0">
                <a:solidFill>
                  <a:schemeClr val="tx1"/>
                </a:solidFill>
              </a:rPr>
              <a:t>タイトル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」</a:t>
            </a:r>
            <a:endParaRPr lang="en-US" altLang="ja-JP" sz="9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/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635896" y="3068960"/>
            <a:ext cx="3528392" cy="373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方法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ユニット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「タイトル」</a:t>
            </a:r>
            <a:endParaRPr lang="en-US" altLang="ja-JP" sz="900" b="1" dirty="0">
              <a:solidFill>
                <a:schemeClr val="tx1"/>
              </a:solidFill>
            </a:endParaRPr>
          </a:p>
        </p:txBody>
      </p:sp>
      <p:sp>
        <p:nvSpPr>
          <p:cNvPr id="39" name="下矢印 38"/>
          <p:cNvSpPr/>
          <p:nvPr/>
        </p:nvSpPr>
        <p:spPr>
          <a:xfrm>
            <a:off x="1606966" y="2722215"/>
            <a:ext cx="372741" cy="3888432"/>
          </a:xfrm>
          <a:prstGeom prst="downArrow">
            <a:avLst>
              <a:gd name="adj1" fmla="val 50000"/>
              <a:gd name="adj2" fmla="val 3660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31640" y="2636912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graphicFrame>
        <p:nvGraphicFramePr>
          <p:cNvPr id="5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719839"/>
              </p:ext>
            </p:extLst>
          </p:nvPr>
        </p:nvGraphicFramePr>
        <p:xfrm>
          <a:off x="7308304" y="5589240"/>
          <a:ext cx="1728192" cy="1080120"/>
        </p:xfrm>
        <a:graphic>
          <a:graphicData uri="http://schemas.openxmlformats.org/drawingml/2006/table">
            <a:tbl>
              <a:tblPr/>
              <a:tblGrid>
                <a:gridCol w="1728192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次に？さらに？（展開・発展例）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514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3643250" y="3501008"/>
            <a:ext cx="3528392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（作成していないユニットのおもな活動内容</a:t>
            </a:r>
            <a:r>
              <a:rPr lang="ja-JP" altLang="en-US" sz="900" dirty="0">
                <a:solidFill>
                  <a:schemeClr val="tx1"/>
                </a:solidFill>
              </a:rPr>
              <a:t>）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50" name="円/楕円 22"/>
          <p:cNvSpPr>
            <a:spLocks noChangeArrowheads="1"/>
          </p:cNvSpPr>
          <p:nvPr/>
        </p:nvSpPr>
        <p:spPr bwMode="auto">
          <a:xfrm>
            <a:off x="7874728" y="2407523"/>
            <a:ext cx="273684" cy="629381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" name="円/楕円 22"/>
          <p:cNvSpPr>
            <a:spLocks noChangeArrowheads="1"/>
          </p:cNvSpPr>
          <p:nvPr/>
        </p:nvSpPr>
        <p:spPr bwMode="auto">
          <a:xfrm>
            <a:off x="8455892" y="2431323"/>
            <a:ext cx="292572" cy="605581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" name="円/楕円 22"/>
          <p:cNvSpPr>
            <a:spLocks noChangeArrowheads="1"/>
          </p:cNvSpPr>
          <p:nvPr/>
        </p:nvSpPr>
        <p:spPr bwMode="auto">
          <a:xfrm>
            <a:off x="7326062" y="2407524"/>
            <a:ext cx="252515" cy="629381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971600" y="5733256"/>
            <a:ext cx="411386" cy="47320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331640" y="3068960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332806" y="3999584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31640" y="4404821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331639" y="5561248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sp>
        <p:nvSpPr>
          <p:cNvPr id="64" name="正方形/長方形 63"/>
          <p:cNvSpPr/>
          <p:nvPr/>
        </p:nvSpPr>
        <p:spPr>
          <a:xfrm>
            <a:off x="3635896" y="3969060"/>
            <a:ext cx="352839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材料ユニット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</a:t>
            </a:r>
            <a:r>
              <a:rPr lang="ja-JP" altLang="en-US" sz="900" b="1" dirty="0">
                <a:solidFill>
                  <a:schemeClr val="tx1"/>
                </a:solidFill>
              </a:rPr>
              <a:t>タイトル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」</a:t>
            </a:r>
            <a:endParaRPr lang="en-US" altLang="ja-JP" sz="9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/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635896" y="4401108"/>
            <a:ext cx="3528392" cy="373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方法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ユニット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「タイトル」</a:t>
            </a:r>
            <a:endParaRPr lang="en-US" altLang="ja-JP" sz="900" b="1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643250" y="4833156"/>
            <a:ext cx="3528392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（作成していないユニットのおもな活動内容</a:t>
            </a:r>
            <a:r>
              <a:rPr lang="ja-JP" altLang="en-US" sz="900" dirty="0">
                <a:solidFill>
                  <a:schemeClr val="tx1"/>
                </a:solidFill>
              </a:rPr>
              <a:t>）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635896" y="5327561"/>
            <a:ext cx="352839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材料ユニット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</a:t>
            </a:r>
            <a:r>
              <a:rPr lang="ja-JP" altLang="en-US" sz="900" b="1" dirty="0">
                <a:solidFill>
                  <a:schemeClr val="tx1"/>
                </a:solidFill>
              </a:rPr>
              <a:t>タイトル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」</a:t>
            </a:r>
            <a:endParaRPr lang="en-US" altLang="ja-JP" sz="9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/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635896" y="5759609"/>
            <a:ext cx="3528392" cy="373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方法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ユニット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「タイトル」</a:t>
            </a:r>
            <a:endParaRPr lang="en-US" altLang="ja-JP" sz="900" b="1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643250" y="6191657"/>
            <a:ext cx="3528392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（作成していないユニットのおもな活動内容</a:t>
            </a:r>
            <a:r>
              <a:rPr lang="ja-JP" altLang="en-US" sz="900" dirty="0">
                <a:solidFill>
                  <a:schemeClr val="tx1"/>
                </a:solidFill>
              </a:rPr>
              <a:t>）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331638" y="6110067"/>
            <a:ext cx="2125837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　　　　　　　　（</a:t>
            </a:r>
            <a:r>
              <a:rPr lang="ja-JP" altLang="en-US" sz="1100" dirty="0"/>
              <a:t>○</a:t>
            </a:r>
            <a:r>
              <a:rPr lang="ja-JP" altLang="en-US" sz="1100" dirty="0" smtClean="0"/>
              <a:t>ｈ）</a:t>
            </a:r>
            <a:endParaRPr kumimoji="1" lang="ja-JP" altLang="en-US" sz="1100" dirty="0"/>
          </a:p>
        </p:txBody>
      </p:sp>
      <p:sp>
        <p:nvSpPr>
          <p:cNvPr id="30" name="右矢印 27"/>
          <p:cNvSpPr/>
          <p:nvPr/>
        </p:nvSpPr>
        <p:spPr>
          <a:xfrm>
            <a:off x="7092280" y="6240872"/>
            <a:ext cx="271909" cy="312338"/>
          </a:xfrm>
          <a:prstGeom prst="rightArrow">
            <a:avLst>
              <a:gd name="adj1" fmla="val 50000"/>
              <a:gd name="adj2" fmla="val 5741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25296"/>
              </p:ext>
            </p:extLst>
          </p:nvPr>
        </p:nvGraphicFramePr>
        <p:xfrm>
          <a:off x="107950" y="260350"/>
          <a:ext cx="3887986" cy="654120"/>
        </p:xfrm>
        <a:graphic>
          <a:graphicData uri="http://schemas.openxmlformats.org/drawingml/2006/table">
            <a:tbl>
              <a:tblPr/>
              <a:tblGrid>
                <a:gridCol w="1112790"/>
                <a:gridCol w="931910"/>
                <a:gridCol w="921643"/>
                <a:gridCol w="921643"/>
              </a:tblGrid>
              <a:tr h="14401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材料・方法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から　　　　　から</a:t>
                      </a:r>
                      <a:endParaRPr kumimoji="1" lang="ja-JP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発想・構想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創造的技能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鑑賞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ユニットのタイトル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学校名　　名前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65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28280"/>
              </p:ext>
            </p:extLst>
          </p:nvPr>
        </p:nvGraphicFramePr>
        <p:xfrm>
          <a:off x="104775" y="981075"/>
          <a:ext cx="6338888" cy="1828838"/>
        </p:xfrm>
        <a:graphic>
          <a:graphicData uri="http://schemas.openxmlformats.org/drawingml/2006/table">
            <a:tbl>
              <a:tblPr/>
              <a:tblGrid>
                <a:gridCol w="2235200"/>
                <a:gridCol w="2025650"/>
                <a:gridCol w="20780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付けさせる力は？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教師：授業のねらい、生徒：めあて　　　　　　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　（評価規準に繋がるもの）</a:t>
                      </a: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なにをする？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ねらいに対する学習活動　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どこで、何を使って？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準備物と場の設定の工夫要点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場所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】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【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準備物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（教師）　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（生徒）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" name="円/楕円 39"/>
          <p:cNvSpPr/>
          <p:nvPr/>
        </p:nvSpPr>
        <p:spPr>
          <a:xfrm>
            <a:off x="55563" y="981075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１</a:t>
            </a:r>
          </a:p>
        </p:txBody>
      </p:sp>
      <p:sp>
        <p:nvSpPr>
          <p:cNvPr id="42" name="円/楕円 41"/>
          <p:cNvSpPr/>
          <p:nvPr/>
        </p:nvSpPr>
        <p:spPr>
          <a:xfrm>
            <a:off x="2268538" y="981075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２</a:t>
            </a:r>
          </a:p>
        </p:txBody>
      </p:sp>
      <p:sp>
        <p:nvSpPr>
          <p:cNvPr id="43" name="円/楕円 42"/>
          <p:cNvSpPr/>
          <p:nvPr/>
        </p:nvSpPr>
        <p:spPr>
          <a:xfrm>
            <a:off x="4243388" y="981075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３</a:t>
            </a: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45623"/>
              </p:ext>
            </p:extLst>
          </p:nvPr>
        </p:nvGraphicFramePr>
        <p:xfrm>
          <a:off x="1258888" y="2924175"/>
          <a:ext cx="5184576" cy="3774366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4992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どうやって？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授業のねらいの一つとその指導の工夫・要点を対応させる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　　　　　　　　　　　　　　　　　　</a:t>
                      </a:r>
                      <a:r>
                        <a:rPr kumimoji="0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※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一時間授業に複数のねらいがある場合、ユニットは複数枚となる。</a:t>
                      </a: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14" marR="91414"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27509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　　　　　　　　　　　　　　　　　　　　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　　　　　　　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1414" marR="91414" marT="45725" marB="4572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66389"/>
              </p:ext>
            </p:extLst>
          </p:nvPr>
        </p:nvGraphicFramePr>
        <p:xfrm>
          <a:off x="104775" y="2924175"/>
          <a:ext cx="1010841" cy="3801987"/>
        </p:xfrm>
        <a:graphic>
          <a:graphicData uri="http://schemas.openxmlformats.org/drawingml/2006/table">
            <a:tbl>
              <a:tblPr/>
              <a:tblGrid>
                <a:gridCol w="1010841"/>
              </a:tblGrid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生徒の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これまでの学び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～小・中の内容の連続性～</a:t>
                      </a:r>
                    </a:p>
                  </a:txBody>
                  <a:tcPr marL="90144" marR="901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2592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44" marR="901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右矢印 27"/>
          <p:cNvSpPr/>
          <p:nvPr/>
        </p:nvSpPr>
        <p:spPr>
          <a:xfrm rot="5400000">
            <a:off x="5636419" y="2613819"/>
            <a:ext cx="392113" cy="517525"/>
          </a:xfrm>
          <a:prstGeom prst="rightArrow">
            <a:avLst>
              <a:gd name="adj1" fmla="val 50000"/>
              <a:gd name="adj2" fmla="val 5485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右矢印 45"/>
          <p:cNvSpPr/>
          <p:nvPr/>
        </p:nvSpPr>
        <p:spPr>
          <a:xfrm>
            <a:off x="903288" y="5748338"/>
            <a:ext cx="431800" cy="6477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1181100" y="2873375"/>
            <a:ext cx="501650" cy="50323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４</a:t>
            </a:r>
          </a:p>
        </p:txBody>
      </p:sp>
      <p:sp>
        <p:nvSpPr>
          <p:cNvPr id="16435" name="円/楕円 29"/>
          <p:cNvSpPr>
            <a:spLocks noChangeArrowheads="1"/>
          </p:cNvSpPr>
          <p:nvPr/>
        </p:nvSpPr>
        <p:spPr bwMode="auto">
          <a:xfrm>
            <a:off x="128588" y="314325"/>
            <a:ext cx="547687" cy="5302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3" name="Group 327"/>
          <p:cNvGraphicFramePr>
            <a:graphicFrameLocks noGrp="1"/>
          </p:cNvGraphicFramePr>
          <p:nvPr/>
        </p:nvGraphicFramePr>
        <p:xfrm>
          <a:off x="6557963" y="5876925"/>
          <a:ext cx="2448273" cy="886046"/>
        </p:xfrm>
        <a:graphic>
          <a:graphicData uri="http://schemas.openxmlformats.org/drawingml/2006/table">
            <a:tbl>
              <a:tblPr/>
              <a:tblGrid>
                <a:gridCol w="240921"/>
                <a:gridCol w="291573"/>
                <a:gridCol w="284491"/>
                <a:gridCol w="216024"/>
                <a:gridCol w="510158"/>
                <a:gridCol w="288032"/>
                <a:gridCol w="353938"/>
                <a:gridCol w="263136"/>
              </a:tblGrid>
              <a:tr h="34381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造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形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要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素</a:t>
                      </a:r>
                    </a:p>
                  </a:txBody>
                  <a:tcPr marL="9526" marR="9526" marT="9519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形体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形</a:t>
                      </a:r>
                    </a:p>
                  </a:txBody>
                  <a:tcPr marL="9526" marR="952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色彩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構成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単純化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強調・省略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量感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質感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ﾏﾁ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ｴｰﾙ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空間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間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88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動勢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ﾏｯｽ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造形の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理論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材料の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工夫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そ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他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35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映像表現の視覚的要素</a:t>
                      </a:r>
                    </a:p>
                  </a:txBody>
                  <a:tcPr marL="9526" marR="952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機器の特性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を生かす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表現方法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や編集</a:t>
                      </a:r>
                    </a:p>
                  </a:txBody>
                  <a:tcPr marL="9526" marR="9526" marT="9519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78712"/>
              </p:ext>
            </p:extLst>
          </p:nvPr>
        </p:nvGraphicFramePr>
        <p:xfrm>
          <a:off x="4067175" y="260350"/>
          <a:ext cx="4943656" cy="648072"/>
        </p:xfrm>
        <a:graphic>
          <a:graphicData uri="http://schemas.openxmlformats.org/drawingml/2006/table">
            <a:tbl>
              <a:tblPr/>
              <a:tblGrid>
                <a:gridCol w="648072"/>
                <a:gridCol w="2448272"/>
                <a:gridCol w="1080120"/>
                <a:gridCol w="767192"/>
              </a:tblGrid>
              <a:tr h="258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6" marR="91466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導入／展開／まとめ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　）時間目</a:t>
                      </a:r>
                    </a:p>
                  </a:txBody>
                  <a:tcPr marL="91466" marR="91466" marT="45687" marB="456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98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扱う材料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扱う方法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66" marR="91466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/>
                        <a:t>支援システムで</a:t>
                      </a:r>
                      <a:endParaRPr kumimoji="1" lang="en-US" altLang="ja-JP" sz="900" b="1" dirty="0" smtClean="0"/>
                    </a:p>
                    <a:p>
                      <a:pPr algn="ctr"/>
                      <a:r>
                        <a:rPr kumimoji="1" lang="ja-JP" altLang="en-US" sz="900" b="1" dirty="0" smtClean="0"/>
                        <a:t>共有できる資料</a:t>
                      </a:r>
                      <a:endParaRPr kumimoji="1" lang="ja-JP" altLang="en-US" sz="900" b="1" dirty="0"/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ある　　なし</a:t>
                      </a:r>
                      <a:endParaRPr kumimoji="1" lang="ja-JP" altLang="en-US" sz="900" dirty="0"/>
                    </a:p>
                  </a:txBody>
                  <a:tcPr marL="91466" marR="91466" marT="45687" marB="456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84" name="円/楕円 22"/>
          <p:cNvSpPr>
            <a:spLocks noChangeArrowheads="1"/>
          </p:cNvSpPr>
          <p:nvPr/>
        </p:nvSpPr>
        <p:spPr bwMode="auto">
          <a:xfrm>
            <a:off x="7164388" y="276225"/>
            <a:ext cx="382587" cy="201613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30" name="Group 327"/>
          <p:cNvGraphicFramePr>
            <a:graphicFrameLocks noGrp="1"/>
          </p:cNvGraphicFramePr>
          <p:nvPr/>
        </p:nvGraphicFramePr>
        <p:xfrm>
          <a:off x="6553200" y="3008313"/>
          <a:ext cx="2458426" cy="2785220"/>
        </p:xfrm>
        <a:graphic>
          <a:graphicData uri="http://schemas.openxmlformats.org/drawingml/2006/table">
            <a:tbl>
              <a:tblPr/>
              <a:tblGrid>
                <a:gridCol w="495566"/>
                <a:gridCol w="482694"/>
                <a:gridCol w="486341"/>
                <a:gridCol w="493204"/>
                <a:gridCol w="500621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【</a:t>
                      </a: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方法</a:t>
                      </a: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】</a:t>
                      </a:r>
                    </a:p>
                  </a:txBody>
                  <a:tcPr marL="9517" marR="951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277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素描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塗り・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ﾍﾟｲﾝﾃｨﾝｸﾞ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版画・印刷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線描・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ﾊｯﾁﾝｸﾞ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点描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にじみ・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たらし込み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とばす･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ﾄﾞﾘｯﾋﾟﾝｸﾞ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はじく･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ｽﾊﾟｯﾀﾘﾝｸﾞ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ひっかく･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ｽｸﾗｯﾁ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こする･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ﾌﾛｯﾀｰｼﾞｭ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0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貼る･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ｺﾗｰｼﾞｭ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ころがす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･ﾛｰﾗｰ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混ぜる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ﾊﾞﾁｯｸ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ﾃﾞｶﾙｺﾏﾆｰ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ｽﾀﾝﾋﾟﾝｸﾞ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ｽﾃﾝｼﾙ･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ﾏｽｷﾝｸﾞ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ｽﾄﾘﾝｸﾞ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ﾏｰﾌﾞﾘﾝｸﾞ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濡らす･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湿らす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802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切り込む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破る・裂く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・ちぎる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割る・砕く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のばす・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引っ張る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ひねる・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ねじる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069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繋ぐ・結ぶ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巻く・吊す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並べる・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積む・組む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彫る・削る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カービング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つける・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モデリング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流し込む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678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揉む・練る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かためる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・まるめる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折る・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まげる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打つ・叩く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・押す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膨らませる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360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流す・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落とす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磨く・研く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焼く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撒く・蒔く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仕組み・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からくり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91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触る・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触れる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対話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比較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ｸｲｽﾞ･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ﾊﾟｽﾞﾙ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ｸﾞﾙｰﾌﾟ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活動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30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見立て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連想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テーマ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ｱｰｽﾜｰｸ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5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野外活動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その他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Group 327"/>
          <p:cNvGraphicFramePr>
            <a:graphicFrameLocks noGrp="1"/>
          </p:cNvGraphicFramePr>
          <p:nvPr/>
        </p:nvGraphicFramePr>
        <p:xfrm>
          <a:off x="6553200" y="900113"/>
          <a:ext cx="2458427" cy="2054815"/>
        </p:xfrm>
        <a:graphic>
          <a:graphicData uri="http://schemas.openxmlformats.org/drawingml/2006/table">
            <a:tbl>
              <a:tblPr/>
              <a:tblGrid>
                <a:gridCol w="264367"/>
                <a:gridCol w="259141"/>
                <a:gridCol w="276417"/>
                <a:gridCol w="276417"/>
                <a:gridCol w="276417"/>
                <a:gridCol w="293693"/>
                <a:gridCol w="276417"/>
                <a:gridCol w="276417"/>
                <a:gridCol w="259141"/>
              </a:tblGrid>
              <a:tr h="211932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【</a:t>
                      </a: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材料</a:t>
                      </a: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】 </a:t>
                      </a:r>
                    </a:p>
                  </a:txBody>
                  <a:tcPr marL="9517" marR="951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021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和紙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折り紙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新聞紙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段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ﾎﾞｰﾙ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ｷｬﾝ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ﾊﾞｽ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木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竹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土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66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粘土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石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金属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針金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布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繊維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縄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ヒモ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ﾋﾞﾆｰﾙ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合成樹脂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23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ﾌﾟﾗｽﾁｯｸ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ゴム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発泡ｽﾁﾛﾙ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石灰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ｾﾒﾝﾄ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石膏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ｶﾞﾗｽ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ｽﾄﾛｰ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ｱｸﾘﾙ板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563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鉛筆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色鉛筆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木炭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ｺﾝﾃ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ﾍﾟﾝ･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ﾏｼﾞｯｸ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ﾊﾟｽﾃﾙ･ｸﾚﾖﾝ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ｲﾝｸ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墨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版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各種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64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水彩絵の具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ﾎﾟｽﾀｰｶﾗｰ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ｱｸﾘﾙ絵の具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油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絵の具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日本画絵の具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写真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印刷物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情報機器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ﾋﾞﾃﾞｵ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DVD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ｱｰﾄｶｰﾄﾞ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実物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画集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ﾜｰｸｼｰﾄ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配色ｶｰﾄﾞ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633" name="円/楕円 22"/>
          <p:cNvSpPr>
            <a:spLocks noChangeArrowheads="1"/>
          </p:cNvSpPr>
          <p:nvPr/>
        </p:nvSpPr>
        <p:spPr bwMode="auto">
          <a:xfrm>
            <a:off x="8251031" y="579438"/>
            <a:ext cx="382588" cy="23971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634" name="円/楕円 29"/>
          <p:cNvSpPr>
            <a:spLocks noChangeArrowheads="1"/>
          </p:cNvSpPr>
          <p:nvPr/>
        </p:nvSpPr>
        <p:spPr bwMode="auto">
          <a:xfrm>
            <a:off x="3132138" y="258763"/>
            <a:ext cx="792162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635" name="テキスト ボックス 27"/>
          <p:cNvSpPr txBox="1">
            <a:spLocks noChangeArrowheads="1"/>
          </p:cNvSpPr>
          <p:nvPr/>
        </p:nvSpPr>
        <p:spPr bwMode="auto">
          <a:xfrm>
            <a:off x="1227138" y="44450"/>
            <a:ext cx="914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/>
              <a:t>中学校　　高校</a:t>
            </a:r>
          </a:p>
        </p:txBody>
      </p:sp>
      <p:sp>
        <p:nvSpPr>
          <p:cNvPr id="16636" name="円/楕円 29"/>
          <p:cNvSpPr>
            <a:spLocks noChangeArrowheads="1"/>
          </p:cNvSpPr>
          <p:nvPr/>
        </p:nvSpPr>
        <p:spPr bwMode="auto">
          <a:xfrm>
            <a:off x="1674813" y="41275"/>
            <a:ext cx="466725" cy="201613"/>
          </a:xfrm>
          <a:prstGeom prst="ellipse">
            <a:avLst/>
          </a:prstGeom>
          <a:noFill/>
          <a:ln w="63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638" name="円/楕円 22"/>
          <p:cNvSpPr>
            <a:spLocks noChangeArrowheads="1"/>
          </p:cNvSpPr>
          <p:nvPr/>
        </p:nvSpPr>
        <p:spPr bwMode="auto">
          <a:xfrm>
            <a:off x="6494463" y="1046163"/>
            <a:ext cx="382587" cy="36671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674813" y="6356350"/>
            <a:ext cx="2517775" cy="27305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640" name="角丸四角形吹き出し 28"/>
          <p:cNvSpPr>
            <a:spLocks noChangeArrowheads="1"/>
          </p:cNvSpPr>
          <p:nvPr/>
        </p:nvSpPr>
        <p:spPr bwMode="auto">
          <a:xfrm>
            <a:off x="1691680" y="3573016"/>
            <a:ext cx="4536504" cy="354012"/>
          </a:xfrm>
          <a:prstGeom prst="wedgeRoundRectCallout">
            <a:avLst>
              <a:gd name="adj1" fmla="val -44565"/>
              <a:gd name="adj2" fmla="val -12782"/>
              <a:gd name="adj3" fmla="val 16667"/>
            </a:avLst>
          </a:prstGeom>
          <a:solidFill>
            <a:srgbClr val="FFC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1631950" y="4806950"/>
            <a:ext cx="2520950" cy="465138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41" name="雲形吹き出し 40"/>
          <p:cNvSpPr/>
          <p:nvPr/>
        </p:nvSpPr>
        <p:spPr>
          <a:xfrm>
            <a:off x="1273175" y="5321300"/>
            <a:ext cx="985838" cy="995363"/>
          </a:xfrm>
          <a:prstGeom prst="cloudCallout">
            <a:avLst>
              <a:gd name="adj1" fmla="val 58730"/>
              <a:gd name="adj2" fmla="val -472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643" name="円/楕円 29"/>
          <p:cNvSpPr>
            <a:spLocks noChangeArrowheads="1"/>
          </p:cNvSpPr>
          <p:nvPr/>
        </p:nvSpPr>
        <p:spPr bwMode="auto">
          <a:xfrm>
            <a:off x="6832600" y="5924550"/>
            <a:ext cx="254000" cy="5556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646" name="円/楕円 22"/>
          <p:cNvSpPr>
            <a:spLocks noChangeArrowheads="1"/>
          </p:cNvSpPr>
          <p:nvPr/>
        </p:nvSpPr>
        <p:spPr bwMode="auto">
          <a:xfrm>
            <a:off x="6608763" y="3124994"/>
            <a:ext cx="409575" cy="28416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6647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25238">
            <a:off x="1359694" y="3325019"/>
            <a:ext cx="43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48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25238">
            <a:off x="1351757" y="4504531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角丸四角形 26"/>
          <p:cNvSpPr/>
          <p:nvPr/>
        </p:nvSpPr>
        <p:spPr>
          <a:xfrm>
            <a:off x="4243388" y="4149725"/>
            <a:ext cx="2128837" cy="2500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t"/>
          <a:lstStyle/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39" name="雲形吹き出し 38"/>
          <p:cNvSpPr/>
          <p:nvPr/>
        </p:nvSpPr>
        <p:spPr>
          <a:xfrm>
            <a:off x="2259013" y="5441950"/>
            <a:ext cx="1893887" cy="798513"/>
          </a:xfrm>
          <a:prstGeom prst="cloudCallout">
            <a:avLst>
              <a:gd name="adj1" fmla="val -6605"/>
              <a:gd name="adj2" fmla="val -662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雲形吹き出し 36"/>
          <p:cNvSpPr/>
          <p:nvPr/>
        </p:nvSpPr>
        <p:spPr>
          <a:xfrm>
            <a:off x="1531938" y="4249738"/>
            <a:ext cx="2803525" cy="434975"/>
          </a:xfrm>
          <a:prstGeom prst="cloudCallout">
            <a:avLst>
              <a:gd name="adj1" fmla="val 13118"/>
              <a:gd name="adj2" fmla="val -650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7832" y="44624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作成日：</a:t>
            </a:r>
            <a:r>
              <a:rPr kumimoji="1" lang="en-US" altLang="ja-JP" sz="1000" dirty="0" smtClean="0"/>
              <a:t>H27.</a:t>
            </a:r>
            <a:r>
              <a:rPr kumimoji="1" lang="ja-JP" altLang="en-US" sz="1000" dirty="0" smtClean="0"/>
              <a:t>○</a:t>
            </a:r>
            <a:r>
              <a:rPr kumimoji="1" lang="en-US" altLang="ja-JP" sz="1000" dirty="0" smtClean="0"/>
              <a:t>.</a:t>
            </a:r>
            <a:r>
              <a:rPr kumimoji="1" lang="ja-JP" altLang="en-US" sz="1000" dirty="0" smtClean="0"/>
              <a:t>○</a:t>
            </a:r>
            <a:endParaRPr kumimoji="1" lang="ja-JP" altLang="en-US" sz="1000" dirty="0"/>
          </a:p>
        </p:txBody>
      </p:sp>
      <p:sp>
        <p:nvSpPr>
          <p:cNvPr id="50" name="テキスト ボックス 27"/>
          <p:cNvSpPr txBox="1">
            <a:spLocks noChangeArrowheads="1"/>
          </p:cNvSpPr>
          <p:nvPr/>
        </p:nvSpPr>
        <p:spPr bwMode="auto">
          <a:xfrm>
            <a:off x="7896879" y="51245"/>
            <a:ext cx="11180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 dirty="0"/>
              <a:t>形式 </a:t>
            </a:r>
            <a:r>
              <a:rPr lang="en-US" altLang="ja-JP" sz="900" dirty="0" smtClean="0"/>
              <a:t>Ver.H27.6.20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9686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5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12871"/>
              </p:ext>
            </p:extLst>
          </p:nvPr>
        </p:nvGraphicFramePr>
        <p:xfrm>
          <a:off x="104775" y="1017588"/>
          <a:ext cx="6483449" cy="5727473"/>
        </p:xfrm>
        <a:graphic>
          <a:graphicData uri="http://schemas.openxmlformats.org/drawingml/2006/table">
            <a:tbl>
              <a:tblPr/>
              <a:tblGrid>
                <a:gridCol w="1802929"/>
                <a:gridCol w="2088232"/>
                <a:gridCol w="144016"/>
                <a:gridCol w="2448272"/>
              </a:tblGrid>
              <a:tr h="560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</a:t>
                      </a:r>
                      <a:r>
                        <a:rPr kumimoji="0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付けさせる力は？</a:t>
                      </a:r>
                      <a:endParaRPr kumimoji="0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　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教師：授業のねらい、生徒：めあて（評価規準に繋がるもの）</a:t>
                      </a:r>
                    </a:p>
                  </a:txBody>
                  <a:tcPr marL="91462" marR="91462" marT="45739" marB="457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</a:t>
                      </a:r>
                      <a:r>
                        <a:rPr kumimoji="0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なにをする？</a:t>
                      </a:r>
                      <a:endParaRPr kumimoji="0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ねらいに対する学習活動　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</a:t>
                      </a:r>
                      <a:r>
                        <a:rPr kumimoji="0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どこで、何を使って？</a:t>
                      </a:r>
                      <a:endParaRPr kumimoji="0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 　　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準備物と場の設定の工夫要点</a:t>
                      </a: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64882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①（関心・意欲・態度）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②（発想・構想の能力）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③（創造的な技能）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④（鑑賞の能力）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ja-JP" altLang="en-US" sz="90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600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19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どうやって？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（授業のねらいの一つとその指導の工夫・要点を対応させる）</a:t>
                      </a:r>
                      <a:endParaRPr kumimoji="0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　　　　　　　　　</a:t>
                      </a:r>
                      <a:r>
                        <a:rPr kumimoji="0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※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一時間授業に複数のねらいがある場合、ユニットは複数枚となる。</a:t>
                      </a:r>
                      <a:endParaRPr kumimoji="0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362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2" marR="91462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円/楕円 48"/>
          <p:cNvSpPr/>
          <p:nvPr/>
        </p:nvSpPr>
        <p:spPr>
          <a:xfrm>
            <a:off x="1873250" y="2703513"/>
            <a:ext cx="369888" cy="38576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４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55563" y="960438"/>
            <a:ext cx="432048" cy="43016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１</a:t>
            </a:r>
          </a:p>
        </p:txBody>
      </p:sp>
      <p:sp>
        <p:nvSpPr>
          <p:cNvPr id="48" name="円/楕円 47"/>
          <p:cNvSpPr/>
          <p:nvPr/>
        </p:nvSpPr>
        <p:spPr>
          <a:xfrm>
            <a:off x="1873250" y="960438"/>
            <a:ext cx="432048" cy="43016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２</a:t>
            </a:r>
          </a:p>
        </p:txBody>
      </p:sp>
      <p:sp>
        <p:nvSpPr>
          <p:cNvPr id="50" name="円/楕円 49"/>
          <p:cNvSpPr/>
          <p:nvPr/>
        </p:nvSpPr>
        <p:spPr>
          <a:xfrm>
            <a:off x="3923928" y="980728"/>
            <a:ext cx="432048" cy="43204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３</a:t>
            </a:r>
          </a:p>
        </p:txBody>
      </p:sp>
      <p:sp>
        <p:nvSpPr>
          <p:cNvPr id="42" name="角丸四角形吹き出し 41"/>
          <p:cNvSpPr/>
          <p:nvPr/>
        </p:nvSpPr>
        <p:spPr>
          <a:xfrm>
            <a:off x="2292350" y="3357563"/>
            <a:ext cx="1847850" cy="503237"/>
          </a:xfrm>
          <a:prstGeom prst="wedgeRoundRectCallout">
            <a:avLst>
              <a:gd name="adj1" fmla="val 9750"/>
              <a:gd name="adj2" fmla="val -4760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0"/>
              </a:spcAft>
              <a:defRPr/>
            </a:pPr>
            <a:endParaRPr lang="en-US" altLang="ja-JP" sz="1050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43" name="円形吹き出し 42"/>
          <p:cNvSpPr/>
          <p:nvPr/>
        </p:nvSpPr>
        <p:spPr>
          <a:xfrm>
            <a:off x="1922463" y="4010025"/>
            <a:ext cx="798512" cy="715963"/>
          </a:xfrm>
          <a:prstGeom prst="wedgeEllipseCallout">
            <a:avLst>
              <a:gd name="adj1" fmla="val 40097"/>
              <a:gd name="adj2" fmla="val -79729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 spc="-150" dirty="0">
              <a:solidFill>
                <a:schemeClr val="tx1"/>
              </a:solidFill>
            </a:endParaRPr>
          </a:p>
        </p:txBody>
      </p:sp>
      <p:sp>
        <p:nvSpPr>
          <p:cNvPr id="51" name="円形吹き出し 50"/>
          <p:cNvSpPr/>
          <p:nvPr/>
        </p:nvSpPr>
        <p:spPr>
          <a:xfrm>
            <a:off x="2547938" y="3865563"/>
            <a:ext cx="1658937" cy="1004887"/>
          </a:xfrm>
          <a:prstGeom prst="wedgeEllipseCallout">
            <a:avLst>
              <a:gd name="adj1" fmla="val -20716"/>
              <a:gd name="adj2" fmla="val -57876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just">
              <a:defRPr/>
            </a:pPr>
            <a:endParaRPr lang="ja-JP" altLang="en-US" sz="1000" dirty="0">
              <a:solidFill>
                <a:schemeClr val="tx1"/>
              </a:solidFill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53" name="角丸四角形吹き出し 52"/>
          <p:cNvSpPr/>
          <p:nvPr/>
        </p:nvSpPr>
        <p:spPr>
          <a:xfrm>
            <a:off x="2439988" y="5014913"/>
            <a:ext cx="1627187" cy="288925"/>
          </a:xfrm>
          <a:prstGeom prst="wedgeRoundRectCallout">
            <a:avLst>
              <a:gd name="adj1" fmla="val 8743"/>
              <a:gd name="adj2" fmla="val -487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0"/>
              </a:spcAft>
              <a:defRPr/>
            </a:pPr>
            <a:endParaRPr lang="ja-JP" altLang="en-US" sz="1050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55" name="円形吹き出し 54"/>
          <p:cNvSpPr/>
          <p:nvPr/>
        </p:nvSpPr>
        <p:spPr>
          <a:xfrm>
            <a:off x="2886075" y="5697538"/>
            <a:ext cx="1206500" cy="574675"/>
          </a:xfrm>
          <a:prstGeom prst="wedgeEllipseCallout">
            <a:avLst>
              <a:gd name="adj1" fmla="val -19254"/>
              <a:gd name="adj2" fmla="val -71754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ja-JP" altLang="en-US" sz="1000" dirty="0">
              <a:solidFill>
                <a:schemeClr val="tx1"/>
              </a:solidFill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57" name="円形吹き出し 56"/>
          <p:cNvSpPr/>
          <p:nvPr/>
        </p:nvSpPr>
        <p:spPr>
          <a:xfrm>
            <a:off x="2008188" y="5448300"/>
            <a:ext cx="1079500" cy="574675"/>
          </a:xfrm>
          <a:prstGeom prst="wedgeEllipseCallout">
            <a:avLst>
              <a:gd name="adj1" fmla="val 29461"/>
              <a:gd name="adj2" fmla="val -58495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ja-JP" altLang="en-US" sz="1000" dirty="0">
              <a:solidFill>
                <a:schemeClr val="tx1"/>
              </a:solidFill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2193925" y="6299200"/>
            <a:ext cx="2300288" cy="360363"/>
          </a:xfrm>
          <a:prstGeom prst="wedgeRoundRectCallout">
            <a:avLst>
              <a:gd name="adj1" fmla="val 7311"/>
              <a:gd name="adj2" fmla="val -519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0"/>
              </a:spcAft>
              <a:defRPr/>
            </a:pPr>
            <a:endParaRPr lang="ja-JP" altLang="en-US" sz="1050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31763" y="5143500"/>
            <a:ext cx="1741487" cy="1516063"/>
          </a:xfrm>
          <a:prstGeom prst="roundRect">
            <a:avLst/>
          </a:prstGeom>
          <a:solidFill>
            <a:srgbClr val="92D050">
              <a:alpha val="63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graphicFrame>
        <p:nvGraphicFramePr>
          <p:cNvPr id="37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68322"/>
              </p:ext>
            </p:extLst>
          </p:nvPr>
        </p:nvGraphicFramePr>
        <p:xfrm>
          <a:off x="107950" y="260350"/>
          <a:ext cx="3887986" cy="648073"/>
        </p:xfrm>
        <a:graphic>
          <a:graphicData uri="http://schemas.openxmlformats.org/drawingml/2006/table">
            <a:tbl>
              <a:tblPr/>
              <a:tblGrid>
                <a:gridCol w="1112790"/>
                <a:gridCol w="2775196"/>
              </a:tblGrid>
              <a:tr h="6480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材料・方法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から　　　　　から</a:t>
                      </a:r>
                      <a:endParaRPr kumimoji="1" lang="ja-JP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93" marR="91493" marT="45420" marB="454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-150" dirty="0" smtClean="0">
                          <a:solidFill>
                            <a:schemeClr val="tx1"/>
                          </a:solidFill>
                        </a:rPr>
                        <a:t>ユニットのタイトル</a:t>
                      </a:r>
                      <a:endParaRPr kumimoji="1" lang="ja-JP" altLang="en-US" sz="1400" dirty="0"/>
                    </a:p>
                  </a:txBody>
                  <a:tcPr marL="91493" marR="91493" marT="45420" marB="4542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69" name="円/楕円 29"/>
          <p:cNvSpPr>
            <a:spLocks noChangeArrowheads="1"/>
          </p:cNvSpPr>
          <p:nvPr/>
        </p:nvSpPr>
        <p:spPr bwMode="auto">
          <a:xfrm>
            <a:off x="144463" y="317500"/>
            <a:ext cx="547687" cy="52863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45" name="Group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15500"/>
              </p:ext>
            </p:extLst>
          </p:nvPr>
        </p:nvGraphicFramePr>
        <p:xfrm>
          <a:off x="4067175" y="260350"/>
          <a:ext cx="4943656" cy="648072"/>
        </p:xfrm>
        <a:graphic>
          <a:graphicData uri="http://schemas.openxmlformats.org/drawingml/2006/table">
            <a:tbl>
              <a:tblPr/>
              <a:tblGrid>
                <a:gridCol w="648072"/>
                <a:gridCol w="2448272"/>
                <a:gridCol w="1080120"/>
                <a:gridCol w="767192"/>
              </a:tblGrid>
              <a:tr h="258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66" marR="91466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導入／展開／まとめ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　）時間目</a:t>
                      </a:r>
                    </a:p>
                  </a:txBody>
                  <a:tcPr marL="91466" marR="91466" marT="45687" marB="456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98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扱う材料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扱う方法</a:t>
                      </a:r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66" marR="91466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/>
                        <a:t>支援システムで</a:t>
                      </a:r>
                      <a:endParaRPr kumimoji="1" lang="en-US" altLang="ja-JP" sz="900" b="1" dirty="0" smtClean="0"/>
                    </a:p>
                    <a:p>
                      <a:pPr algn="ctr"/>
                      <a:r>
                        <a:rPr kumimoji="1" lang="ja-JP" altLang="en-US" sz="900" b="1" dirty="0" smtClean="0"/>
                        <a:t>共有できる資料</a:t>
                      </a:r>
                      <a:endParaRPr kumimoji="1" lang="ja-JP" altLang="en-US" sz="900" b="1" dirty="0"/>
                    </a:p>
                  </a:txBody>
                  <a:tcPr marL="91466" marR="91466" marT="45687" marB="4568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ある　　なし</a:t>
                      </a:r>
                      <a:endParaRPr kumimoji="1" lang="ja-JP" altLang="en-US" sz="900" dirty="0"/>
                    </a:p>
                  </a:txBody>
                  <a:tcPr marL="91466" marR="91466" marT="45687" marB="45687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327"/>
          <p:cNvGraphicFramePr>
            <a:graphicFrameLocks noGrp="1"/>
          </p:cNvGraphicFramePr>
          <p:nvPr/>
        </p:nvGraphicFramePr>
        <p:xfrm>
          <a:off x="6659563" y="3217863"/>
          <a:ext cx="2351368" cy="3557549"/>
        </p:xfrm>
        <a:graphic>
          <a:graphicData uri="http://schemas.openxmlformats.org/drawingml/2006/table">
            <a:tbl>
              <a:tblPr/>
              <a:tblGrid>
                <a:gridCol w="473986"/>
                <a:gridCol w="461674"/>
                <a:gridCol w="465162"/>
                <a:gridCol w="471726"/>
                <a:gridCol w="478820"/>
              </a:tblGrid>
              <a:tr h="170242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【</a:t>
                      </a: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方法</a:t>
                      </a: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】</a:t>
                      </a:r>
                    </a:p>
                  </a:txBody>
                  <a:tcPr marL="9517" marR="951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素描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塗り・ﾍﾟｲﾝﾃｨﾝｸﾞ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版画・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印刷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線描・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ﾊｯﾁﾝｸﾞ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点描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18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にじみ・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たらし込み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とばす･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ﾄﾞﾘｯﾋﾟﾝｸﾞ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はじく･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ｽﾊﾟｯﾀﾘﾝｸﾞ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ひっかく･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ｽｸﾗｯﾁ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こする･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ﾌﾛｯﾀｰｼﾞｭ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貼る･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ｺﾗｰｼﾞｭ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ころがす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･ﾛｰﾗｰ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混ぜる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ﾊﾞﾁｯｸ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ﾃﾞｶﾙｺﾏﾆｰ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ｽﾀﾝﾋﾟﾝｸﾞ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ｽﾃﾝｼﾙ･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ﾏｽｷﾝｸﾞ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ｽﾄﾘﾝｸﾞ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ﾏｰﾌﾞﾘﾝｸﾞ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濡らす･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湿らす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切り込む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破る・裂く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・ちぎる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割る・砕く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のばす・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引っ張る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ひねる・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ねじる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183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繋ぐ・結ぶ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巻く・吊す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並べる・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積む・組む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彫る・削る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カービング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つける・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モデリング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流し込む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63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揉む・練る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かためる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・まるめる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折る・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まげる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打つ・叩く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・押す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膨らませる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流す・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落とす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磨く・研く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焼く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撒く・蒔く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仕組み・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からくり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05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触る・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触れる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対話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比較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ｸｲｽﾞ･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ﾊﾟｽﾞﾙ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ｸﾞﾙｰﾌﾟ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活動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2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見立て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連想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テーマ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ｱｰｽﾜｰｸ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野外活動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その他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327"/>
          <p:cNvGraphicFramePr>
            <a:graphicFrameLocks noGrp="1"/>
          </p:cNvGraphicFramePr>
          <p:nvPr/>
        </p:nvGraphicFramePr>
        <p:xfrm>
          <a:off x="6659563" y="985838"/>
          <a:ext cx="2351369" cy="2135866"/>
        </p:xfrm>
        <a:graphic>
          <a:graphicData uri="http://schemas.openxmlformats.org/drawingml/2006/table">
            <a:tbl>
              <a:tblPr/>
              <a:tblGrid>
                <a:gridCol w="252854"/>
                <a:gridCol w="247856"/>
                <a:gridCol w="264380"/>
                <a:gridCol w="264380"/>
                <a:gridCol w="264380"/>
                <a:gridCol w="280903"/>
                <a:gridCol w="264380"/>
                <a:gridCol w="264380"/>
                <a:gridCol w="247856"/>
              </a:tblGrid>
              <a:tr h="211932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【</a:t>
                      </a: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材料</a:t>
                      </a:r>
                      <a:r>
                        <a:rPr kumimoji="0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】 </a:t>
                      </a:r>
                    </a:p>
                  </a:txBody>
                  <a:tcPr marL="9517" marR="9517" marT="952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021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和紙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折り紙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新聞紙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段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ﾎﾞｰﾙ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ｷｬﾝ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ﾊﾞｽ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木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竹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土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669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粘土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石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金属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針金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布</a:t>
                      </a:r>
                      <a:endParaRPr kumimoji="1" lang="en-US" altLang="ja-JP" sz="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繊維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縄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ヒモ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ﾋﾞﾆｰﾙ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合成樹脂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23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ﾌﾟﾗｽﾁｯｸ</a:t>
                      </a:r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ゴム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発泡ｽﾁﾛﾙ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石灰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ｾﾒﾝﾄ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石膏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ｶﾞﾗｽ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ｽﾄﾛｰ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ｱｸﾘﾙ板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563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鉛筆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色鉛筆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木炭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ｺﾝﾃ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ﾍﾟﾝ･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ﾏｼﾞｯｸ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ﾊﾟｽﾃﾙ･ｸﾚﾖﾝ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ｲﾝｸ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墨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版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各種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645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水彩絵の具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ﾎﾟｽﾀｰｶﾗｰ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ｱｸﾘﾙ絵の具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油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絵の具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日本画絵の具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写真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印刷物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情報機器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ﾋﾞﾃﾞｵ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DVD</a:t>
                      </a: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ｱｰﾄｶｰﾄﾞ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実物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 smtClean="0"/>
                        <a:t>画集</a:t>
                      </a:r>
                      <a:endParaRPr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ﾜｰｸｼｰﾄ</a:t>
                      </a:r>
                      <a:endParaRPr kumimoji="1" lang="ja-JP" altLang="en-US" sz="800" dirty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配色ｶｰﾄﾞ</a:t>
                      </a:r>
                      <a:endParaRPr kumimoji="1" lang="en-US" altLang="ja-JP" sz="800" dirty="0" smtClean="0"/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17" marR="9517" marT="9521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735" name="テキスト ボックス 27"/>
          <p:cNvSpPr txBox="1">
            <a:spLocks noChangeArrowheads="1"/>
          </p:cNvSpPr>
          <p:nvPr/>
        </p:nvSpPr>
        <p:spPr bwMode="auto">
          <a:xfrm>
            <a:off x="1227138" y="44450"/>
            <a:ext cx="5302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/>
              <a:t>小学校</a:t>
            </a:r>
          </a:p>
        </p:txBody>
      </p:sp>
      <p:pic>
        <p:nvPicPr>
          <p:cNvPr id="22736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25238">
            <a:off x="1932782" y="3040856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7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25238">
            <a:off x="1989932" y="4728369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8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25238">
            <a:off x="1969294" y="5995194"/>
            <a:ext cx="43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40" name="円/楕円 29"/>
          <p:cNvSpPr>
            <a:spLocks noChangeArrowheads="1"/>
          </p:cNvSpPr>
          <p:nvPr/>
        </p:nvSpPr>
        <p:spPr bwMode="auto">
          <a:xfrm>
            <a:off x="6638925" y="3343276"/>
            <a:ext cx="503238" cy="42386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743" name="円/楕円 66"/>
          <p:cNvSpPr>
            <a:spLocks noChangeArrowheads="1"/>
          </p:cNvSpPr>
          <p:nvPr/>
        </p:nvSpPr>
        <p:spPr bwMode="auto">
          <a:xfrm>
            <a:off x="6636544" y="1178694"/>
            <a:ext cx="254000" cy="2889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744" name="円/楕円 29"/>
          <p:cNvSpPr>
            <a:spLocks noChangeArrowheads="1"/>
          </p:cNvSpPr>
          <p:nvPr/>
        </p:nvSpPr>
        <p:spPr bwMode="auto">
          <a:xfrm>
            <a:off x="7158038" y="274638"/>
            <a:ext cx="406400" cy="2159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745" name="円/楕円 68"/>
          <p:cNvSpPr>
            <a:spLocks noChangeArrowheads="1"/>
          </p:cNvSpPr>
          <p:nvPr/>
        </p:nvSpPr>
        <p:spPr bwMode="auto">
          <a:xfrm>
            <a:off x="8259763" y="563563"/>
            <a:ext cx="355600" cy="2889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7832" y="44624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作成日：</a:t>
            </a:r>
            <a:r>
              <a:rPr kumimoji="1" lang="en-US" altLang="ja-JP" sz="1000" dirty="0" smtClean="0"/>
              <a:t>H27.</a:t>
            </a:r>
            <a:r>
              <a:rPr kumimoji="1" lang="ja-JP" altLang="en-US" sz="1000" dirty="0" smtClean="0"/>
              <a:t>○</a:t>
            </a:r>
            <a:r>
              <a:rPr kumimoji="1" lang="en-US" altLang="ja-JP" sz="1000" dirty="0" smtClean="0"/>
              <a:t>.</a:t>
            </a:r>
            <a:r>
              <a:rPr kumimoji="1" lang="ja-JP" altLang="en-US" sz="1000" dirty="0" smtClean="0"/>
              <a:t>○</a:t>
            </a:r>
            <a:endParaRPr kumimoji="1" lang="ja-JP" altLang="en-US" sz="1000" dirty="0"/>
          </a:p>
        </p:txBody>
      </p:sp>
      <p:sp>
        <p:nvSpPr>
          <p:cNvPr id="34" name="テキスト ボックス 27"/>
          <p:cNvSpPr txBox="1">
            <a:spLocks noChangeArrowheads="1"/>
          </p:cNvSpPr>
          <p:nvPr/>
        </p:nvSpPr>
        <p:spPr bwMode="auto">
          <a:xfrm>
            <a:off x="7896879" y="51245"/>
            <a:ext cx="11180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 dirty="0"/>
              <a:t>形式 </a:t>
            </a:r>
            <a:r>
              <a:rPr lang="en-US" altLang="ja-JP" sz="900" dirty="0" smtClean="0"/>
              <a:t>Ver.H27.6.20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16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107950" y="165100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tx2"/>
                </a:solidFill>
                <a:latin typeface="Arial" pitchFamily="34" charset="0"/>
              </a:rPr>
              <a:t>実践記録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90932"/>
              </p:ext>
            </p:extLst>
          </p:nvPr>
        </p:nvGraphicFramePr>
        <p:xfrm>
          <a:off x="179388" y="4724400"/>
          <a:ext cx="8785225" cy="19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5225"/>
              </a:tblGrid>
              <a:tr h="33525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評価と改善点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22134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1216024" y="195263"/>
            <a:ext cx="1987823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chemeClr val="tx2"/>
                </a:solidFill>
                <a:latin typeface="Arial" pitchFamily="34" charset="0"/>
              </a:rPr>
              <a:t>実践日：</a:t>
            </a:r>
            <a:r>
              <a:rPr lang="ja-JP" altLang="en-US" sz="1000" dirty="0" smtClean="0">
                <a:solidFill>
                  <a:schemeClr val="tx2"/>
                </a:solidFill>
                <a:latin typeface="Arial" pitchFamily="34" charset="0"/>
              </a:rPr>
              <a:t>平成○年○月○日</a:t>
            </a:r>
            <a:r>
              <a:rPr lang="ja-JP" altLang="en-US" sz="1000" dirty="0">
                <a:solidFill>
                  <a:schemeClr val="tx2"/>
                </a:solidFill>
                <a:latin typeface="Arial" pitchFamily="34" charset="0"/>
              </a:rPr>
              <a:t>　</a:t>
            </a:r>
            <a:endParaRPr lang="en-US" altLang="ja-JP" sz="1000" dirty="0">
              <a:solidFill>
                <a:schemeClr val="tx2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solidFill>
                  <a:schemeClr val="tx2"/>
                </a:solidFill>
                <a:latin typeface="Arial" pitchFamily="34" charset="0"/>
              </a:rPr>
              <a:t>対象：○年生</a:t>
            </a:r>
            <a:r>
              <a:rPr lang="ja-JP" altLang="en-US" sz="1000" dirty="0">
                <a:solidFill>
                  <a:schemeClr val="tx2"/>
                </a:solidFill>
                <a:latin typeface="Arial" pitchFamily="34" charset="0"/>
              </a:rPr>
              <a:t>　</a:t>
            </a:r>
            <a:r>
              <a:rPr lang="ja-JP" altLang="en-US" sz="1000" dirty="0" smtClean="0">
                <a:solidFill>
                  <a:schemeClr val="tx2"/>
                </a:solidFill>
                <a:latin typeface="Arial" pitchFamily="34" charset="0"/>
              </a:rPr>
              <a:t>　科目：美術</a:t>
            </a:r>
            <a:r>
              <a:rPr lang="ja-JP" altLang="en-US" sz="1000" dirty="0">
                <a:solidFill>
                  <a:schemeClr val="tx2"/>
                </a:solidFill>
                <a:latin typeface="Arial" pitchFamily="34" charset="0"/>
              </a:rPr>
              <a:t>○</a:t>
            </a:r>
          </a:p>
        </p:txBody>
      </p:sp>
      <p:sp>
        <p:nvSpPr>
          <p:cNvPr id="8" name="Rectangle 312"/>
          <p:cNvSpPr>
            <a:spLocks noChangeArrowheads="1"/>
          </p:cNvSpPr>
          <p:nvPr/>
        </p:nvSpPr>
        <p:spPr bwMode="auto">
          <a:xfrm>
            <a:off x="1677988" y="998538"/>
            <a:ext cx="2160587" cy="1385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写　真</a:t>
            </a:r>
          </a:p>
        </p:txBody>
      </p:sp>
      <p:sp>
        <p:nvSpPr>
          <p:cNvPr id="9" name="Rectangle 312"/>
          <p:cNvSpPr>
            <a:spLocks noChangeArrowheads="1"/>
          </p:cNvSpPr>
          <p:nvPr/>
        </p:nvSpPr>
        <p:spPr bwMode="auto">
          <a:xfrm>
            <a:off x="5008563" y="998538"/>
            <a:ext cx="2160587" cy="1385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写　真</a:t>
            </a:r>
          </a:p>
        </p:txBody>
      </p:sp>
      <p:sp>
        <p:nvSpPr>
          <p:cNvPr id="13" name="Rectangle 312"/>
          <p:cNvSpPr>
            <a:spLocks noChangeArrowheads="1"/>
          </p:cNvSpPr>
          <p:nvPr/>
        </p:nvSpPr>
        <p:spPr bwMode="auto">
          <a:xfrm>
            <a:off x="1658938" y="2973388"/>
            <a:ext cx="2160587" cy="1511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写　真</a:t>
            </a:r>
          </a:p>
        </p:txBody>
      </p:sp>
      <p:sp>
        <p:nvSpPr>
          <p:cNvPr id="14" name="Rectangle 312"/>
          <p:cNvSpPr>
            <a:spLocks noChangeArrowheads="1"/>
          </p:cNvSpPr>
          <p:nvPr/>
        </p:nvSpPr>
        <p:spPr bwMode="auto">
          <a:xfrm>
            <a:off x="4991100" y="2973388"/>
            <a:ext cx="2160588" cy="1511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写　真</a:t>
            </a:r>
          </a:p>
        </p:txBody>
      </p:sp>
      <p:sp>
        <p:nvSpPr>
          <p:cNvPr id="15" name="円形吹き出し 14"/>
          <p:cNvSpPr/>
          <p:nvPr/>
        </p:nvSpPr>
        <p:spPr>
          <a:xfrm>
            <a:off x="349250" y="755650"/>
            <a:ext cx="1774478" cy="936625"/>
          </a:xfrm>
          <a:prstGeom prst="wedgeEllipseCallout">
            <a:avLst>
              <a:gd name="adj1" fmla="val 51823"/>
              <a:gd name="adj2" fmla="val 4895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生徒の</a:t>
            </a:r>
            <a:r>
              <a:rPr lang="ja-JP" altLang="en-US" sz="900" dirty="0">
                <a:solidFill>
                  <a:schemeClr val="tx1"/>
                </a:solidFill>
              </a:rPr>
              <a:t>コメント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381000" y="2820988"/>
            <a:ext cx="1655763" cy="908050"/>
          </a:xfrm>
          <a:prstGeom prst="wedgeEllipseCallout">
            <a:avLst>
              <a:gd name="adj1" fmla="val 60971"/>
              <a:gd name="adj2" fmla="val 4931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生徒のコメント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3198813" y="2097088"/>
            <a:ext cx="1584325" cy="576262"/>
          </a:xfrm>
          <a:prstGeom prst="wedgeRectCallout">
            <a:avLst>
              <a:gd name="adj1" fmla="val -38871"/>
              <a:gd name="adj2" fmla="val -7473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活動の様子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3665538" y="3513138"/>
            <a:ext cx="1068387" cy="647700"/>
          </a:xfrm>
          <a:prstGeom prst="wedgeRectCallout">
            <a:avLst>
              <a:gd name="adj1" fmla="val -63483"/>
              <a:gd name="adj2" fmla="val -1980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活動の様子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6653213" y="877888"/>
            <a:ext cx="1871662" cy="692150"/>
          </a:xfrm>
          <a:prstGeom prst="wedgeEllipseCallout">
            <a:avLst>
              <a:gd name="adj1" fmla="val -43823"/>
              <a:gd name="adj2" fmla="val 5709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生徒のコメント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6707188" y="2900363"/>
            <a:ext cx="1800225" cy="936625"/>
          </a:xfrm>
          <a:prstGeom prst="wedgeEllipseCallout">
            <a:avLst>
              <a:gd name="adj1" fmla="val -44841"/>
              <a:gd name="adj2" fmla="val 5404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生徒のコメント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" name="四角形吹き出し 20"/>
          <p:cNvSpPr/>
          <p:nvPr/>
        </p:nvSpPr>
        <p:spPr>
          <a:xfrm>
            <a:off x="4541838" y="2820988"/>
            <a:ext cx="1066800" cy="468312"/>
          </a:xfrm>
          <a:prstGeom prst="wedgeRectCallout">
            <a:avLst>
              <a:gd name="adj1" fmla="val 66765"/>
              <a:gd name="adj2" fmla="val 5515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活動の様子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" name="四角形吹き出し 21"/>
          <p:cNvSpPr/>
          <p:nvPr/>
        </p:nvSpPr>
        <p:spPr>
          <a:xfrm>
            <a:off x="3990975" y="1044575"/>
            <a:ext cx="1216025" cy="647700"/>
          </a:xfrm>
          <a:prstGeom prst="wedgeRectCallout">
            <a:avLst>
              <a:gd name="adj1" fmla="val 63482"/>
              <a:gd name="adj2" fmla="val 3310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活動の様子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2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6225" y="63325"/>
            <a:ext cx="5094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資料</a:t>
            </a:r>
            <a:r>
              <a:rPr lang="ja-JP" altLang="en-US" sz="1600" b="1" dirty="0">
                <a:solidFill>
                  <a:srgbClr val="FF0000"/>
                </a:solidFill>
              </a:rPr>
              <a:t>　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指導ユニットのシート構成とまとめ方について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401957"/>
            <a:ext cx="8928992" cy="452431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１．</a:t>
            </a:r>
            <a:r>
              <a:rPr kumimoji="1" lang="ja-JP" altLang="en-US" sz="1600" dirty="0" smtClean="0"/>
              <a:t>指導ユニットは、「題材シート」「材料・方法ユニット」「実践記録シート」、</a:t>
            </a:r>
            <a:r>
              <a:rPr lang="ja-JP" altLang="en-US" sz="1600" dirty="0" smtClean="0"/>
              <a:t>以上３種類のシートで構成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されています。</a:t>
            </a:r>
            <a:r>
              <a:rPr kumimoji="1" lang="ja-JP" altLang="en-US" sz="1600" dirty="0" smtClean="0"/>
              <a:t>材料・方法ユニットには、小学校用と中学高校用があります。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kumimoji="1" lang="ja-JP" altLang="en-US" sz="1600" dirty="0" smtClean="0"/>
              <a:t>２．まずは、ひとつの題材について、指導のねらいに応じた「材料・方法ユニット」を考えてください。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なので、ひとつの題材に対して、</a:t>
            </a:r>
            <a:r>
              <a:rPr kumimoji="1" lang="ja-JP" altLang="en-US" sz="1600" dirty="0" smtClean="0"/>
              <a:t>複数の材料・方法ユニットで構成されることになります。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考えられる材料・方法ユニットが決まったら、題材シートに全体の構成をまとめてください。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３．「</a:t>
            </a:r>
            <a:r>
              <a:rPr kumimoji="1" lang="ja-JP" altLang="en-US" sz="1600" dirty="0" smtClean="0"/>
              <a:t>材料・方法ユニット</a:t>
            </a:r>
            <a:r>
              <a:rPr lang="ja-JP" altLang="en-US" sz="1600" dirty="0" smtClean="0"/>
              <a:t>」</a:t>
            </a:r>
            <a:r>
              <a:rPr kumimoji="1" lang="ja-JP" altLang="en-US" sz="1600" dirty="0" smtClean="0"/>
              <a:t>は、</a:t>
            </a:r>
            <a:r>
              <a:rPr lang="ja-JP" altLang="en-US" sz="1600" dirty="0" smtClean="0"/>
              <a:t>授業の全体をまとめるのではなく、</a:t>
            </a:r>
            <a:r>
              <a:rPr lang="ja-JP" altLang="en-US" sz="1600" dirty="0"/>
              <a:t>一つ</a:t>
            </a:r>
            <a:r>
              <a:rPr lang="ja-JP" altLang="en-US" sz="1600" dirty="0" smtClean="0"/>
              <a:t>のねらいに応じた指導の工夫</a:t>
            </a:r>
            <a:r>
              <a:rPr kumimoji="1" lang="ja-JP" altLang="en-US" sz="1600" dirty="0" smtClean="0"/>
              <a:t>を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まとめてください。その際、その指導の内容が、</a:t>
            </a:r>
            <a:r>
              <a:rPr lang="ja-JP" altLang="en-US" sz="1600" u="sng" dirty="0" smtClean="0"/>
              <a:t>材料をメインとする場合には、材料ユニットとして、</a:t>
            </a:r>
            <a:endParaRPr lang="en-US" altLang="ja-JP" sz="1600" u="sng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</a:t>
            </a:r>
            <a:r>
              <a:rPr kumimoji="1" lang="ja-JP" altLang="en-US" sz="1600" u="sng" dirty="0" smtClean="0"/>
              <a:t>方法をメインとする場合には方法ユニットとして扱い</a:t>
            </a:r>
            <a:r>
              <a:rPr kumimoji="1" lang="ja-JP" altLang="en-US" sz="1600" dirty="0" smtClean="0"/>
              <a:t>、材料</a:t>
            </a:r>
            <a:r>
              <a:rPr lang="ja-JP" altLang="en-US" sz="1600" dirty="0" smtClean="0"/>
              <a:t>または</a:t>
            </a:r>
            <a:r>
              <a:rPr kumimoji="1" lang="ja-JP" altLang="en-US" sz="1600" dirty="0" smtClean="0"/>
              <a:t>方法のどちらかを選択してください。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４．材料または方法を選択したら、それぞれの指導の目的に応じて、「発想・構想」「創造的技能」「鑑賞」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のいづれかを選択してください。（小学校はなし）　そして、図表などを取り入れながらわかりやすく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kumimoji="1" lang="ja-JP" altLang="en-US" sz="1600" dirty="0" smtClean="0"/>
              <a:t>まとめてください。</a:t>
            </a:r>
            <a:r>
              <a:rPr lang="ja-JP" altLang="en-US" sz="1600" dirty="0" smtClean="0"/>
              <a:t>また、実践記録シートを作成し、評価や改善点などをまとめてください。</a:t>
            </a:r>
            <a:endParaRPr kumimoji="1"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５</a:t>
            </a:r>
            <a:r>
              <a:rPr lang="ja-JP" altLang="en-US" sz="1600" dirty="0" smtClean="0"/>
              <a:t>．それぞれの材料・方法ユニットで扱う材料や方法、造形要素（小学校なし）について、ユニットシート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右側の欄内の主な用語を選択してください。</a:t>
            </a:r>
            <a:r>
              <a:rPr lang="ja-JP" altLang="en-US" sz="1600" u="sng" dirty="0" smtClean="0"/>
              <a:t>これは福井県造形教育研究会のウェブサイト上で検索</a:t>
            </a:r>
            <a:endParaRPr lang="en-US" altLang="ja-JP" sz="1600" u="sng" dirty="0" smtClean="0"/>
          </a:p>
          <a:p>
            <a:r>
              <a:rPr lang="ja-JP" altLang="en-US" sz="1600" u="sng" dirty="0"/>
              <a:t>　</a:t>
            </a:r>
            <a:r>
              <a:rPr lang="ja-JP" altLang="en-US" sz="1600" u="sng" dirty="0" smtClean="0"/>
              <a:t>　する</a:t>
            </a:r>
            <a:r>
              <a:rPr kumimoji="1" lang="ja-JP" altLang="en-US" sz="1600" u="sng" dirty="0" smtClean="0"/>
              <a:t>ためのキーワードになります。</a:t>
            </a:r>
            <a:endParaRPr kumimoji="1" lang="en-US" altLang="ja-JP" sz="1600" u="sng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5301208"/>
            <a:ext cx="770485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3600" dirty="0" smtClean="0">
                <a:solidFill>
                  <a:schemeClr val="tx1"/>
                </a:solidFill>
              </a:rPr>
              <a:t>・・・・・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6068" y="5449416"/>
            <a:ext cx="684076" cy="9997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材料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ユニット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43925" y="5461885"/>
            <a:ext cx="684076" cy="9997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方法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ユニット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56176" y="5454211"/>
            <a:ext cx="684076" cy="9997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材料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ユニット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20144" y="5449416"/>
            <a:ext cx="657650" cy="9997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実践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記録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8001" y="5461885"/>
            <a:ext cx="657650" cy="9997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実践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記録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40252" y="5461884"/>
            <a:ext cx="657650" cy="98725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実践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記録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98014" y="5461885"/>
            <a:ext cx="684076" cy="9997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方法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ユニット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82090" y="5461885"/>
            <a:ext cx="657650" cy="9997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実践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記録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76225" y="5085184"/>
            <a:ext cx="1343447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題材シート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7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956</Words>
  <Application>Microsoft Office PowerPoint</Application>
  <PresentationFormat>画面に合わせる (4:3)</PresentationFormat>
  <Paragraphs>549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Administrator</cp:lastModifiedBy>
  <cp:revision>219</cp:revision>
  <cp:lastPrinted>2015-05-14T07:31:08Z</cp:lastPrinted>
  <dcterms:created xsi:type="dcterms:W3CDTF">2013-03-07T08:21:40Z</dcterms:created>
  <dcterms:modified xsi:type="dcterms:W3CDTF">2015-06-28T00:22:48Z</dcterms:modified>
</cp:coreProperties>
</file>