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>
        <p:scale>
          <a:sx n="100" d="100"/>
          <a:sy n="100" d="100"/>
        </p:scale>
        <p:origin x="-564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16E8C48-7216-4197-BC9C-D4415E0EE8B7}" type="datetimeFigureOut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4568E97-DB15-4A30-AD74-0749A7F0F5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1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DD11-1716-4BAE-BA6A-8148BB7C7B87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CAC1-74D1-48E8-A752-054B53CB5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0455-F04D-4C0B-9D7A-F6953CF06B66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0AA5-FB0F-49E0-84E5-DBCD21F38C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D3A8-3BF8-4D67-99CC-542B2768B382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7431-77DF-498B-8953-A9B3D3B486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4DA6-A54B-4473-9302-A39CDCBB919F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2D6F-A082-462E-922C-496C0CF6FD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54185-9347-445A-B2F5-C3226377291E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7CBC-2C84-4E23-BA27-A0335BB145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4D88-1812-414B-9777-25DA69D20E75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97B81-7711-4923-B664-BC4CB67E6E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A6E5-F221-4E38-80EE-33E8E4B33B4A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A2C6-9C46-4970-9556-16BBD501A7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B6DA-CB87-406C-800A-BFD70347871F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21F2-E4B4-45A9-8168-CFF74BFD61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D068-DA1B-4D3C-995B-697B11378D9B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671B-9B96-4A97-82CF-34603663D6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9D28-EE77-4BB4-8EEB-FD34819C78B4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AA69-6861-4EAC-B75E-8F09FA1416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C01-E3CA-4AF2-85F9-5DF11C9D4F33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6E5C-FE57-4199-92FA-E6C31DDFC7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194E29-6D36-4BDA-AD82-FF4539E3726F}" type="datetime1">
              <a:rPr lang="ja-JP" altLang="en-US"/>
              <a:pPr>
                <a:defRPr/>
              </a:pPr>
              <a:t>2015/8/17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5E26EBA-850C-4850-A6D3-C004122A40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50"/>
            <a:ext cx="2328863" cy="5857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1050" dirty="0">
              <a:latin typeface="+mn-lt"/>
              <a:ea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843213" y="785813"/>
          <a:ext cx="6086475" cy="5522913"/>
        </p:xfrm>
        <a:graphic>
          <a:graphicData uri="http://schemas.openxmlformats.org/drawingml/2006/table">
            <a:tbl>
              <a:tblPr/>
              <a:tblGrid>
                <a:gridCol w="2933700"/>
                <a:gridCol w="3152775"/>
              </a:tblGrid>
              <a:tr h="1323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学習の目標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・日本色から日本の自然観や美意識を感じ取り、日本の色の名前を当てるゲームや、自分の色をつくる活動に取り組む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準備物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・伝統色のカードと名前のカード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・カードとする紙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・描画材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活動例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endParaRPr kumimoji="1" lang="en-US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　　　　　　　　　　　　　　</a:t>
                      </a:r>
                      <a:endParaRPr kumimoji="1" lang="en-US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　　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ゲーム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】                        【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色作り 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　　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指導のポイント</a:t>
                      </a:r>
                      <a:endParaRPr kumimoji="0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④伝統文化について考える機会とする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 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ゲーム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　　・色と名前を組み合わせる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　　・平安時代の十二単の「かさねの色目」を作る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             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 【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色作り 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　・自然の風景を一つ決めて「名前」をつける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　・印象を自分の色で表し、カードに塗る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④色と名前を合わせるゲームで鑑賞にかえる　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5724"/>
              </p:ext>
            </p:extLst>
          </p:nvPr>
        </p:nvGraphicFramePr>
        <p:xfrm>
          <a:off x="285750" y="214313"/>
          <a:ext cx="5006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63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日本の色　（５・６年）　　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429250" y="214313"/>
          <a:ext cx="32147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角丸四角形吹き出し 6"/>
          <p:cNvSpPr>
            <a:spLocks noChangeArrowheads="1"/>
          </p:cNvSpPr>
          <p:nvPr/>
        </p:nvSpPr>
        <p:spPr bwMode="auto">
          <a:xfrm>
            <a:off x="3132138" y="2349500"/>
            <a:ext cx="2303462" cy="358775"/>
          </a:xfrm>
          <a:prstGeom prst="wedgeRoundRectCallout">
            <a:avLst>
              <a:gd name="adj1" fmla="val 9958"/>
              <a:gd name="adj2" fmla="val -99556"/>
              <a:gd name="adj3" fmla="val 16667"/>
            </a:avLst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kern="100" dirty="0">
                <a:latin typeface="+mn-ea"/>
                <a:ea typeface="+mn-ea"/>
                <a:cs typeface="Times New Roman"/>
              </a:rPr>
              <a:t>日本の色の名前を読んでみよ</a:t>
            </a:r>
            <a:r>
              <a:rPr lang="ja-JP" altLang="en-US" sz="1050" b="1" kern="100" dirty="0">
                <a:latin typeface="+mn-ea"/>
                <a:ea typeface="+mn-ea"/>
                <a:cs typeface="Times New Roman"/>
              </a:rPr>
              <a:t>う</a:t>
            </a:r>
            <a:endParaRPr lang="ja-JP" altLang="en-US" sz="1050" b="1" dirty="0">
              <a:latin typeface="+mn-ea"/>
              <a:ea typeface="+mn-ea"/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3132138" y="623728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-2-</a:t>
            </a:r>
            <a:endParaRPr lang="ja-JP" altLang="en-US" dirty="0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4643438" y="3357563"/>
            <a:ext cx="936625" cy="719137"/>
          </a:xfrm>
          <a:prstGeom prst="rect">
            <a:avLst/>
          </a:prstGeom>
          <a:noFill/>
          <a:ln w="15875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ja-JP" altLang="en-US" sz="1000">
                <a:latin typeface="ＭＳ Ｐゴシック" charset="-128"/>
                <a:cs typeface="Times New Roman" pitchFamily="18" charset="0"/>
              </a:rPr>
              <a:t>日本の色を新たにつくる</a:t>
            </a:r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3276600" y="3357563"/>
            <a:ext cx="936625" cy="719137"/>
          </a:xfrm>
          <a:prstGeom prst="rect">
            <a:avLst/>
          </a:prstGeom>
          <a:noFill/>
          <a:ln w="15875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ja-JP" altLang="en-US" sz="1000">
                <a:latin typeface="ＭＳ Ｐゴシック" charset="-128"/>
                <a:cs typeface="Times New Roman" pitchFamily="18" charset="0"/>
              </a:rPr>
              <a:t>色と名前を合わせる</a:t>
            </a:r>
            <a:endParaRPr lang="en-US" altLang="ja-JP" sz="1000">
              <a:latin typeface="ＭＳ Ｐゴシック" charset="-128"/>
              <a:cs typeface="Times New Roman" pitchFamily="18" charset="0"/>
            </a:endParaRPr>
          </a:p>
        </p:txBody>
      </p:sp>
      <p:sp>
        <p:nvSpPr>
          <p:cNvPr id="28" name="正方形/長方形 27"/>
          <p:cNvSpPr>
            <a:spLocks noChangeArrowheads="1"/>
          </p:cNvSpPr>
          <p:nvPr/>
        </p:nvSpPr>
        <p:spPr bwMode="auto">
          <a:xfrm>
            <a:off x="3276600" y="4437063"/>
            <a:ext cx="935038" cy="500062"/>
          </a:xfrm>
          <a:prstGeom prst="rect">
            <a:avLst/>
          </a:prstGeom>
          <a:noFill/>
          <a:ln w="15875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ja-JP" altLang="en-US" sz="1000">
                <a:latin typeface="ＭＳ Ｐゴシック" charset="-128"/>
                <a:cs typeface="Times New Roman" pitchFamily="18" charset="0"/>
              </a:rPr>
              <a:t>かさねの色目をつくる</a:t>
            </a:r>
          </a:p>
        </p:txBody>
      </p:sp>
      <p:sp>
        <p:nvSpPr>
          <p:cNvPr id="29" name="正方形/長方形 28"/>
          <p:cNvSpPr>
            <a:spLocks noChangeArrowheads="1"/>
          </p:cNvSpPr>
          <p:nvPr/>
        </p:nvSpPr>
        <p:spPr bwMode="auto">
          <a:xfrm>
            <a:off x="4643438" y="4437063"/>
            <a:ext cx="928687" cy="500062"/>
          </a:xfrm>
          <a:prstGeom prst="rect">
            <a:avLst/>
          </a:prstGeom>
          <a:noFill/>
          <a:ln w="15875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ja-JP" altLang="en-US" sz="1000">
                <a:latin typeface="ＭＳ Ｐゴシック" charset="-128"/>
                <a:cs typeface="Times New Roman" pitchFamily="18" charset="0"/>
              </a:rPr>
              <a:t>色と名前を合わせる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rot="5400000">
            <a:off x="3602038" y="4254500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5400000">
            <a:off x="4899025" y="4254500"/>
            <a:ext cx="3571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20" name="Picture 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3031">
            <a:off x="3162300" y="2822576"/>
            <a:ext cx="306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1" name="Picture 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370022" flipH="1">
            <a:off x="5321301" y="2824162"/>
            <a:ext cx="2905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357188" y="785813"/>
          <a:ext cx="2343150" cy="5522913"/>
        </p:xfrm>
        <a:graphic>
          <a:graphicData uri="http://schemas.openxmlformats.org/drawingml/2006/table">
            <a:tbl>
              <a:tblPr/>
              <a:tblGrid>
                <a:gridCol w="2343150"/>
              </a:tblGrid>
              <a:tr h="5522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（描画材の造形活動の評価規準）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①（関心・意欲・態度）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自分の思いをもって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 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・いろいろな描画材の特徴や効果を生か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した活動に取り組もうとしている。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②（発想・構想の能力）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特徴を基に思い付いたり、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用途や構成を考えたりして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・目的や意義を意識して、描画材の特徴や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効果などを予想し、表したいことを思い付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いている。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③（創造的な技能）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経験を生かして、工夫する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・これまで体験してきた描画材の技能や知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識を組み合わせて、自分の表現で様々な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表し方を工夫している。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 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④（鑑賞の能力）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意図や特徴、美しさを感じ取る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・比較したり、共感したりしながら感動を深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め、美術作品の意図や特徴、美しさを感じ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取っている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角丸四角形 27"/>
          <p:cNvSpPr/>
          <p:nvPr/>
        </p:nvSpPr>
        <p:spPr>
          <a:xfrm>
            <a:off x="468313" y="4868863"/>
            <a:ext cx="2089150" cy="136842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描画材の魅力！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・色に触れ、色彩感覚を刺激することができる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・生活の中の色を探して活動することができる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・扱う中で、様々な描画材の特徴を知り、表現に生かす知識や技能を得ることができる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95288" y="1052513"/>
            <a:ext cx="2016125" cy="36036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円/楕円 15"/>
          <p:cNvSpPr/>
          <p:nvPr/>
        </p:nvSpPr>
        <p:spPr>
          <a:xfrm>
            <a:off x="395288" y="1773238"/>
            <a:ext cx="2016125" cy="57626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15"/>
          <p:cNvSpPr/>
          <p:nvPr/>
        </p:nvSpPr>
        <p:spPr>
          <a:xfrm>
            <a:off x="395288" y="2924175"/>
            <a:ext cx="2016125" cy="360363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円/楕円 15"/>
          <p:cNvSpPr/>
          <p:nvPr/>
        </p:nvSpPr>
        <p:spPr>
          <a:xfrm>
            <a:off x="395288" y="3933825"/>
            <a:ext cx="2016125" cy="360363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156</Words>
  <Application>Microsoft Office PowerPoint</Application>
  <PresentationFormat>画面に合わせる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182</cp:revision>
  <dcterms:created xsi:type="dcterms:W3CDTF">2012-05-08T08:19:04Z</dcterms:created>
  <dcterms:modified xsi:type="dcterms:W3CDTF">2015-08-17T09:49:38Z</dcterms:modified>
</cp:coreProperties>
</file>