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9" r:id="rId2"/>
    <p:sldId id="306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66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4660"/>
  </p:normalViewPr>
  <p:slideViewPr>
    <p:cSldViewPr>
      <p:cViewPr varScale="1">
        <p:scale>
          <a:sx n="73" d="100"/>
          <a:sy n="73" d="100"/>
        </p:scale>
        <p:origin x="12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A58E3D-C9C9-4C07-AA88-9DAF36BE61CA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F9D4FA-63F3-4286-AEB3-A207F479B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050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F9D4FA-63F3-4286-AEB3-A207F479B745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123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3345E-8E23-4A2D-BBC8-2966563007A7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55CE-8D16-417E-9BBA-B3A205EA12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90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991F-CCBC-4EB9-A974-B732A7E09AB5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19DB-1A09-4F30-B20A-749A2057D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64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8EE9-4C24-4CB3-BE68-B77EEE0F4CBB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E5D0-1456-48E6-AC79-CE658D604D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32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9DE8-1F97-4CBD-A3C6-4FFD2ADD39C5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4445-EF1A-415D-A6B1-A8C05D0D85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12DA-9E3F-4FF9-8DEE-9F910629FF59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CE89-A18E-49B3-A82A-7CB3EF8296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6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75B8-9072-4187-B9AB-412324F41318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32E0-22B1-49D6-85E6-1914AA93A1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97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5DBD-A8BC-4A10-A83C-F88843FEF76E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90909-C664-4470-BD9A-883F13D32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28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4CC9-80A0-42BC-B879-B51444400C96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C303-1913-4BC8-8854-A05CB6C098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30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28F2-ECC2-4969-B5FD-023E242FF4ED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DCA0-A7E0-473C-984F-014803B689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23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03AA-9D4C-478B-84EB-7A56502BCD56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069FE-8D51-46B7-9031-591B917A33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05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B93D-83F2-468D-A027-3F289B3B226D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559A-9258-405C-8233-4F047F71EA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27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0AC8C2-0D8A-4F2A-B8EE-26B6A11B1950}" type="datetimeFigureOut">
              <a:rPr lang="ja-JP" altLang="en-US"/>
              <a:pPr>
                <a:defRPr/>
              </a:pPr>
              <a:t>2021/7/26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907E11-0539-4F02-8621-DD70668187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14040"/>
              </p:ext>
            </p:extLst>
          </p:nvPr>
        </p:nvGraphicFramePr>
        <p:xfrm>
          <a:off x="150813" y="358775"/>
          <a:ext cx="8813675" cy="772924"/>
        </p:xfrm>
        <a:graphic>
          <a:graphicData uri="http://schemas.openxmlformats.org/drawingml/2006/table">
            <a:tbl>
              <a:tblPr/>
              <a:tblGrid>
                <a:gridCol w="113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9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820">
                  <a:extLst>
                    <a:ext uri="{9D8B030D-6E8A-4147-A177-3AD203B41FA5}">
                      <a16:colId xmlns:a16="http://schemas.microsoft.com/office/drawing/2014/main" val="4259983833"/>
                    </a:ext>
                  </a:extLst>
                </a:gridCol>
              </a:tblGrid>
              <a:tr h="36525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指導ユニット 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Ver.R1.12</a:t>
                      </a: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題材名</a:t>
                      </a: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自分の感性を探ろう～短歌を通して郷土の季節の情景を描こう</a:t>
                      </a: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日本画）</a:t>
                      </a: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+mn-cs"/>
                      </a:endParaRPr>
                    </a:p>
                  </a:txBody>
                  <a:tcPr marL="91498" marR="91498" marT="45467" marB="45467" anchor="ctr" horzOverflow="overflow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導入／展開／まとめ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指導案など資料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道具・鑑賞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box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作成日</a:t>
                      </a:r>
                      <a:endParaRPr kumimoji="1" lang="ja-JP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1435" marR="91435" marT="45414" marB="4541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/>
                        </a:rPr>
                        <a:t>主題を生成してエスキースを描こう</a:t>
                      </a:r>
                      <a:endParaRPr lang="en-US" altLang="ja-JP" sz="1100" kern="1200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/>
                      </a:endParaRPr>
                    </a:p>
                  </a:txBody>
                  <a:tcPr marL="91498" marR="91498" marT="45467" marB="45467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２</a:t>
                      </a:r>
                      <a:r>
                        <a:rPr kumimoji="0" lang="zh-TW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時間</a:t>
                      </a: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扱い（２～３時間目）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ある　なし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ある　なし</a:t>
                      </a:r>
                    </a:p>
                  </a:txBody>
                  <a:tcPr marL="91435" marR="91435" marT="45414" marB="45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R</a:t>
                      </a: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２</a:t>
                      </a:r>
                      <a:r>
                        <a:rPr lang="en-US" altLang="ja-JP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.</a:t>
                      </a: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２</a:t>
                      </a:r>
                      <a:r>
                        <a:rPr lang="en-US" altLang="ja-JP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.</a:t>
                      </a:r>
                      <a:r>
                        <a:rPr lang="ja-JP" altLang="en-US" sz="900" dirty="0">
                          <a:solidFill>
                            <a:prstClr val="black"/>
                          </a:solidFill>
                          <a:latin typeface="Verdana" pitchFamily="34" charset="0"/>
                        </a:rPr>
                        <a:t>１４</a:t>
                      </a:r>
                      <a:endParaRPr lang="ja-JP" altLang="en-US" sz="1050" dirty="0">
                        <a:solidFill>
                          <a:prstClr val="black"/>
                        </a:solidFill>
                        <a:latin typeface="Verdana" pitchFamily="34" charset="0"/>
                      </a:endParaRPr>
                    </a:p>
                  </a:txBody>
                  <a:tcPr marL="91435" marR="91435" marT="45414" marB="4541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95723"/>
              </p:ext>
            </p:extLst>
          </p:nvPr>
        </p:nvGraphicFramePr>
        <p:xfrm>
          <a:off x="2984387" y="1187261"/>
          <a:ext cx="6003925" cy="5582251"/>
        </p:xfrm>
        <a:graphic>
          <a:graphicData uri="http://schemas.openxmlformats.org/drawingml/2006/table">
            <a:tbl>
              <a:tblPr/>
              <a:tblGrid>
                <a:gridCol w="25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6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　　</a:t>
                      </a:r>
                      <a:r>
                        <a:rPr kumimoji="0" lang="ja-JP" alt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+mn-cs"/>
                        </a:rPr>
                        <a:t>　　資質・能力とつながる活動の要点</a:t>
                      </a:r>
                      <a:endParaRPr kumimoji="0" lang="en-US" altLang="ja-JP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+mn-cs"/>
                      </a:endParaRPr>
                    </a:p>
                  </a:txBody>
                  <a:tcPr marL="91471" marR="91471" marT="45590" marB="455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</a:t>
                      </a: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活動内容</a:t>
                      </a:r>
                      <a:endParaRPr kumimoji="0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1471" marR="91471" marT="45590" marB="455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「福井・日本」のイメージを連想法でひろげ、主題にするキーワードをいくつか選ぶ。</a:t>
                      </a:r>
                      <a:endParaRPr lang="en-US" altLang="ja-JP" sz="1100" kern="100" dirty="0">
                        <a:effectLst/>
                        <a:latin typeface="ＭＳ Ｐゴシック" panose="020B0600070205080204" pitchFamily="50" charset="-128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effectLst/>
                          <a:latin typeface="ＭＳ Ｐゴシック" panose="020B0600070205080204" pitchFamily="50" charset="-128"/>
                          <a:ea typeface="+mn-ea"/>
                          <a:cs typeface="Times New Roman"/>
                        </a:rPr>
                        <a:t>それをもとにイメージの合う和歌を選び、ワークシートを利用して表現の方向性を決める。</a:t>
                      </a:r>
                      <a:endParaRPr lang="ja-JP" altLang="ja-JP" sz="1100" kern="100" dirty="0">
                        <a:effectLst/>
                        <a:latin typeface="ＭＳ Ｐゴシック" panose="020B0600070205080204" pitchFamily="50" charset="-128"/>
                        <a:ea typeface="+mn-ea"/>
                        <a:cs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kern="100" dirty="0">
                        <a:effectLst/>
                        <a:latin typeface="ＭＳ Ｐゴシック" panose="020B0600070205080204" pitchFamily="50" charset="-128"/>
                        <a:ea typeface="+mn-ea"/>
                        <a:cs typeface="Times New Roman"/>
                      </a:endParaRPr>
                    </a:p>
                  </a:txBody>
                  <a:tcPr marL="91471" marR="91471" marT="45590" marB="4559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・「福井・日本」から連想法でキーワードを導き出し、郷土に対するイメージをまとめよう。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・そのイメージから季節を設定し、それに合う和歌を探し、その情景は自分のどのような体験と重なったり、共感したのかを探る。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・情景をもとに全体の色のイメージを選び、下地になる色や、色の組み合わせ（揉み紙）を考える。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・情景をもとに構成を考える。</a:t>
                      </a:r>
                      <a:endParaRPr kumimoji="1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71" marR="91471" marT="45590" marB="455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3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授業づくりの要点</a:t>
                      </a:r>
                    </a:p>
                  </a:txBody>
                  <a:tcPr marL="91471" marR="91471" marT="45590" marB="455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6" marR="91476" marT="45582" marB="455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74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　　　　　　　　　　　　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①　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連想法でイメージをまとめよう。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②和歌の歴史・世界観の資料を提示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人と自然とのかかわり・色彩に対するこだわり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を味わう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「ワークシートによる、もの・自己との対話」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③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イメージから季節を設定し、それに合う和歌を探し、その情景は自分のどのような体験と重なったり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共感したのかを探る。・・・既習のものやインターネット等活用して時間外で探してくる。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④全体のイメージ色のを選び、下地になる色や、色の組み合わせ（揉み紙）を考える。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⑤構成を考える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⑥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ワークシートをもとにグループ内で各自紹介し、アイデアや手法の情報を交換し、イメージをまとめる。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　⑦　机間巡視で進んでいる生徒のワークシートを提示し、次時までの課題のについて確認する。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1" marR="91471" marT="45590" marB="4559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76" marR="91476" marT="45582" marB="455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90071"/>
              </p:ext>
            </p:extLst>
          </p:nvPr>
        </p:nvGraphicFramePr>
        <p:xfrm>
          <a:off x="143057" y="1171778"/>
          <a:ext cx="2800078" cy="3398120"/>
        </p:xfrm>
        <a:graphic>
          <a:graphicData uri="http://schemas.openxmlformats.org/drawingml/2006/table">
            <a:tbl>
              <a:tblPr bandCol="1"/>
              <a:tblGrid>
                <a:gridCol w="12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18">
                  <a:extLst>
                    <a:ext uri="{9D8B030D-6E8A-4147-A177-3AD203B41FA5}">
                      <a16:colId xmlns:a16="http://schemas.microsoft.com/office/drawing/2014/main" val="3740382228"/>
                    </a:ext>
                  </a:extLst>
                </a:gridCol>
                <a:gridCol w="162868">
                  <a:extLst>
                    <a:ext uri="{9D8B030D-6E8A-4147-A177-3AD203B41FA5}">
                      <a16:colId xmlns:a16="http://schemas.microsoft.com/office/drawing/2014/main" val="3508286439"/>
                    </a:ext>
                  </a:extLst>
                </a:gridCol>
                <a:gridCol w="48059">
                  <a:extLst>
                    <a:ext uri="{9D8B030D-6E8A-4147-A177-3AD203B41FA5}">
                      <a16:colId xmlns:a16="http://schemas.microsoft.com/office/drawing/2014/main" val="2757078843"/>
                    </a:ext>
                  </a:extLst>
                </a:gridCol>
                <a:gridCol w="69419">
                  <a:extLst>
                    <a:ext uri="{9D8B030D-6E8A-4147-A177-3AD203B41FA5}">
                      <a16:colId xmlns:a16="http://schemas.microsoft.com/office/drawing/2014/main" val="2229520088"/>
                    </a:ext>
                  </a:extLst>
                </a:gridCol>
                <a:gridCol w="141507">
                  <a:extLst>
                    <a:ext uri="{9D8B030D-6E8A-4147-A177-3AD203B41FA5}">
                      <a16:colId xmlns:a16="http://schemas.microsoft.com/office/drawing/2014/main" val="932570964"/>
                    </a:ext>
                  </a:extLst>
                </a:gridCol>
                <a:gridCol w="210927">
                  <a:extLst>
                    <a:ext uri="{9D8B030D-6E8A-4147-A177-3AD203B41FA5}">
                      <a16:colId xmlns:a16="http://schemas.microsoft.com/office/drawing/2014/main" val="4199481403"/>
                    </a:ext>
                  </a:extLst>
                </a:gridCol>
                <a:gridCol w="11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039">
                  <a:extLst>
                    <a:ext uri="{9D8B030D-6E8A-4147-A177-3AD203B41FA5}">
                      <a16:colId xmlns:a16="http://schemas.microsoft.com/office/drawing/2014/main" val="745987750"/>
                    </a:ext>
                  </a:extLst>
                </a:gridCol>
                <a:gridCol w="62668">
                  <a:extLst>
                    <a:ext uri="{9D8B030D-6E8A-4147-A177-3AD203B41FA5}">
                      <a16:colId xmlns:a16="http://schemas.microsoft.com/office/drawing/2014/main" val="3905890171"/>
                    </a:ext>
                  </a:extLst>
                </a:gridCol>
                <a:gridCol w="27371">
                  <a:extLst>
                    <a:ext uri="{9D8B030D-6E8A-4147-A177-3AD203B41FA5}">
                      <a16:colId xmlns:a16="http://schemas.microsoft.com/office/drawing/2014/main" val="3780888487"/>
                    </a:ext>
                  </a:extLst>
                </a:gridCol>
                <a:gridCol w="157102">
                  <a:extLst>
                    <a:ext uri="{9D8B030D-6E8A-4147-A177-3AD203B41FA5}">
                      <a16:colId xmlns:a16="http://schemas.microsoft.com/office/drawing/2014/main" val="1566979419"/>
                    </a:ext>
                  </a:extLst>
                </a:gridCol>
                <a:gridCol w="62680">
                  <a:extLst>
                    <a:ext uri="{9D8B030D-6E8A-4147-A177-3AD203B41FA5}">
                      <a16:colId xmlns:a16="http://schemas.microsoft.com/office/drawing/2014/main" val="1286313339"/>
                    </a:ext>
                  </a:extLst>
                </a:gridCol>
                <a:gridCol w="81183">
                  <a:extLst>
                    <a:ext uri="{9D8B030D-6E8A-4147-A177-3AD203B41FA5}">
                      <a16:colId xmlns:a16="http://schemas.microsoft.com/office/drawing/2014/main" val="1427273429"/>
                    </a:ext>
                  </a:extLst>
                </a:gridCol>
                <a:gridCol w="57097">
                  <a:extLst>
                    <a:ext uri="{9D8B030D-6E8A-4147-A177-3AD203B41FA5}">
                      <a16:colId xmlns:a16="http://schemas.microsoft.com/office/drawing/2014/main" val="3877628610"/>
                    </a:ext>
                  </a:extLst>
                </a:gridCol>
                <a:gridCol w="200960">
                  <a:extLst>
                    <a:ext uri="{9D8B030D-6E8A-4147-A177-3AD203B41FA5}">
                      <a16:colId xmlns:a16="http://schemas.microsoft.com/office/drawing/2014/main" val="277626906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77566120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664011738"/>
                    </a:ext>
                  </a:extLst>
                </a:gridCol>
                <a:gridCol w="40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35">
                  <a:extLst>
                    <a:ext uri="{9D8B030D-6E8A-4147-A177-3AD203B41FA5}">
                      <a16:colId xmlns:a16="http://schemas.microsoft.com/office/drawing/2014/main" val="3192318780"/>
                    </a:ext>
                  </a:extLst>
                </a:gridCol>
                <a:gridCol w="54624">
                  <a:extLst>
                    <a:ext uri="{9D8B030D-6E8A-4147-A177-3AD203B41FA5}">
                      <a16:colId xmlns:a16="http://schemas.microsoft.com/office/drawing/2014/main" val="525994830"/>
                    </a:ext>
                  </a:extLst>
                </a:gridCol>
                <a:gridCol w="122335">
                  <a:extLst>
                    <a:ext uri="{9D8B030D-6E8A-4147-A177-3AD203B41FA5}">
                      <a16:colId xmlns:a16="http://schemas.microsoft.com/office/drawing/2014/main" val="1651183171"/>
                    </a:ext>
                  </a:extLst>
                </a:gridCol>
                <a:gridCol w="63403">
                  <a:extLst>
                    <a:ext uri="{9D8B030D-6E8A-4147-A177-3AD203B41FA5}">
                      <a16:colId xmlns:a16="http://schemas.microsoft.com/office/drawing/2014/main" val="1939580681"/>
                    </a:ext>
                  </a:extLst>
                </a:gridCol>
                <a:gridCol w="702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9654">
                  <a:extLst>
                    <a:ext uri="{9D8B030D-6E8A-4147-A177-3AD203B41FA5}">
                      <a16:colId xmlns:a16="http://schemas.microsoft.com/office/drawing/2014/main" val="3601466051"/>
                    </a:ext>
                  </a:extLst>
                </a:gridCol>
                <a:gridCol w="283273">
                  <a:extLst>
                    <a:ext uri="{9D8B030D-6E8A-4147-A177-3AD203B41FA5}">
                      <a16:colId xmlns:a16="http://schemas.microsoft.com/office/drawing/2014/main" val="980286720"/>
                    </a:ext>
                  </a:extLst>
                </a:gridCol>
              </a:tblGrid>
              <a:tr h="252397">
                <a:tc gridSpan="2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高校美術</a:t>
                      </a:r>
                      <a:r>
                        <a:rPr kumimoji="0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Ⅰ</a:t>
                      </a:r>
                      <a:r>
                        <a:rPr kumimoji="0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の指導項目</a:t>
                      </a:r>
                      <a:endParaRPr kumimoji="0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1471" marR="91471"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39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知識</a:t>
                      </a:r>
                      <a:endParaRPr kumimoji="1" lang="en-US" altLang="ja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〔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共通事項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〕</a:t>
                      </a:r>
                      <a:endParaRPr kumimoji="1" lang="en-US" altLang="ja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造形の要素の働き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全体の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イメージ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作風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様式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その他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　　　　）</a:t>
                      </a: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+mn-cs"/>
                        </a:rPr>
                        <a:t>技　能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55" marB="0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（ア）特性を生かす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（イ）表す</a:t>
                      </a: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410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材料</a:t>
                      </a: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用具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機器等の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用具）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6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主題を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追求して</a:t>
                      </a:r>
                    </a:p>
                  </a:txBody>
                  <a:tcPr marL="0" marR="0" marT="7206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目的や計画を基に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表現の意図を効果的に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413588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cs typeface="+mn-cs"/>
                        </a:rPr>
                        <a:t>思考力・判断力・表現力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表現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800" dirty="0"/>
                        <a:t>主題</a:t>
                      </a:r>
                      <a:endParaRPr lang="en-US" altLang="ja-JP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見つめる</a:t>
                      </a: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夢や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想像などから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考える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1995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映像メディアの特性を生かして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自然</a:t>
                      </a:r>
                      <a:endParaRPr kumimoji="1" lang="ja-JP" altLang="en-US" sz="800" dirty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自己</a:t>
                      </a:r>
                      <a:endParaRPr kumimoji="1" lang="ja-JP" altLang="en-US" sz="800" dirty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生活</a:t>
                      </a:r>
                      <a:endParaRPr kumimoji="1" lang="ja-JP" altLang="en-US" sz="800" dirty="0"/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目的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条件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美しさ</a:t>
                      </a: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機能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637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ja-JP" altLang="en-US" sz="800" dirty="0"/>
                        <a:t>　構想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考える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417399"/>
                  </a:ext>
                </a:extLst>
              </a:tr>
              <a:tr h="1274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形体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色彩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構成</a:t>
                      </a:r>
                    </a:p>
                  </a:txBody>
                  <a:tcPr marL="0" marR="0" marT="7200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デザインの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表現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形式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の</a:t>
                      </a:r>
                      <a:endParaRPr kumimoji="1" lang="en-US" altLang="ja-JP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特性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映像表現の視覚的な要素の働き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441065"/>
                  </a:ext>
                </a:extLst>
              </a:tr>
              <a:tr h="1223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機能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  <a:cs typeface="Arial" panose="020B0604020202020204" pitchFamily="34" charset="0"/>
                        </a:rPr>
                        <a:t>効果</a:t>
                      </a: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436112"/>
                  </a:ext>
                </a:extLst>
              </a:tr>
              <a:tr h="279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色光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視点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動き</a:t>
                      </a:r>
                    </a:p>
                  </a:txBody>
                  <a:tcPr marL="0" marR="0" marT="72000" marB="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78908"/>
                  </a:ext>
                </a:extLst>
              </a:tr>
              <a:tr h="2805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鑑賞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800" dirty="0"/>
                        <a:t>美術作品</a:t>
                      </a:r>
                      <a:endParaRPr lang="en-US" altLang="ja-JP" sz="800" dirty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ja-JP" altLang="en-US" sz="800" dirty="0"/>
                        <a:t>など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作者の心情や</a:t>
                      </a:r>
                      <a:endParaRPr kumimoji="1" lang="en-US" altLang="ja-JP" sz="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意図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創造的な表現の工夫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その他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　　　　　　　）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2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美術の</a:t>
                      </a:r>
                      <a:endParaRPr kumimoji="1" lang="en-US" altLang="ja-JP" sz="800" dirty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働き</a:t>
                      </a:r>
                      <a:endParaRPr kumimoji="1" lang="en-US" altLang="ja-JP" sz="800" dirty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・</a:t>
                      </a:r>
                      <a:endParaRPr kumimoji="1" lang="en-US" altLang="ja-JP" sz="800" dirty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美術</a:t>
                      </a:r>
                      <a:endParaRPr kumimoji="1" lang="en-US" altLang="ja-JP" sz="800" dirty="0"/>
                    </a:p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文化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自然と美術との関り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kumimoji="1" lang="ja-JP" altLang="en-US" sz="800" dirty="0"/>
                        <a:t>生活や社会を心豊かに</a:t>
                      </a:r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0" marR="0" marT="72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美意識や創造性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719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日本の美術の</a:t>
                      </a:r>
                      <a:endParaRPr kumimoji="1" lang="en-US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歴史や表現の特徴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それぞれの国</a:t>
                      </a:r>
                      <a:endParaRPr kumimoji="1" lang="ja-JP" altLang="en-US" sz="800" dirty="0"/>
                    </a:p>
                  </a:txBody>
                  <a:tcPr marL="0" marR="0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3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59012"/>
              </p:ext>
            </p:extLst>
          </p:nvPr>
        </p:nvGraphicFramePr>
        <p:xfrm>
          <a:off x="117475" y="5664200"/>
          <a:ext cx="2805635" cy="1077167"/>
        </p:xfrm>
        <a:graphic>
          <a:graphicData uri="http://schemas.openxmlformats.org/drawingml/2006/table">
            <a:tbl>
              <a:tblPr/>
              <a:tblGrid>
                <a:gridCol w="2805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3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　　　　　　　</a:t>
                      </a:r>
                      <a:r>
                        <a:rPr kumimoji="0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準備物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90102" marR="901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ワークシート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参考作品</a:t>
                      </a: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02" marR="901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23" name="テキスト ボックス 3"/>
          <p:cNvSpPr txBox="1">
            <a:spLocks noChangeArrowheads="1"/>
          </p:cNvSpPr>
          <p:nvPr/>
        </p:nvSpPr>
        <p:spPr bwMode="auto">
          <a:xfrm>
            <a:off x="112713" y="41275"/>
            <a:ext cx="2155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1100" dirty="0">
                <a:solidFill>
                  <a:srgbClr val="000000"/>
                </a:solidFill>
                <a:latin typeface="Verdana" panose="020B0604030504040204" pitchFamily="34" charset="0"/>
              </a:rPr>
              <a:t>実感的に学ぶ授業の最小単位　　　　</a:t>
            </a:r>
            <a:endParaRPr lang="en-US" altLang="ja-JP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5" name="表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02021"/>
              </p:ext>
            </p:extLst>
          </p:nvPr>
        </p:nvGraphicFramePr>
        <p:xfrm>
          <a:off x="123032" y="4603535"/>
          <a:ext cx="2800078" cy="1216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36888545"/>
                    </a:ext>
                  </a:extLst>
                </a:gridCol>
                <a:gridCol w="1087414">
                  <a:extLst>
                    <a:ext uri="{9D8B030D-6E8A-4147-A177-3AD203B41FA5}">
                      <a16:colId xmlns:a16="http://schemas.microsoft.com/office/drawing/2014/main" val="2826564785"/>
                    </a:ext>
                  </a:extLst>
                </a:gridCol>
              </a:tblGrid>
              <a:tr h="1650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【HP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キーワード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】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寿逸物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材料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方法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造形要素（中高）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647">
                <a:tc>
                  <a:txBody>
                    <a:bodyPr/>
                    <a:lstStyle/>
                    <a:p>
                      <a:pPr algn="l"/>
                      <a:r>
                        <a:rPr lang="ja-JP" altLang="en-US" sz="800" dirty="0"/>
                        <a:t>実物</a:t>
                      </a:r>
                      <a:endParaRPr lang="en-US" altLang="ja-JP" sz="800" dirty="0"/>
                    </a:p>
                    <a:p>
                      <a:r>
                        <a:rPr lang="ja-JP" altLang="en-US" sz="800" dirty="0"/>
                        <a:t>画集</a:t>
                      </a:r>
                      <a:endParaRPr lang="en-US" altLang="ja-JP" sz="800" dirty="0"/>
                    </a:p>
                    <a:p>
                      <a:r>
                        <a:rPr lang="ja-JP" altLang="en-US" sz="800" dirty="0"/>
                        <a:t>ワークシート</a:t>
                      </a:r>
                    </a:p>
                  </a:txBody>
                  <a:tcPr marL="91516" marR="91516"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連想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対話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516" marR="91516" marT="45691" marB="4569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形体・形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色彩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単純化・協調・省略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空間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endParaRPr kumimoji="1" lang="en-US" altLang="ja-JP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1516" marR="91516" marT="45691" marB="4569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500235"/>
                  </a:ext>
                </a:extLst>
              </a:tr>
            </a:tbl>
          </a:graphicData>
        </a:graphic>
      </p:graphicFrame>
      <p:sp>
        <p:nvSpPr>
          <p:cNvPr id="18" name="円/楕円 17"/>
          <p:cNvSpPr/>
          <p:nvPr/>
        </p:nvSpPr>
        <p:spPr>
          <a:xfrm>
            <a:off x="3010061" y="1210489"/>
            <a:ext cx="338137" cy="339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１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5601085" y="1197103"/>
            <a:ext cx="339725" cy="339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２</a:t>
            </a:r>
          </a:p>
        </p:txBody>
      </p:sp>
      <p:sp>
        <p:nvSpPr>
          <p:cNvPr id="52" name="円/楕円 51"/>
          <p:cNvSpPr/>
          <p:nvPr/>
        </p:nvSpPr>
        <p:spPr>
          <a:xfrm>
            <a:off x="3004412" y="2964957"/>
            <a:ext cx="366712" cy="36988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3</a:t>
            </a:r>
            <a:endParaRPr lang="ja-JP" altLang="en-US" dirty="0">
              <a:solidFill>
                <a:prstClr val="white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6252" name="正方形/長方形 2"/>
          <p:cNvSpPr>
            <a:spLocks noChangeArrowheads="1"/>
          </p:cNvSpPr>
          <p:nvPr/>
        </p:nvSpPr>
        <p:spPr bwMode="auto">
          <a:xfrm>
            <a:off x="3064365" y="4311808"/>
            <a:ext cx="1937143" cy="1692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ＭＳ Ｐゴシック" panose="020B0600070205080204" pitchFamily="50" charset="-128"/>
              </a:rPr>
              <a:t>思考力を使う問いかけ</a:t>
            </a:r>
            <a:endParaRPr lang="en-US" altLang="ja-JP" sz="1100" b="1" dirty="0">
              <a:latin typeface="ＭＳ Ｐゴシック" panose="020B0600070205080204" pitchFamily="50" charset="-128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577074" y="2479461"/>
            <a:ext cx="200981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1353914" y="4263687"/>
            <a:ext cx="739175" cy="273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108910" y="5582190"/>
            <a:ext cx="407988" cy="40957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ＤＦ特太ゴシック体" pitchFamily="49" charset="-128"/>
                <a:ea typeface="ＤＦ特太ゴシック体" pitchFamily="49" charset="-128"/>
              </a:rPr>
              <a:t>４</a:t>
            </a:r>
          </a:p>
        </p:txBody>
      </p:sp>
      <p:sp>
        <p:nvSpPr>
          <p:cNvPr id="6283" name="テキスト ボックス 35"/>
          <p:cNvSpPr txBox="1">
            <a:spLocks noChangeArrowheads="1"/>
          </p:cNvSpPr>
          <p:nvPr/>
        </p:nvSpPr>
        <p:spPr bwMode="auto">
          <a:xfrm>
            <a:off x="7651185" y="88357"/>
            <a:ext cx="133882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/>
              <a:t>福井県造形教育研究会</a:t>
            </a:r>
          </a:p>
        </p:txBody>
      </p:sp>
      <p:sp>
        <p:nvSpPr>
          <p:cNvPr id="6284" name="円/楕円 29"/>
          <p:cNvSpPr>
            <a:spLocks noChangeArrowheads="1"/>
          </p:cNvSpPr>
          <p:nvPr/>
        </p:nvSpPr>
        <p:spPr bwMode="auto">
          <a:xfrm>
            <a:off x="7197197" y="898336"/>
            <a:ext cx="314325" cy="200025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6285" name="円/楕円 29"/>
          <p:cNvSpPr>
            <a:spLocks noChangeArrowheads="1"/>
          </p:cNvSpPr>
          <p:nvPr/>
        </p:nvSpPr>
        <p:spPr bwMode="auto">
          <a:xfrm>
            <a:off x="7923679" y="898336"/>
            <a:ext cx="314325" cy="200025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6286" name="円/楕円 29"/>
          <p:cNvSpPr>
            <a:spLocks noChangeArrowheads="1"/>
          </p:cNvSpPr>
          <p:nvPr/>
        </p:nvSpPr>
        <p:spPr bwMode="auto">
          <a:xfrm>
            <a:off x="5235831" y="521201"/>
            <a:ext cx="367395" cy="212960"/>
          </a:xfrm>
          <a:prstGeom prst="ellips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rgbClr val="FF0000"/>
              </a:solidFill>
            </a:endParaRPr>
          </a:p>
        </p:txBody>
      </p:sp>
      <p:sp>
        <p:nvSpPr>
          <p:cNvPr id="31" name="円/楕円 57"/>
          <p:cNvSpPr/>
          <p:nvPr/>
        </p:nvSpPr>
        <p:spPr>
          <a:xfrm>
            <a:off x="1475656" y="3568161"/>
            <a:ext cx="693026" cy="292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円/楕円 57"/>
          <p:cNvSpPr/>
          <p:nvPr/>
        </p:nvSpPr>
        <p:spPr>
          <a:xfrm>
            <a:off x="778055" y="4273931"/>
            <a:ext cx="482173" cy="2165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57"/>
          <p:cNvSpPr/>
          <p:nvPr/>
        </p:nvSpPr>
        <p:spPr>
          <a:xfrm>
            <a:off x="535822" y="1451902"/>
            <a:ext cx="616034" cy="2635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57"/>
          <p:cNvSpPr/>
          <p:nvPr/>
        </p:nvSpPr>
        <p:spPr>
          <a:xfrm>
            <a:off x="1430066" y="1916831"/>
            <a:ext cx="341294" cy="3802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9" name="円/楕円 57"/>
          <p:cNvSpPr/>
          <p:nvPr/>
        </p:nvSpPr>
        <p:spPr>
          <a:xfrm>
            <a:off x="2168682" y="1489928"/>
            <a:ext cx="319938" cy="2208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円/楕円 57"/>
          <p:cNvSpPr/>
          <p:nvPr/>
        </p:nvSpPr>
        <p:spPr>
          <a:xfrm>
            <a:off x="1193108" y="1470749"/>
            <a:ext cx="456478" cy="2619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円/楕円 57"/>
          <p:cNvSpPr/>
          <p:nvPr/>
        </p:nvSpPr>
        <p:spPr>
          <a:xfrm>
            <a:off x="979036" y="3116777"/>
            <a:ext cx="215917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43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1442">
            <a:off x="4939398" y="4287651"/>
            <a:ext cx="2889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角丸四角形吹き出し 49"/>
          <p:cNvSpPr/>
          <p:nvPr/>
        </p:nvSpPr>
        <p:spPr>
          <a:xfrm>
            <a:off x="6907104" y="4441521"/>
            <a:ext cx="1991897" cy="747014"/>
          </a:xfrm>
          <a:prstGeom prst="wedgeRoundRectCallout">
            <a:avLst>
              <a:gd name="adj1" fmla="val -78757"/>
              <a:gd name="adj2" fmla="val -5756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身近な和歌の世界は？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自分のお気に入りの和歌は？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自然に関係する色名は？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0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日本伝統色は？</a:t>
            </a: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  <a:p>
            <a:pPr lvl="0">
              <a:defRPr/>
            </a:pPr>
            <a:endParaRPr lang="en-US" altLang="ja-JP" sz="1000" dirty="0">
              <a:solidFill>
                <a:schemeClr val="tx1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51" name="角丸四角形吹き出し 50"/>
          <p:cNvSpPr/>
          <p:nvPr/>
        </p:nvSpPr>
        <p:spPr bwMode="auto">
          <a:xfrm>
            <a:off x="3064365" y="3966568"/>
            <a:ext cx="1453711" cy="269937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対話的な学びの場面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6" name="角丸四角形吹き出し 55"/>
          <p:cNvSpPr/>
          <p:nvPr/>
        </p:nvSpPr>
        <p:spPr bwMode="auto">
          <a:xfrm>
            <a:off x="3064365" y="5917082"/>
            <a:ext cx="1778056" cy="236038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深い学びを成立させる工夫</a:t>
            </a:r>
            <a:endParaRPr lang="en-US" altLang="ja-JP" sz="12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3064365" y="3345286"/>
            <a:ext cx="1384300" cy="269937"/>
          </a:xfrm>
          <a:prstGeom prst="wedgeRoundRectCallout">
            <a:avLst>
              <a:gd name="adj1" fmla="val -35877"/>
              <a:gd name="adj2" fmla="val -49967"/>
              <a:gd name="adj3" fmla="val 16667"/>
            </a:avLst>
          </a:prstGeom>
          <a:solidFill>
            <a:srgbClr val="FFFF99"/>
          </a:solidFill>
          <a:ln w="158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主体的に学ぶ工夫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46" name="円/楕円 57">
            <a:extLst>
              <a:ext uri="{FF2B5EF4-FFF2-40B4-BE49-F238E27FC236}">
                <a16:creationId xmlns:a16="http://schemas.microsoft.com/office/drawing/2014/main" id="{72371CD9-E29D-46D7-8B9E-BAC05C258824}"/>
              </a:ext>
            </a:extLst>
          </p:cNvPr>
          <p:cNvSpPr/>
          <p:nvPr/>
        </p:nvSpPr>
        <p:spPr>
          <a:xfrm>
            <a:off x="778055" y="2487031"/>
            <a:ext cx="200981" cy="338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5E4C152-3498-4E7F-8E15-D55DD580245F}"/>
              </a:ext>
            </a:extLst>
          </p:cNvPr>
          <p:cNvSpPr/>
          <p:nvPr/>
        </p:nvSpPr>
        <p:spPr>
          <a:xfrm>
            <a:off x="4481186" y="3389820"/>
            <a:ext cx="4446441" cy="250573"/>
          </a:xfrm>
          <a:prstGeom prst="rect">
            <a:avLst/>
          </a:prstGeom>
          <a:solidFill>
            <a:srgbClr val="CCFF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「</a:t>
            </a:r>
            <a:r>
              <a:rPr lang="ja-JP" altLang="en-US" sz="1100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自分にとって大切にしたい「「福井・日本」の季節のイメージは何です</a:t>
            </a:r>
            <a:r>
              <a:rPr lang="ja-JP" altLang="en-US" sz="11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？」</a:t>
            </a:r>
            <a:endParaRPr kumimoji="1" lang="ja-JP" altLang="en-US" sz="1100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406F1A7-A4EC-41B4-951C-52C1E0A57242}"/>
              </a:ext>
            </a:extLst>
          </p:cNvPr>
          <p:cNvSpPr/>
          <p:nvPr/>
        </p:nvSpPr>
        <p:spPr>
          <a:xfrm>
            <a:off x="4557650" y="3966568"/>
            <a:ext cx="4439227" cy="386409"/>
          </a:xfrm>
          <a:prstGeom prst="rect">
            <a:avLst/>
          </a:prstGeom>
          <a:solidFill>
            <a:srgbClr val="CCFF9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「季節や情景のあう和歌を選び世界観を参考に、作品のイメージを色彩と構成で考えてみよう」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04217096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107950" y="85725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授業の展開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800282"/>
              </p:ext>
            </p:extLst>
          </p:nvPr>
        </p:nvGraphicFramePr>
        <p:xfrm>
          <a:off x="279645" y="4338862"/>
          <a:ext cx="8600440" cy="240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671">
                  <a:extLst>
                    <a:ext uri="{9D8B030D-6E8A-4147-A177-3AD203B41FA5}">
                      <a16:colId xmlns:a16="http://schemas.microsoft.com/office/drawing/2014/main" val="2288081173"/>
                    </a:ext>
                  </a:extLst>
                </a:gridCol>
                <a:gridCol w="2629082">
                  <a:extLst>
                    <a:ext uri="{9D8B030D-6E8A-4147-A177-3AD203B41FA5}">
                      <a16:colId xmlns:a16="http://schemas.microsoft.com/office/drawing/2014/main" val="3128718672"/>
                    </a:ext>
                  </a:extLst>
                </a:gridCol>
                <a:gridCol w="2601602">
                  <a:extLst>
                    <a:ext uri="{9D8B030D-6E8A-4147-A177-3AD203B41FA5}">
                      <a16:colId xmlns:a16="http://schemas.microsoft.com/office/drawing/2014/main" val="2510327318"/>
                    </a:ext>
                  </a:extLst>
                </a:gridCol>
                <a:gridCol w="2062085">
                  <a:extLst>
                    <a:ext uri="{9D8B030D-6E8A-4147-A177-3AD203B41FA5}">
                      <a16:colId xmlns:a16="http://schemas.microsoft.com/office/drawing/2014/main" val="1800687787"/>
                    </a:ext>
                  </a:extLst>
                </a:gridCol>
              </a:tblGrid>
              <a:tr h="275687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A</a:t>
                      </a:r>
                      <a:r>
                        <a:rPr kumimoji="1" lang="ja-JP" altLang="en-US" sz="1050" b="0" dirty="0"/>
                        <a:t>（評価尺度１）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B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100" b="0" dirty="0"/>
                        <a:t>（評価尺度２）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/>
                        <a:t>C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100" b="0" dirty="0"/>
                        <a:t>（評価尺度３）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7881815"/>
                  </a:ext>
                </a:extLst>
              </a:tr>
              <a:tr h="61177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知識・理解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（模範的な生徒の様子）</a:t>
                      </a:r>
                    </a:p>
                    <a:p>
                      <a:r>
                        <a:rPr kumimoji="1" lang="ja-JP" altLang="en-US" sz="1200" dirty="0"/>
                        <a:t>日本画の背景となる、時代や文化の関係性を理解している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（標準）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日本画にかかわる、文化のあることを知っている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（改善を期待）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日本画という絵画のジャンルがあることを知っている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02874"/>
                  </a:ext>
                </a:extLst>
              </a:tr>
              <a:tr h="96136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思考力・判断力・表現力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・和歌のイメージの世界を理解し、主題を自分のイメージに置き換えて表現できる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・日本画の特性の興味を持ち、手順等に工夫ができる。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・和歌のイメージを理解し、イメージに合うモチーフを探すことができる。</a:t>
                      </a:r>
                      <a:endParaRPr kumimoji="1" lang="en-US" altLang="ja-JP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・日本画の特性を理解し、手順を選ぶことができる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・和歌の内容を理解しようとする。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・日本画の特性を考えようとする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049587"/>
                  </a:ext>
                </a:extLst>
              </a:tr>
              <a:tr h="482773">
                <a:tc>
                  <a:txBody>
                    <a:bodyPr/>
                    <a:lstStyle/>
                    <a:p>
                      <a:r>
                        <a:rPr kumimoji="1" lang="ja-JP" alt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主体的に学習に取り組む態度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歴史的な日本の絵画の表現に興味を持ち、表現に活かそうとする。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歴史的な日本の絵画の表現に興味を持っている。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歴史的な日本の絵画の表現の違いがあることがわかる。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569986"/>
                  </a:ext>
                </a:extLst>
              </a:tr>
            </a:tbl>
          </a:graphicData>
        </a:graphic>
      </p:graphicFrame>
      <p:sp>
        <p:nvSpPr>
          <p:cNvPr id="16" name="テキスト ボックス 3"/>
          <p:cNvSpPr txBox="1">
            <a:spLocks noChangeArrowheads="1"/>
          </p:cNvSpPr>
          <p:nvPr/>
        </p:nvSpPr>
        <p:spPr bwMode="auto">
          <a:xfrm>
            <a:off x="147230" y="4133422"/>
            <a:ext cx="1279193" cy="2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学習活動の評価　　　</a:t>
            </a:r>
            <a:endParaRPr lang="en-US" altLang="ja-JP" sz="105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4618544" y="1305856"/>
            <a:ext cx="419487" cy="12113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5034629" y="150533"/>
            <a:ext cx="8258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</a:rPr>
              <a:t>技法の紹介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90124" y="1928386"/>
            <a:ext cx="2578654" cy="200306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85" y="150533"/>
            <a:ext cx="2797760" cy="20983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33" y="1852749"/>
            <a:ext cx="1717114" cy="1290317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22" y="861737"/>
            <a:ext cx="1388603" cy="991012"/>
          </a:xfrm>
          <a:prstGeom prst="rect">
            <a:avLst/>
          </a:prstGeom>
        </p:spPr>
      </p:pic>
      <p:cxnSp>
        <p:nvCxnSpPr>
          <p:cNvPr id="23" name="直線矢印コネクタ 22"/>
          <p:cNvCxnSpPr/>
          <p:nvPr/>
        </p:nvCxnSpPr>
        <p:spPr>
          <a:xfrm>
            <a:off x="1571643" y="1247847"/>
            <a:ext cx="252542" cy="0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5010598" y="362859"/>
            <a:ext cx="1996797" cy="26880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47230" y="2463142"/>
            <a:ext cx="2455272" cy="15831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000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8" y="2583395"/>
            <a:ext cx="2339752" cy="137081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374" y="3050868"/>
            <a:ext cx="1696073" cy="1168375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2559928" y="3176732"/>
            <a:ext cx="9568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</a:rPr>
              <a:t>日本の伝統色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2183446" y="2260825"/>
            <a:ext cx="10302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</a:rPr>
              <a:t>和歌の中の色</a:t>
            </a: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7007513" y="1305856"/>
            <a:ext cx="881032" cy="308058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78" y="449234"/>
            <a:ext cx="1308810" cy="98160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743" y="1574773"/>
            <a:ext cx="1808635" cy="135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0120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31834</TotalTime>
  <Words>719</Words>
  <Application>Microsoft Office PowerPoint</Application>
  <PresentationFormat>画面に合わせる (4:3)</PresentationFormat>
  <Paragraphs>176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ＤＦ特太ゴシック体</vt:lpstr>
      <vt:lpstr>ＭＳ Ｐゴシック</vt:lpstr>
      <vt:lpstr>ＭＳ 明朝</vt:lpstr>
      <vt:lpstr>メイリオ</vt:lpstr>
      <vt:lpstr>Arial</vt:lpstr>
      <vt:lpstr>Calibri</vt:lpstr>
      <vt:lpstr>Times New Roman</vt:lpstr>
      <vt:lpstr>Verdana</vt:lpstr>
      <vt:lpstr>Office ​​テーマ</vt:lpstr>
      <vt:lpstr>PowerPoint プレゼンテーション</vt:lpstr>
      <vt:lpstr>PowerPoint プレゼンテーション</vt:lpstr>
    </vt:vector>
  </TitlesOfParts>
  <Company>福井県教育庁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福井県教育庁</dc:creator>
  <cp:lastModifiedBy>野口　博史</cp:lastModifiedBy>
  <cp:revision>534</cp:revision>
  <cp:lastPrinted>2020-02-18T02:16:01Z</cp:lastPrinted>
  <dcterms:created xsi:type="dcterms:W3CDTF">2017-07-27T02:50:12Z</dcterms:created>
  <dcterms:modified xsi:type="dcterms:W3CDTF">2021-07-26T00:17:51Z</dcterms:modified>
</cp:coreProperties>
</file>