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5" r:id="rId2"/>
    <p:sldId id="306" r:id="rId3"/>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CCFF"/>
    <a:srgbClr val="FFFF66"/>
    <a:srgbClr val="CCFF99"/>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99" autoAdjust="0"/>
    <p:restoredTop sz="94660"/>
  </p:normalViewPr>
  <p:slideViewPr>
    <p:cSldViewPr>
      <p:cViewPr varScale="1">
        <p:scale>
          <a:sx n="69" d="100"/>
          <a:sy n="69" d="100"/>
        </p:scale>
        <p:origin x="666"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B9A58E3D-C9C9-4C07-AA88-9DAF36BE61CA}" type="datetimeFigureOut">
              <a:rPr lang="ja-JP" altLang="en-US"/>
              <a:pPr>
                <a:defRPr/>
              </a:pPr>
              <a:t>2021/8/11</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F9D4FA-63F3-4286-AEB3-A207F479B74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dirty="0" smtClean="0"/>
          </a:p>
        </p:txBody>
      </p:sp>
    </p:spTree>
    <p:extLst>
      <p:ext uri="{BB962C8B-B14F-4D97-AF65-F5344CB8AC3E}">
        <p14:creationId xmlns:p14="http://schemas.microsoft.com/office/powerpoint/2010/main" val="1138675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263345E-8E23-4A2D-BBC8-2966563007A7}" type="datetimeFigureOut">
              <a:rPr lang="ja-JP" altLang="en-US"/>
              <a:pPr>
                <a:defRPr/>
              </a:pPr>
              <a:t>2021/8/11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8E55CE-8D16-417E-9BBA-B3A205EA128E}" type="slidenum">
              <a:rPr lang="ja-JP" altLang="en-US"/>
              <a:pPr>
                <a:defRPr/>
              </a:pPr>
              <a:t>‹#›</a:t>
            </a:fld>
            <a:endParaRPr lang="ja-JP" altLang="en-US"/>
          </a:p>
        </p:txBody>
      </p:sp>
    </p:spTree>
    <p:extLst>
      <p:ext uri="{BB962C8B-B14F-4D97-AF65-F5344CB8AC3E}">
        <p14:creationId xmlns:p14="http://schemas.microsoft.com/office/powerpoint/2010/main" val="193903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819991F-CCBC-4EB9-A974-B732A7E09AB5}" type="datetimeFigureOut">
              <a:rPr lang="ja-JP" altLang="en-US"/>
              <a:pPr>
                <a:defRPr/>
              </a:pPr>
              <a:t>2021/8/11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17919DB-1A09-4F30-B20A-749A2057D50F}" type="slidenum">
              <a:rPr lang="ja-JP" altLang="en-US"/>
              <a:pPr>
                <a:defRPr/>
              </a:pPr>
              <a:t>‹#›</a:t>
            </a:fld>
            <a:endParaRPr lang="ja-JP" altLang="en-US"/>
          </a:p>
        </p:txBody>
      </p:sp>
    </p:spTree>
    <p:extLst>
      <p:ext uri="{BB962C8B-B14F-4D97-AF65-F5344CB8AC3E}">
        <p14:creationId xmlns:p14="http://schemas.microsoft.com/office/powerpoint/2010/main" val="101642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0C4F8EE9-4C24-4CB3-BE68-B77EEE0F4CBB}" type="datetimeFigureOut">
              <a:rPr lang="ja-JP" altLang="en-US"/>
              <a:pPr>
                <a:defRPr/>
              </a:pPr>
              <a:t>2021/8/11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12E5D0-1456-48E6-AC79-CE658D604DFD}" type="slidenum">
              <a:rPr lang="ja-JP" altLang="en-US"/>
              <a:pPr>
                <a:defRPr/>
              </a:pPr>
              <a:t>‹#›</a:t>
            </a:fld>
            <a:endParaRPr lang="ja-JP" altLang="en-US"/>
          </a:p>
        </p:txBody>
      </p:sp>
    </p:spTree>
    <p:extLst>
      <p:ext uri="{BB962C8B-B14F-4D97-AF65-F5344CB8AC3E}">
        <p14:creationId xmlns:p14="http://schemas.microsoft.com/office/powerpoint/2010/main" val="33532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C599DE8-1F97-4CBD-A3C6-4FFD2ADD39C5}" type="datetimeFigureOut">
              <a:rPr lang="ja-JP" altLang="en-US"/>
              <a:pPr>
                <a:defRPr/>
              </a:pPr>
              <a:t>2021/8/11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264445-EF1A-415D-A6B1-A8C05D0D85EA}" type="slidenum">
              <a:rPr lang="ja-JP" altLang="en-US"/>
              <a:pPr>
                <a:defRPr/>
              </a:pPr>
              <a:t>‹#›</a:t>
            </a:fld>
            <a:endParaRPr lang="ja-JP" altLang="en-US"/>
          </a:p>
        </p:txBody>
      </p:sp>
    </p:spTree>
    <p:extLst>
      <p:ext uri="{BB962C8B-B14F-4D97-AF65-F5344CB8AC3E}">
        <p14:creationId xmlns:p14="http://schemas.microsoft.com/office/powerpoint/2010/main" val="34479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9FE12DA-9E3F-4FF9-8DEE-9F910629FF59}" type="datetimeFigureOut">
              <a:rPr lang="ja-JP" altLang="en-US"/>
              <a:pPr>
                <a:defRPr/>
              </a:pPr>
              <a:t>2021/8/11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B52CE89-A18E-49B3-A82A-7CB3EF8296E3}" type="slidenum">
              <a:rPr lang="ja-JP" altLang="en-US"/>
              <a:pPr>
                <a:defRPr/>
              </a:pPr>
              <a:t>‹#›</a:t>
            </a:fld>
            <a:endParaRPr lang="ja-JP" altLang="en-US"/>
          </a:p>
        </p:txBody>
      </p:sp>
    </p:spTree>
    <p:extLst>
      <p:ext uri="{BB962C8B-B14F-4D97-AF65-F5344CB8AC3E}">
        <p14:creationId xmlns:p14="http://schemas.microsoft.com/office/powerpoint/2010/main" val="41346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C2A075B8-9072-4187-B9AB-412324F41318}" type="datetimeFigureOut">
              <a:rPr lang="ja-JP" altLang="en-US"/>
              <a:pPr>
                <a:defRPr/>
              </a:pPr>
              <a:t>2021/8/11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3D532E0-22B1-49D6-85E6-1914AA93A1A4}" type="slidenum">
              <a:rPr lang="ja-JP" altLang="en-US"/>
              <a:pPr>
                <a:defRPr/>
              </a:pPr>
              <a:t>‹#›</a:t>
            </a:fld>
            <a:endParaRPr lang="ja-JP" altLang="en-US"/>
          </a:p>
        </p:txBody>
      </p:sp>
    </p:spTree>
    <p:extLst>
      <p:ext uri="{BB962C8B-B14F-4D97-AF65-F5344CB8AC3E}">
        <p14:creationId xmlns:p14="http://schemas.microsoft.com/office/powerpoint/2010/main" val="158097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0B765DBD-A8BC-4A10-A83C-F88843FEF76E}" type="datetimeFigureOut">
              <a:rPr lang="ja-JP" altLang="en-US"/>
              <a:pPr>
                <a:defRPr/>
              </a:pPr>
              <a:t>2021/8/11</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C390909-C664-4470-BD9A-883F13D32531}" type="slidenum">
              <a:rPr lang="ja-JP" altLang="en-US"/>
              <a:pPr>
                <a:defRPr/>
              </a:pPr>
              <a:t>‹#›</a:t>
            </a:fld>
            <a:endParaRPr lang="ja-JP" altLang="en-US"/>
          </a:p>
        </p:txBody>
      </p:sp>
    </p:spTree>
    <p:extLst>
      <p:ext uri="{BB962C8B-B14F-4D97-AF65-F5344CB8AC3E}">
        <p14:creationId xmlns:p14="http://schemas.microsoft.com/office/powerpoint/2010/main" val="29228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EA384CC9-80A0-42BC-B879-B51444400C96}" type="datetimeFigureOut">
              <a:rPr lang="ja-JP" altLang="en-US"/>
              <a:pPr>
                <a:defRPr/>
              </a:pPr>
              <a:t>2021/8/11</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AFEC303-1913-4BC8-8854-A05CB6C09837}" type="slidenum">
              <a:rPr lang="ja-JP" altLang="en-US"/>
              <a:pPr>
                <a:defRPr/>
              </a:pPr>
              <a:t>‹#›</a:t>
            </a:fld>
            <a:endParaRPr lang="ja-JP" altLang="en-US"/>
          </a:p>
        </p:txBody>
      </p:sp>
    </p:spTree>
    <p:extLst>
      <p:ext uri="{BB962C8B-B14F-4D97-AF65-F5344CB8AC3E}">
        <p14:creationId xmlns:p14="http://schemas.microsoft.com/office/powerpoint/2010/main" val="162330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2828F2-ECC2-4969-B5FD-023E242FF4ED}" type="datetimeFigureOut">
              <a:rPr lang="ja-JP" altLang="en-US"/>
              <a:pPr>
                <a:defRPr/>
              </a:pPr>
              <a:t>2021/8/11</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861DCA0-A7E0-473C-984F-014803B689DC}" type="slidenum">
              <a:rPr lang="ja-JP" altLang="en-US"/>
              <a:pPr>
                <a:defRPr/>
              </a:pPr>
              <a:t>‹#›</a:t>
            </a:fld>
            <a:endParaRPr lang="ja-JP" altLang="en-US"/>
          </a:p>
        </p:txBody>
      </p:sp>
    </p:spTree>
    <p:extLst>
      <p:ext uri="{BB962C8B-B14F-4D97-AF65-F5344CB8AC3E}">
        <p14:creationId xmlns:p14="http://schemas.microsoft.com/office/powerpoint/2010/main" val="81923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AE03AA-9D4C-478B-84EB-7A56502BCD56}" type="datetimeFigureOut">
              <a:rPr lang="ja-JP" altLang="en-US"/>
              <a:pPr>
                <a:defRPr/>
              </a:pPr>
              <a:t>2021/8/11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04069FE-8D51-46B7-9031-591B917A3335}" type="slidenum">
              <a:rPr lang="ja-JP" altLang="en-US"/>
              <a:pPr>
                <a:defRPr/>
              </a:pPr>
              <a:t>‹#›</a:t>
            </a:fld>
            <a:endParaRPr lang="ja-JP" altLang="en-US"/>
          </a:p>
        </p:txBody>
      </p:sp>
    </p:spTree>
    <p:extLst>
      <p:ext uri="{BB962C8B-B14F-4D97-AF65-F5344CB8AC3E}">
        <p14:creationId xmlns:p14="http://schemas.microsoft.com/office/powerpoint/2010/main" val="96056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5ECB93D-83F2-468D-A027-3F289B3B226D}" type="datetimeFigureOut">
              <a:rPr lang="ja-JP" altLang="en-US"/>
              <a:pPr>
                <a:defRPr/>
              </a:pPr>
              <a:t>2021/8/11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1C559A-9258-405C-8233-4F047F71EA17}" type="slidenum">
              <a:rPr lang="ja-JP" altLang="en-US"/>
              <a:pPr>
                <a:defRPr/>
              </a:pPr>
              <a:t>‹#›</a:t>
            </a:fld>
            <a:endParaRPr lang="ja-JP" altLang="en-US"/>
          </a:p>
        </p:txBody>
      </p:sp>
    </p:spTree>
    <p:extLst>
      <p:ext uri="{BB962C8B-B14F-4D97-AF65-F5344CB8AC3E}">
        <p14:creationId xmlns:p14="http://schemas.microsoft.com/office/powerpoint/2010/main" val="10027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20AC8C2-0D8A-4F2A-B8EE-26B6A11B1950}" type="datetimeFigureOut">
              <a:rPr lang="ja-JP" altLang="en-US"/>
              <a:pPr>
                <a:defRPr/>
              </a:pPr>
              <a:t>2021/8/11</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6907E11-0539-4F02-8621-DD706681879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jpeg"/><Relationship Id="rId3" Type="http://schemas.openxmlformats.org/officeDocument/2006/relationships/image" Target="../media/image5.jpe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jpeg"/><Relationship Id="rId15" Type="http://schemas.openxmlformats.org/officeDocument/2006/relationships/image" Target="../media/image1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Group 271"/>
          <p:cNvGraphicFramePr>
            <a:graphicFrameLocks noGrp="1"/>
          </p:cNvGraphicFramePr>
          <p:nvPr>
            <p:extLst>
              <p:ext uri="{D42A27DB-BD31-4B8C-83A1-F6EECF244321}">
                <p14:modId xmlns:p14="http://schemas.microsoft.com/office/powerpoint/2010/main" val="1912549904"/>
              </p:ext>
            </p:extLst>
          </p:nvPr>
        </p:nvGraphicFramePr>
        <p:xfrm>
          <a:off x="2986088" y="1111250"/>
          <a:ext cx="6003925" cy="5630117"/>
        </p:xfrm>
        <a:graphic>
          <a:graphicData uri="http://schemas.openxmlformats.org/drawingml/2006/table">
            <a:tbl>
              <a:tblPr/>
              <a:tblGrid>
                <a:gridCol w="2539334">
                  <a:extLst>
                    <a:ext uri="{9D8B030D-6E8A-4147-A177-3AD203B41FA5}">
                      <a16:colId xmlns:a16="http://schemas.microsoft.com/office/drawing/2014/main" val="20000"/>
                    </a:ext>
                  </a:extLst>
                </a:gridCol>
                <a:gridCol w="3464591">
                  <a:extLst>
                    <a:ext uri="{9D8B030D-6E8A-4147-A177-3AD203B41FA5}">
                      <a16:colId xmlns:a16="http://schemas.microsoft.com/office/drawing/2014/main" val="20001"/>
                    </a:ext>
                  </a:extLst>
                </a:gridCol>
              </a:tblGrid>
              <a:tr h="431953">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200" b="1" i="0" u="none" strike="noStrike" cap="none" normalizeH="0" baseline="0" dirty="0">
                          <a:ln>
                            <a:noFill/>
                          </a:ln>
                          <a:solidFill>
                            <a:srgbClr val="000000"/>
                          </a:solidFill>
                          <a:effectLst/>
                          <a:latin typeface="ＭＳ Ｐゴシック" charset="-128"/>
                          <a:ea typeface="ＭＳ Ｐゴシック" charset="-128"/>
                        </a:rPr>
                        <a:t>　　</a:t>
                      </a:r>
                      <a:r>
                        <a:rPr kumimoji="0" lang="ja-JP" altLang="en-US" sz="1000" b="1" i="0" u="none" strike="noStrike" kern="1200" cap="none" normalizeH="0" baseline="0" dirty="0">
                          <a:ln>
                            <a:noFill/>
                          </a:ln>
                          <a:solidFill>
                            <a:srgbClr val="000000"/>
                          </a:solidFill>
                          <a:effectLst/>
                          <a:latin typeface="ＭＳ Ｐゴシック" charset="-128"/>
                          <a:ea typeface="ＭＳ Ｐゴシック" charset="-128"/>
                          <a:cs typeface="+mn-cs"/>
                        </a:rPr>
                        <a:t>　</a:t>
                      </a:r>
                      <a:r>
                        <a:rPr kumimoji="0" lang="ja-JP" altLang="en-US" sz="1000" b="1" i="0" u="none" strike="noStrike" kern="1200" cap="none" normalizeH="0" baseline="0" dirty="0" smtClean="0">
                          <a:ln>
                            <a:noFill/>
                          </a:ln>
                          <a:solidFill>
                            <a:srgbClr val="000000"/>
                          </a:solidFill>
                          <a:effectLst/>
                          <a:latin typeface="ＭＳ Ｐゴシック" charset="-128"/>
                          <a:ea typeface="ＭＳ Ｐゴシック" charset="-128"/>
                          <a:cs typeface="+mn-cs"/>
                        </a:rPr>
                        <a:t>　資質・能力とつながる活動の要点</a:t>
                      </a:r>
                      <a:endParaRPr kumimoji="0" lang="en-US" altLang="ja-JP" sz="1000" b="1" i="0" u="none" strike="noStrike" kern="1200" cap="none" normalizeH="0" baseline="0" dirty="0" smtClean="0">
                        <a:ln>
                          <a:noFill/>
                        </a:ln>
                        <a:solidFill>
                          <a:srgbClr val="000000"/>
                        </a:solidFill>
                        <a:effectLst/>
                        <a:latin typeface="ＭＳ Ｐゴシック" charset="-128"/>
                        <a:ea typeface="ＭＳ Ｐゴシック" charset="-128"/>
                        <a:cs typeface="+mn-cs"/>
                      </a:endParaRPr>
                    </a:p>
                  </a:txBody>
                  <a:tcPr marL="91471" marR="91471" marT="45590" marB="45590"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2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a:t>
                      </a:r>
                      <a:r>
                        <a:rPr kumimoji="0" lang="ja-JP" altLang="en-US" sz="1200" b="1"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　</a:t>
                      </a:r>
                      <a:r>
                        <a:rPr kumimoji="0" lang="ja-JP" altLang="en-US" sz="1000" b="1"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活動内容</a:t>
                      </a:r>
                      <a:endParaRPr kumimoji="0" lang="ja-JP" altLang="en-US" sz="1000" b="1" i="0" u="none" strike="noStrike" cap="none" normalizeH="0" baseline="0" dirty="0">
                        <a:ln>
                          <a:noFill/>
                        </a:ln>
                        <a:solidFill>
                          <a:srgbClr val="FF0000"/>
                        </a:solidFill>
                        <a:effectLst/>
                        <a:latin typeface="ＭＳ Ｐゴシック" charset="-128"/>
                        <a:ea typeface="ＭＳ Ｐゴシック" charset="-128"/>
                        <a:cs typeface="Times New Roman" pitchFamily="18" charset="0"/>
                      </a:endParaRPr>
                    </a:p>
                  </a:txBody>
                  <a:tcPr marL="91471" marR="91471" marT="45590" marB="4559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1286483">
                <a:tc>
                  <a:txBody>
                    <a:bodyPr/>
                    <a:lstStyle/>
                    <a:p>
                      <a:pPr algn="l" fontAlgn="base">
                        <a:spcAft>
                          <a:spcPts val="0"/>
                        </a:spcAft>
                      </a:pPr>
                      <a:r>
                        <a:rPr lang="ja-JP" altLang="en-US" sz="1100" kern="100" dirty="0" smtClean="0">
                          <a:effectLst/>
                          <a:latin typeface="ＭＳ Ｐゴシック" panose="020B0600070205080204" pitchFamily="50" charset="-128"/>
                          <a:ea typeface="+mn-ea"/>
                          <a:cs typeface="Times New Roman"/>
                        </a:rPr>
                        <a:t>・油彩画に使用する道具や絵の具の特性について知り、主要な媒材である乾性油の働きについて、化学や家庭科など教科横断的視点から理解を深める。</a:t>
                      </a:r>
                      <a:endParaRPr lang="en-US" altLang="ja-JP" sz="1100" kern="100" dirty="0" smtClean="0">
                        <a:effectLst/>
                        <a:latin typeface="ＭＳ Ｐゴシック" panose="020B0600070205080204" pitchFamily="50" charset="-128"/>
                        <a:ea typeface="+mn-ea"/>
                        <a:cs typeface="Times New Roman"/>
                      </a:endParaRPr>
                    </a:p>
                    <a:p>
                      <a:pPr algn="l" fontAlgn="base">
                        <a:spcAft>
                          <a:spcPts val="0"/>
                        </a:spcAft>
                      </a:pPr>
                      <a:r>
                        <a:rPr lang="ja-JP" altLang="en-US" sz="1100" kern="100" dirty="0" smtClean="0">
                          <a:effectLst/>
                          <a:latin typeface="ＭＳ Ｐゴシック" panose="020B0600070205080204" pitchFamily="50" charset="-128"/>
                          <a:ea typeface="+mn-ea"/>
                          <a:cs typeface="Times New Roman"/>
                        </a:rPr>
                        <a:t>・参考作品の色と形に着目して目標を定め混色を工夫し油を適切に混合して着色する。</a:t>
                      </a:r>
                      <a:endParaRPr lang="en-US" altLang="ja-JP" sz="1100" kern="100" dirty="0" smtClean="0">
                        <a:effectLst/>
                        <a:latin typeface="ＭＳ Ｐゴシック" panose="020B0600070205080204" pitchFamily="50" charset="-128"/>
                        <a:ea typeface="+mn-ea"/>
                        <a:cs typeface="Times New Roman"/>
                      </a:endParaRPr>
                    </a:p>
                  </a:txBody>
                  <a:tcPr marL="91471" marR="91471" marT="45590" marB="45590"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・動画で画用油の性質と乾く仕組みを理解する。</a:t>
                      </a:r>
                      <a:endParaRPr kumimoji="1" lang="en-US" altLang="ja-JP" sz="11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a:t>
                      </a:r>
                      <a:r>
                        <a:rPr lang="ja-JP" altLang="en-US" sz="1100" kern="1200" dirty="0" smtClean="0">
                          <a:solidFill>
                            <a:srgbClr val="000000"/>
                          </a:solidFill>
                          <a:effectLst/>
                          <a:latin typeface="ＭＳ Ｐゴシック" panose="020B0600070205080204" pitchFamily="50" charset="-128"/>
                          <a:ea typeface="+mn-ea"/>
                          <a:cs typeface="Arial"/>
                        </a:rPr>
                        <a:t>自分の描きたいイメージに合った主義・様式の特徴のうち暗部の色に着目して混色する。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ＭＳ Ｐゴシック" panose="020B0600070205080204" pitchFamily="50" charset="-128"/>
                          <a:ea typeface="+mn-ea"/>
                        </a:rPr>
                        <a:t>・</a:t>
                      </a:r>
                      <a:r>
                        <a:rPr lang="ja-JP" altLang="en-US" sz="1100" kern="1200" dirty="0" smtClean="0">
                          <a:solidFill>
                            <a:srgbClr val="000000"/>
                          </a:solidFill>
                          <a:effectLst/>
                          <a:latin typeface="ＭＳ Ｐゴシック" panose="020B0600070205080204" pitchFamily="50" charset="-128"/>
                          <a:ea typeface="+mn-ea"/>
                          <a:cs typeface="Arial"/>
                        </a:rPr>
                        <a:t>油絵の具に混合する油の特徴を理解してグリザイユで描く。</a:t>
                      </a:r>
                    </a:p>
                  </a:txBody>
                  <a:tcPr marL="91471" marR="91471" marT="45590" marB="45590"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68585">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授業づくりの要点</a:t>
                      </a:r>
                    </a:p>
                  </a:txBody>
                  <a:tcPr marL="91471" marR="91471" marT="45590" marB="4559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000" b="0" i="0" u="none" strike="noStrike" cap="none" normalizeH="0" baseline="0" dirty="0" smtClean="0">
                        <a:ln>
                          <a:noFill/>
                        </a:ln>
                        <a:solidFill>
                          <a:schemeClr val="tx1"/>
                        </a:solidFill>
                        <a:effectLst/>
                        <a:latin typeface="Calibri" pitchFamily="34" charset="0"/>
                        <a:ea typeface="ＭＳ Ｐゴシック" charset="-128"/>
                      </a:endParaRPr>
                    </a:p>
                  </a:txBody>
                  <a:tcPr marL="91476" marR="91476" marT="45582" marB="4558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643096">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①油彩絵の具について知る</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rPr>
                        <a:t>　　　・化学教師から解説を聴く</a:t>
                      </a:r>
                      <a:endParaRPr kumimoji="0" lang="en-US" altLang="ja-JP"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rPr>
                        <a:t>　　　　　　　　　　　　↓</a:t>
                      </a:r>
                      <a:endParaRPr kumimoji="0" lang="en-US" altLang="ja-JP"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rPr>
                        <a:t>　　　・</a:t>
                      </a:r>
                      <a:r>
                        <a:rPr kumimoji="0" lang="ja-JP" altLang="en-US"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rPr>
                        <a:t>油を使う順番を間違えると失敗する</a:t>
                      </a:r>
                      <a:endParaRPr kumimoji="0" lang="en-US" altLang="ja-JP"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rPr>
                        <a:t>　　　　　　ことを理解する</a:t>
                      </a:r>
                      <a:endParaRPr kumimoji="0" lang="en-US" altLang="ja-JP"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②描画手順について理解する</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a:t>
                      </a:r>
                      <a:r>
                        <a:rPr kumimoji="0" lang="ja-JP" altLang="en-US" sz="1000" b="0" i="0" u="none" strike="noStrike" cap="none" normalizeH="0" baseline="0" dirty="0" smtClean="0">
                          <a:ln>
                            <a:noFill/>
                          </a:ln>
                          <a:solidFill>
                            <a:schemeClr val="tx1"/>
                          </a:solidFill>
                          <a:effectLst/>
                          <a:latin typeface="ＭＳ Ｐゴシック" charset="-128"/>
                          <a:ea typeface="ＭＳ 明朝" pitchFamily="17" charset="-128"/>
                          <a:cs typeface="Times New Roman" pitchFamily="18" charset="0"/>
                        </a:rPr>
                        <a:t>タイムラプス動</a:t>
                      </a:r>
                      <a:r>
                        <a:rPr kumimoji="0" lang="ja-JP" altLang="en-US"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rPr>
                        <a:t>画を観る</a:t>
                      </a:r>
                      <a:endParaRPr kumimoji="0" lang="en-US" altLang="ja-JP"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③グリザイユ技法でキャンバスに描く</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a:t>
                      </a:r>
                      <a:r>
                        <a:rPr kumimoji="0" lang="ja-JP" altLang="en-US"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rPr>
                        <a:t>絵具の混色でモノトーンに近い色を作る</a:t>
                      </a:r>
                      <a:endParaRPr kumimoji="0" lang="en-US" altLang="ja-JP"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rPr>
                        <a:t>　　　</a:t>
                      </a:r>
                      <a:r>
                        <a:rPr kumimoji="0" lang="ja-JP" altLang="en-US"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rPr>
                        <a:t>（ウルトラマリンブルー＋バーントシェンナ）</a:t>
                      </a:r>
                      <a:endParaRPr kumimoji="0" lang="en-US" altLang="ja-JP"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a:t>
                      </a:r>
                      <a:r>
                        <a:rPr kumimoji="0" lang="ja-JP" altLang="en-US"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rPr>
                        <a:t>・主題を通した自己との対話　・作品を通した画家との対話</a:t>
                      </a:r>
                      <a:endParaRPr kumimoji="0" lang="en-US" altLang="ja-JP"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rPr>
                        <a:t>　　　　・化学的思考から表現活動に生かす　　　　　　　　　　　　　　　　　　　　</a:t>
                      </a:r>
                      <a:endParaRPr kumimoji="0" lang="en-US" altLang="ja-JP"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rPr>
                        <a:t>　　　　・家庭科との関連を知る　</a:t>
                      </a:r>
                      <a:endParaRPr kumimoji="0" lang="en-US" altLang="ja-JP"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endParaRPr>
                    </a:p>
                  </a:txBody>
                  <a:tcPr marL="91471" marR="91471" marT="45590" marB="4559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000" b="0" i="0" u="none" strike="noStrike" cap="none" normalizeH="0" baseline="0" dirty="0" smtClean="0">
                        <a:ln>
                          <a:noFill/>
                        </a:ln>
                        <a:solidFill>
                          <a:schemeClr val="tx1"/>
                        </a:solidFill>
                        <a:effectLst/>
                        <a:latin typeface="Calibri" pitchFamily="34" charset="0"/>
                        <a:ea typeface="ＭＳ Ｐゴシック" charset="-128"/>
                      </a:endParaRPr>
                    </a:p>
                  </a:txBody>
                  <a:tcPr marL="91476" marR="91476" marT="45582" marB="4558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37" name="Group 165"/>
          <p:cNvGraphicFramePr>
            <a:graphicFrameLocks noGrp="1"/>
          </p:cNvGraphicFramePr>
          <p:nvPr>
            <p:extLst/>
          </p:nvPr>
        </p:nvGraphicFramePr>
        <p:xfrm>
          <a:off x="123032" y="1111251"/>
          <a:ext cx="2800078" cy="3398120"/>
        </p:xfrm>
        <a:graphic>
          <a:graphicData uri="http://schemas.openxmlformats.org/drawingml/2006/table">
            <a:tbl>
              <a:tblPr bandCol="1"/>
              <a:tblGrid>
                <a:gridCol w="120981">
                  <a:extLst>
                    <a:ext uri="{9D8B030D-6E8A-4147-A177-3AD203B41FA5}">
                      <a16:colId xmlns:a16="http://schemas.microsoft.com/office/drawing/2014/main" val="20000"/>
                    </a:ext>
                  </a:extLst>
                </a:gridCol>
                <a:gridCol w="145092">
                  <a:extLst>
                    <a:ext uri="{9D8B030D-6E8A-4147-A177-3AD203B41FA5}">
                      <a16:colId xmlns:a16="http://schemas.microsoft.com/office/drawing/2014/main" val="20001"/>
                    </a:ext>
                  </a:extLst>
                </a:gridCol>
                <a:gridCol w="140618">
                  <a:extLst>
                    <a:ext uri="{9D8B030D-6E8A-4147-A177-3AD203B41FA5}">
                      <a16:colId xmlns:a16="http://schemas.microsoft.com/office/drawing/2014/main" val="3740382228"/>
                    </a:ext>
                  </a:extLst>
                </a:gridCol>
                <a:gridCol w="162868">
                  <a:extLst>
                    <a:ext uri="{9D8B030D-6E8A-4147-A177-3AD203B41FA5}">
                      <a16:colId xmlns:a16="http://schemas.microsoft.com/office/drawing/2014/main" val="3508286439"/>
                    </a:ext>
                  </a:extLst>
                </a:gridCol>
                <a:gridCol w="48059">
                  <a:extLst>
                    <a:ext uri="{9D8B030D-6E8A-4147-A177-3AD203B41FA5}">
                      <a16:colId xmlns:a16="http://schemas.microsoft.com/office/drawing/2014/main" val="2757078843"/>
                    </a:ext>
                  </a:extLst>
                </a:gridCol>
                <a:gridCol w="69419">
                  <a:extLst>
                    <a:ext uri="{9D8B030D-6E8A-4147-A177-3AD203B41FA5}">
                      <a16:colId xmlns:a16="http://schemas.microsoft.com/office/drawing/2014/main" val="2229520088"/>
                    </a:ext>
                  </a:extLst>
                </a:gridCol>
                <a:gridCol w="141507">
                  <a:extLst>
                    <a:ext uri="{9D8B030D-6E8A-4147-A177-3AD203B41FA5}">
                      <a16:colId xmlns:a16="http://schemas.microsoft.com/office/drawing/2014/main" val="932570964"/>
                    </a:ext>
                  </a:extLst>
                </a:gridCol>
                <a:gridCol w="210927">
                  <a:extLst>
                    <a:ext uri="{9D8B030D-6E8A-4147-A177-3AD203B41FA5}">
                      <a16:colId xmlns:a16="http://schemas.microsoft.com/office/drawing/2014/main" val="4199481403"/>
                    </a:ext>
                  </a:extLst>
                </a:gridCol>
                <a:gridCol w="112887">
                  <a:extLst>
                    <a:ext uri="{9D8B030D-6E8A-4147-A177-3AD203B41FA5}">
                      <a16:colId xmlns:a16="http://schemas.microsoft.com/office/drawing/2014/main" val="20004"/>
                    </a:ext>
                  </a:extLst>
                </a:gridCol>
                <a:gridCol w="98039">
                  <a:extLst>
                    <a:ext uri="{9D8B030D-6E8A-4147-A177-3AD203B41FA5}">
                      <a16:colId xmlns:a16="http://schemas.microsoft.com/office/drawing/2014/main" val="745987750"/>
                    </a:ext>
                  </a:extLst>
                </a:gridCol>
                <a:gridCol w="62668">
                  <a:extLst>
                    <a:ext uri="{9D8B030D-6E8A-4147-A177-3AD203B41FA5}">
                      <a16:colId xmlns:a16="http://schemas.microsoft.com/office/drawing/2014/main" val="3905890171"/>
                    </a:ext>
                  </a:extLst>
                </a:gridCol>
                <a:gridCol w="27371">
                  <a:extLst>
                    <a:ext uri="{9D8B030D-6E8A-4147-A177-3AD203B41FA5}">
                      <a16:colId xmlns:a16="http://schemas.microsoft.com/office/drawing/2014/main" val="3780888487"/>
                    </a:ext>
                  </a:extLst>
                </a:gridCol>
                <a:gridCol w="157102">
                  <a:extLst>
                    <a:ext uri="{9D8B030D-6E8A-4147-A177-3AD203B41FA5}">
                      <a16:colId xmlns:a16="http://schemas.microsoft.com/office/drawing/2014/main" val="1566979419"/>
                    </a:ext>
                  </a:extLst>
                </a:gridCol>
                <a:gridCol w="62680">
                  <a:extLst>
                    <a:ext uri="{9D8B030D-6E8A-4147-A177-3AD203B41FA5}">
                      <a16:colId xmlns:a16="http://schemas.microsoft.com/office/drawing/2014/main" val="1286313339"/>
                    </a:ext>
                  </a:extLst>
                </a:gridCol>
                <a:gridCol w="81183">
                  <a:extLst>
                    <a:ext uri="{9D8B030D-6E8A-4147-A177-3AD203B41FA5}">
                      <a16:colId xmlns:a16="http://schemas.microsoft.com/office/drawing/2014/main" val="1427273429"/>
                    </a:ext>
                  </a:extLst>
                </a:gridCol>
                <a:gridCol w="57097">
                  <a:extLst>
                    <a:ext uri="{9D8B030D-6E8A-4147-A177-3AD203B41FA5}">
                      <a16:colId xmlns:a16="http://schemas.microsoft.com/office/drawing/2014/main" val="3877628610"/>
                    </a:ext>
                  </a:extLst>
                </a:gridCol>
                <a:gridCol w="200960">
                  <a:extLst>
                    <a:ext uri="{9D8B030D-6E8A-4147-A177-3AD203B41FA5}">
                      <a16:colId xmlns:a16="http://schemas.microsoft.com/office/drawing/2014/main" val="2776269064"/>
                    </a:ext>
                  </a:extLst>
                </a:gridCol>
                <a:gridCol w="25400">
                  <a:extLst>
                    <a:ext uri="{9D8B030D-6E8A-4147-A177-3AD203B41FA5}">
                      <a16:colId xmlns:a16="http://schemas.microsoft.com/office/drawing/2014/main" val="2775661204"/>
                    </a:ext>
                  </a:extLst>
                </a:gridCol>
                <a:gridCol w="25400">
                  <a:extLst>
                    <a:ext uri="{9D8B030D-6E8A-4147-A177-3AD203B41FA5}">
                      <a16:colId xmlns:a16="http://schemas.microsoft.com/office/drawing/2014/main" val="1664011738"/>
                    </a:ext>
                  </a:extLst>
                </a:gridCol>
                <a:gridCol w="40579">
                  <a:extLst>
                    <a:ext uri="{9D8B030D-6E8A-4147-A177-3AD203B41FA5}">
                      <a16:colId xmlns:a16="http://schemas.microsoft.com/office/drawing/2014/main" val="20008"/>
                    </a:ext>
                  </a:extLst>
                </a:gridCol>
                <a:gridCol w="65735">
                  <a:extLst>
                    <a:ext uri="{9D8B030D-6E8A-4147-A177-3AD203B41FA5}">
                      <a16:colId xmlns:a16="http://schemas.microsoft.com/office/drawing/2014/main" val="3192318780"/>
                    </a:ext>
                  </a:extLst>
                </a:gridCol>
                <a:gridCol w="54624">
                  <a:extLst>
                    <a:ext uri="{9D8B030D-6E8A-4147-A177-3AD203B41FA5}">
                      <a16:colId xmlns:a16="http://schemas.microsoft.com/office/drawing/2014/main" val="525994830"/>
                    </a:ext>
                  </a:extLst>
                </a:gridCol>
                <a:gridCol w="122335">
                  <a:extLst>
                    <a:ext uri="{9D8B030D-6E8A-4147-A177-3AD203B41FA5}">
                      <a16:colId xmlns:a16="http://schemas.microsoft.com/office/drawing/2014/main" val="1651183171"/>
                    </a:ext>
                  </a:extLst>
                </a:gridCol>
                <a:gridCol w="63403">
                  <a:extLst>
                    <a:ext uri="{9D8B030D-6E8A-4147-A177-3AD203B41FA5}">
                      <a16:colId xmlns:a16="http://schemas.microsoft.com/office/drawing/2014/main" val="1939580681"/>
                    </a:ext>
                  </a:extLst>
                </a:gridCol>
                <a:gridCol w="70217">
                  <a:extLst>
                    <a:ext uri="{9D8B030D-6E8A-4147-A177-3AD203B41FA5}">
                      <a16:colId xmlns:a16="http://schemas.microsoft.com/office/drawing/2014/main" val="20010"/>
                    </a:ext>
                  </a:extLst>
                </a:gridCol>
                <a:gridCol w="149654">
                  <a:extLst>
                    <a:ext uri="{9D8B030D-6E8A-4147-A177-3AD203B41FA5}">
                      <a16:colId xmlns:a16="http://schemas.microsoft.com/office/drawing/2014/main" val="3601466051"/>
                    </a:ext>
                  </a:extLst>
                </a:gridCol>
                <a:gridCol w="283273">
                  <a:extLst>
                    <a:ext uri="{9D8B030D-6E8A-4147-A177-3AD203B41FA5}">
                      <a16:colId xmlns:a16="http://schemas.microsoft.com/office/drawing/2014/main" val="980286720"/>
                    </a:ext>
                  </a:extLst>
                </a:gridCol>
              </a:tblGrid>
              <a:tr h="252397">
                <a:tc gridSpan="27">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100" b="1" i="0" u="none" strike="noStrike" cap="none" normalizeH="0" baseline="0" dirty="0" smtClean="0">
                          <a:ln>
                            <a:noFill/>
                          </a:ln>
                          <a:solidFill>
                            <a:srgbClr val="000000"/>
                          </a:solidFill>
                          <a:effectLst/>
                          <a:latin typeface="ＭＳ Ｐゴシック" charset="-128"/>
                          <a:ea typeface="ＭＳ Ｐゴシック" charset="-128"/>
                        </a:rPr>
                        <a:t>高校美術</a:t>
                      </a:r>
                      <a:r>
                        <a:rPr kumimoji="0" lang="en-US" altLang="ja-JP" sz="1100" b="1" i="0" u="none" strike="noStrike" cap="none" normalizeH="0" baseline="0" dirty="0" smtClean="0">
                          <a:ln>
                            <a:noFill/>
                          </a:ln>
                          <a:solidFill>
                            <a:srgbClr val="000000"/>
                          </a:solidFill>
                          <a:effectLst/>
                          <a:latin typeface="ＭＳ Ｐゴシック" charset="-128"/>
                          <a:ea typeface="ＭＳ Ｐゴシック" charset="-128"/>
                        </a:rPr>
                        <a:t>Ⅰ</a:t>
                      </a:r>
                      <a:r>
                        <a:rPr kumimoji="0" lang="ja-JP" altLang="en-US" sz="1100" b="1" i="0" u="none" strike="noStrike" cap="none" normalizeH="0" baseline="0" dirty="0" smtClean="0">
                          <a:ln>
                            <a:noFill/>
                          </a:ln>
                          <a:solidFill>
                            <a:srgbClr val="000000"/>
                          </a:solidFill>
                          <a:effectLst/>
                          <a:latin typeface="ＭＳ Ｐゴシック" charset="-128"/>
                          <a:ea typeface="ＭＳ Ｐゴシック" charset="-128"/>
                        </a:rPr>
                        <a:t>の指導項目</a:t>
                      </a:r>
                      <a:endParaRPr kumimoji="0" lang="ja-JP" altLang="en-US" sz="1000" b="1" i="0" u="none" strike="noStrike" cap="none" normalizeH="0" baseline="0" dirty="0" smtClean="0">
                        <a:ln>
                          <a:noFill/>
                        </a:ln>
                        <a:solidFill>
                          <a:srgbClr val="000000"/>
                        </a:solidFill>
                        <a:effectLst/>
                        <a:latin typeface="ＭＳ Ｐゴシック" charset="-128"/>
                        <a:ea typeface="ＭＳ Ｐゴシック" charset="-128"/>
                      </a:endParaRPr>
                    </a:p>
                  </a:txBody>
                  <a:tcPr marL="91471" marR="91471"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30439">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 altLang="en-US" sz="800" b="0" i="0" u="none" strike="noStrike" cap="none" normalizeH="0" baseline="0" dirty="0" smtClean="0">
                          <a:ln>
                            <a:noFill/>
                          </a:ln>
                          <a:solidFill>
                            <a:schemeClr val="tx1"/>
                          </a:solidFill>
                          <a:effectLst/>
                          <a:latin typeface="Calibri" pitchFamily="34" charset="0"/>
                          <a:ea typeface="ＭＳ Ｐゴシック" charset="-128"/>
                        </a:rPr>
                        <a:t>知識</a:t>
                      </a:r>
                      <a:endParaRPr kumimoji="1" lang="en-US" altLang="ja" sz="8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6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600" b="0" i="0" u="none" strike="noStrike" cap="none" normalizeH="0" baseline="0" dirty="0" smtClean="0">
                          <a:ln>
                            <a:noFill/>
                          </a:ln>
                          <a:solidFill>
                            <a:schemeClr val="tx1"/>
                          </a:solidFill>
                          <a:effectLst/>
                          <a:latin typeface="Calibri" pitchFamily="34" charset="0"/>
                          <a:ea typeface="ＭＳ Ｐゴシック" charset="-128"/>
                        </a:rPr>
                        <a:t>共通事項</a:t>
                      </a:r>
                      <a:r>
                        <a:rPr kumimoji="1" lang="en-US" altLang="ja-JP" sz="600" b="0" i="0" u="none" strike="noStrike" cap="none" normalizeH="0" baseline="0" dirty="0" smtClean="0">
                          <a:ln>
                            <a:noFill/>
                          </a:ln>
                          <a:solidFill>
                            <a:schemeClr val="tx1"/>
                          </a:solidFill>
                          <a:effectLst/>
                          <a:latin typeface="Calibri" pitchFamily="34" charset="0"/>
                          <a:ea typeface="ＭＳ Ｐゴシック" charset="-128"/>
                        </a:rPr>
                        <a:t>〕</a:t>
                      </a:r>
                      <a:endParaRPr kumimoji="1" lang="en-US" altLang="ja" sz="600" b="0" i="0" u="none" strike="noStrike" cap="none" normalizeH="0" baseline="0" dirty="0">
                        <a:ln>
                          <a:noFill/>
                        </a:ln>
                        <a:solidFill>
                          <a:schemeClr val="tx1"/>
                        </a:solidFill>
                        <a:effectLst/>
                        <a:latin typeface="Calibri" pitchFamily="34" charset="0"/>
                        <a:ea typeface="ＭＳ Ｐゴシック" charset="-128"/>
                      </a:endParaRP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mn-cs"/>
                        </a:rPr>
                        <a:t>造形の要素の働き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mn-ea"/>
                          <a:cs typeface="+mn-cs"/>
                        </a:rPr>
                        <a:t>全体の</a:t>
                      </a:r>
                      <a:endParaRPr kumimoji="1" lang="en-US" altLang="ja-JP"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mn-ea"/>
                          <a:cs typeface="+mn-cs"/>
                        </a:rPr>
                        <a:t>イメージ</a:t>
                      </a:r>
                      <a:endParaRPr kumimoji="1" lang="en-US" altLang="ja-JP"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mn-ea"/>
                          <a:cs typeface="+mn-cs"/>
                        </a:rPr>
                        <a:t>作風</a:t>
                      </a:r>
                      <a:endParaRPr kumimoji="1" lang="en-US" altLang="ja-JP"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mn-ea"/>
                          <a:cs typeface="+mn-cs"/>
                        </a:rPr>
                        <a:t>様式</a:t>
                      </a:r>
                      <a:endParaRPr kumimoji="1" lang="en-US" altLang="ja-JP"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その他</a:t>
                      </a: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　　　　）</a:t>
                      </a:r>
                      <a:endParaRPr kumimoji="1" lang="ja-JP" altLang="en-US" sz="800" dirty="0" smtClean="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0001"/>
                  </a:ext>
                </a:extLst>
              </a:tr>
              <a:tr h="144016">
                <a:tc rowSpan="2"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800" b="0" i="0" u="none" strike="noStrike" kern="1200" cap="none" normalizeH="0" baseline="0" dirty="0" smtClean="0">
                          <a:ln>
                            <a:noFill/>
                          </a:ln>
                          <a:solidFill>
                            <a:schemeClr val="tx1"/>
                          </a:solidFill>
                          <a:effectLst/>
                          <a:latin typeface="Calibri" pitchFamily="34" charset="0"/>
                          <a:ea typeface="ＭＳ Ｐゴシック" charset="-128"/>
                          <a:cs typeface="+mn-cs"/>
                        </a:rPr>
                        <a:t>技　能</a:t>
                      </a: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rowSpan="2"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55" marB="0" anchor="ctr" horzOverflow="overflow">
                    <a:lnL w="12700" cap="flat" cmpd="sng" algn="ctr">
                      <a:solidFill>
                        <a:scrgbClr r="0" g="0" b="0"/>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gridSpan="7">
                  <a:txBody>
                    <a:bodyPr/>
                    <a:lstStyle/>
                    <a:p>
                      <a:pPr marL="0" marR="0" lvl="0" indent="0" algn="ctr" defTabSz="914400" rtl="0" eaLnBrk="0" fontAlgn="base" latinLnBrk="0" hangingPunct="0">
                        <a:lnSpc>
                          <a:spcPts val="500"/>
                        </a:lnSpc>
                        <a:spcBef>
                          <a:spcPct val="0"/>
                        </a:spcBef>
                        <a:spcAft>
                          <a:spcPct val="0"/>
                        </a:spcAft>
                        <a:buClrTx/>
                        <a:buSzTx/>
                        <a:buFontTx/>
                        <a:buNone/>
                        <a:tabLst/>
                        <a:defRPr/>
                      </a:pPr>
                      <a:r>
                        <a:rPr kumimoji="1" lang="ja-JP" altLang="en-US" sz="800" b="0" i="0" u="none" strike="noStrike" kern="1200" cap="none" normalizeH="0" baseline="0" smtClean="0">
                          <a:ln>
                            <a:noFill/>
                          </a:ln>
                          <a:solidFill>
                            <a:schemeClr val="tx1"/>
                          </a:solidFill>
                          <a:effectLst/>
                          <a:latin typeface="ＭＳ Ｐゴシック" panose="020B0600070205080204" pitchFamily="50" charset="-128"/>
                          <a:ea typeface="+mn-ea"/>
                          <a:cs typeface="+mn-cs"/>
                        </a:rPr>
                        <a:t>（ア）特性を生かす</a:t>
                      </a: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mn-cs"/>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endPar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17">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（イ）表す</a:t>
                      </a: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6141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mn-cs"/>
                        </a:rPr>
                        <a:t>材料</a:t>
                      </a: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mn-cs"/>
                        </a:rPr>
                        <a:t>用具</a:t>
                      </a:r>
                      <a:endParaRPr kumimoji="1" lang="en-US" altLang="ja-JP" sz="800" b="0" i="0" u="none" strike="noStrike" kern="1200" cap="none" normalizeH="0" baseline="0" dirty="0" smtClean="0">
                        <a:ln>
                          <a:noFill/>
                        </a:ln>
                        <a:solidFill>
                          <a:schemeClr val="tx1"/>
                        </a:solidFill>
                        <a:effectLst/>
                        <a:latin typeface="ＭＳ Ｐゴシック" panose="020B0600070205080204" pitchFamily="50" charset="-128"/>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mn-cs"/>
                        </a:rPr>
                        <a:t>（</a:t>
                      </a: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機器等の</a:t>
                      </a: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mn-ea"/>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用具）</a:t>
                      </a: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mn-cs"/>
                      </a:endParaRP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主題を</a:t>
                      </a: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追求して</a:t>
                      </a: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目的や計画を基に</a:t>
                      </a:r>
                      <a:endPar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表現の意図を効果的に</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64413588"/>
                  </a:ext>
                </a:extLst>
              </a:tr>
              <a:tr h="0">
                <a:tc rowSpan="9">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smtClean="0">
                          <a:ln>
                            <a:noFill/>
                          </a:ln>
                          <a:solidFill>
                            <a:schemeClr val="tx1"/>
                          </a:solidFill>
                          <a:effectLst/>
                          <a:latin typeface="Calibri" pitchFamily="34" charset="0"/>
                          <a:ea typeface="ＭＳ Ｐゴシック" charset="-128"/>
                          <a:cs typeface="+mn-cs"/>
                        </a:rPr>
                        <a:t>思考力・判断力・表現力</a:t>
                      </a:r>
                      <a:endParaRPr kumimoji="1" lang="ja-JP" altLang="en-US" sz="800" b="0" i="0" u="none" strike="noStrike" kern="1200" cap="none" normalizeH="0" baseline="0" dirty="0">
                        <a:ln>
                          <a:noFill/>
                        </a:ln>
                        <a:solidFill>
                          <a:schemeClr val="tx1"/>
                        </a:solidFill>
                        <a:effectLst/>
                        <a:latin typeface="Calibri" pitchFamily="34" charset="0"/>
                        <a:ea typeface="ＭＳ Ｐゴシック" charset="-128"/>
                        <a:cs typeface="+mn-cs"/>
                      </a:endParaRP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rowSpan="6">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pP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ct val="100000"/>
                        </a:lnSpc>
                        <a:spcBef>
                          <a:spcPct val="0"/>
                        </a:spcBef>
                        <a:spcAft>
                          <a:spcPct val="0"/>
                        </a:spcAft>
                        <a:buClrTx/>
                        <a:buSzPct val="100000"/>
                        <a:buFontTx/>
                        <a:buNone/>
                        <a:tabLst/>
                      </a:pP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表現</a:t>
                      </a:r>
                      <a:endParaRPr kumimoji="1" lang="ja-JP" altLang="en-US" sz="800" dirty="0" smtClean="0">
                        <a:solidFill>
                          <a:schemeClr val="tx1"/>
                        </a:solidFill>
                        <a:latin typeface="ＭＳ Ｐゴシック" panose="020B0600070205080204" pitchFamily="50" charset="-128"/>
                        <a:ea typeface="ＭＳ Ｐゴシック" panose="020B0600070205080204" pitchFamily="50" charset="-128"/>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rowSpan="2">
                  <a:txBody>
                    <a:bodyPr/>
                    <a:lstStyle/>
                    <a:p>
                      <a:pPr algn="ctr"/>
                      <a:r>
                        <a:rPr lang="ja-JP" altLang="en-US" sz="800" dirty="0" smtClean="0"/>
                        <a:t>主題</a:t>
                      </a:r>
                      <a:endParaRPr lang="en-US" altLang="ja-JP" sz="800" dirty="0" smtClean="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gridSpan="5">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見つめる</a:t>
                      </a: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5">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夢や</a:t>
                      </a: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mn-ea"/>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想像などから</a:t>
                      </a: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11">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mn-cs"/>
                        </a:rPr>
                        <a:t>考える</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dirty="0" smtClean="0">
                        <a:solidFill>
                          <a:schemeClr val="tx1"/>
                        </a:solidFill>
                        <a:latin typeface="ＭＳ Ｐゴシック" panose="020B0600070205080204" pitchFamily="50" charset="-128"/>
                        <a:ea typeface="+mn-ea"/>
                      </a:endParaRPr>
                    </a:p>
                  </a:txBody>
                  <a:tcPr marL="0" marR="0" marT="71995"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3">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smtClean="0">
                          <a:solidFill>
                            <a:schemeClr val="tx1"/>
                          </a:solidFill>
                          <a:latin typeface="ＭＳ Ｐゴシック" panose="020B0600070205080204" pitchFamily="50" charset="-128"/>
                          <a:ea typeface="+mn-ea"/>
                        </a:rPr>
                        <a:t>映像メディアの特性を生かして</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0003"/>
                  </a:ext>
                </a:extLst>
              </a:tr>
              <a:tr h="29077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自然</a:t>
                      </a:r>
                      <a:endParaRPr kumimoji="1" lang="ja-JP" altLang="en-US" sz="800" dirty="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自己</a:t>
                      </a:r>
                      <a:endParaRPr kumimoji="1" lang="ja-JP" altLang="en-US" sz="800" dirty="0" smtClean="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生活</a:t>
                      </a:r>
                      <a:endParaRPr kumimoji="1" lang="ja-JP" altLang="en-US" sz="800" dirty="0" smtClean="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smtClean="0">
                          <a:solidFill>
                            <a:schemeClr val="tx1"/>
                          </a:solidFill>
                          <a:latin typeface="ＭＳ Ｐゴシック" panose="020B0600070205080204" pitchFamily="50" charset="-128"/>
                          <a:ea typeface="+mn-ea"/>
                        </a:rPr>
                        <a:t>目的</a:t>
                      </a: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smtClean="0">
                          <a:solidFill>
                            <a:schemeClr val="tx1"/>
                          </a:solidFill>
                          <a:latin typeface="ＭＳ Ｐゴシック" panose="020B0600070205080204" pitchFamily="50" charset="-128"/>
                          <a:ea typeface="+mn-ea"/>
                        </a:rPr>
                        <a:t>条件</a:t>
                      </a: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smtClean="0">
                          <a:solidFill>
                            <a:schemeClr val="tx1"/>
                          </a:solidFill>
                          <a:latin typeface="ＭＳ Ｐゴシック" panose="020B0600070205080204" pitchFamily="50" charset="-128"/>
                          <a:ea typeface="+mn-ea"/>
                        </a:rPr>
                        <a:t>美しさ</a:t>
                      </a: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機能</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231563783"/>
                  </a:ext>
                </a:extLst>
              </a:tr>
              <a:tr h="0">
                <a:tc vMerge="1">
                  <a:txBody>
                    <a:bodyPr/>
                    <a:lstStyle/>
                    <a:p>
                      <a:endParaRPr kumimoji="1" lang="ja-JP" altLang="en-US"/>
                    </a:p>
                  </a:txBody>
                  <a:tcPr/>
                </a:tc>
                <a:tc vMerge="1">
                  <a:txBody>
                    <a:bodyPr/>
                    <a:lstStyle/>
                    <a:p>
                      <a:endParaRPr kumimoji="1" lang="ja-JP" altLang="en-US"/>
                    </a:p>
                  </a:txBody>
                  <a:tcPr/>
                </a:tc>
                <a:tc rowSpan="4">
                  <a:txBody>
                    <a:bodyPr/>
                    <a:lstStyle/>
                    <a:p>
                      <a:pPr algn="ctr"/>
                      <a:r>
                        <a:rPr lang="ja-JP" altLang="en-US" sz="800" dirty="0" smtClean="0"/>
                        <a:t>　構想</a:t>
                      </a:r>
                      <a:endParaRPr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gridSpan="24">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kumimoji="1" lang="ja-JP" altLang="en-US" sz="800" dirty="0" smtClean="0"/>
                        <a:t>考える</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22417399"/>
                  </a:ext>
                </a:extLst>
              </a:tr>
              <a:tr h="12746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3"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形体</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色彩</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p>
                  </a:txBody>
                  <a:tcPr/>
                </a:tc>
                <a:tc rowSpan="3">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構成</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7">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デザインの</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a:tc>
                <a:tc hMerge="1">
                  <a:txBody>
                    <a:bodyPr/>
                    <a:lstStyle/>
                    <a:p>
                      <a:endParaRPr kumimoji="1" lang="ja-JP" altLang="en-US"/>
                    </a:p>
                  </a:txBody>
                  <a:tcPr/>
                </a:tc>
                <a:tc rowSpan="3" gridSpan="4">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表現</a:t>
                      </a:r>
                      <a:endParaRPr kumimoji="1" lang="en-US" altLang="ja-JP"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形式</a:t>
                      </a:r>
                      <a:endParaRPr kumimoji="1" lang="en-US" altLang="ja-JP"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の</a:t>
                      </a:r>
                      <a:endParaRPr kumimoji="1" lang="en-US" altLang="ja-JP"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特性</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2" gridSpan="8">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smtClean="0">
                          <a:solidFill>
                            <a:schemeClr val="tx1"/>
                          </a:solidFill>
                          <a:latin typeface="ＭＳ Ｐゴシック" panose="020B0600070205080204" pitchFamily="50" charset="-128"/>
                          <a:ea typeface="+mn-ea"/>
                        </a:rPr>
                        <a:t>映像表現の視覚的な要素の働き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dirty="0"/>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956441065"/>
                  </a:ext>
                </a:extLst>
              </a:tr>
              <a:tr h="12233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rowSpan="2" gridSpan="4">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機能</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gridSpan="3">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効果</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8"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smtClean="0">
                        <a:solidFill>
                          <a:schemeClr val="tx1"/>
                        </a:solidFill>
                        <a:latin typeface="ＭＳ Ｐゴシック" panose="020B0600070205080204" pitchFamily="50" charset="-128"/>
                        <a:ea typeface="+mn-ea"/>
                      </a:endParaRPr>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smtClean="0">
                        <a:solidFill>
                          <a:schemeClr val="tx1"/>
                        </a:solidFill>
                        <a:latin typeface="ＭＳ Ｐゴシック" panose="020B0600070205080204" pitchFamily="50" charset="-128"/>
                        <a:ea typeface="+mn-ea"/>
                      </a:endParaRPr>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smtClean="0">
                        <a:solidFill>
                          <a:schemeClr val="tx1"/>
                        </a:solidFill>
                        <a:latin typeface="ＭＳ Ｐゴシック" panose="020B0600070205080204" pitchFamily="50" charset="-128"/>
                        <a:ea typeface="+mn-ea"/>
                      </a:endParaRPr>
                    </a:p>
                  </a:txBody>
                  <a:tcPr/>
                </a:tc>
                <a:extLst>
                  <a:ext uri="{0D108BD9-81ED-4DB2-BD59-A6C34878D82A}">
                    <a16:rowId xmlns:a16="http://schemas.microsoft.com/office/drawing/2014/main" val="2458436112"/>
                  </a:ext>
                </a:extLst>
              </a:tr>
              <a:tr h="2798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hMerge="1"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smtClean="0">
                          <a:solidFill>
                            <a:schemeClr val="tx1"/>
                          </a:solidFill>
                          <a:latin typeface="ＭＳ Ｐゴシック" panose="020B0600070205080204" pitchFamily="50" charset="-128"/>
                          <a:ea typeface="+mn-ea"/>
                        </a:rPr>
                        <a:t>色光</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smtClean="0">
                          <a:solidFill>
                            <a:schemeClr val="tx1"/>
                          </a:solidFill>
                          <a:latin typeface="ＭＳ Ｐゴシック" panose="020B0600070205080204" pitchFamily="50" charset="-128"/>
                          <a:ea typeface="+mn-ea"/>
                        </a:rPr>
                        <a:t>視点</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smtClean="0">
                          <a:solidFill>
                            <a:schemeClr val="tx1"/>
                          </a:solidFill>
                          <a:latin typeface="ＭＳ Ｐゴシック" panose="020B0600070205080204" pitchFamily="50" charset="-128"/>
                          <a:ea typeface="+mn-ea"/>
                        </a:rPr>
                        <a:t>動き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07078908"/>
                  </a:ext>
                </a:extLst>
              </a:tr>
              <a:tr h="280561">
                <a:tc vMerge="1">
                  <a:txBody>
                    <a:bodyPr/>
                    <a:lstStyle/>
                    <a:p>
                      <a:endParaRPr kumimoji="1" lang="ja-JP" altLang="en-US"/>
                    </a:p>
                  </a:txBody>
                  <a:tcPr/>
                </a:tc>
                <a:tc rowSpan="3">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鑑賞</a:t>
                      </a: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mn-ea"/>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gridSpan="2">
                  <a:txBody>
                    <a:bodyPr/>
                    <a:lstStyle/>
                    <a:p>
                      <a:pPr algn="ctr">
                        <a:lnSpc>
                          <a:spcPts val="800"/>
                        </a:lnSpc>
                      </a:pPr>
                      <a:r>
                        <a:rPr lang="ja-JP" altLang="en-US" sz="800" dirty="0" smtClean="0"/>
                        <a:t>美術作品</a:t>
                      </a:r>
                      <a:endParaRPr lang="en-US" altLang="ja-JP" sz="800" dirty="0" smtClean="0"/>
                    </a:p>
                    <a:p>
                      <a:pPr algn="ctr">
                        <a:lnSpc>
                          <a:spcPts val="800"/>
                        </a:lnSpc>
                      </a:pPr>
                      <a:r>
                        <a:rPr lang="ja-JP" altLang="en-US" sz="800" dirty="0" smtClean="0"/>
                        <a:t>など</a:t>
                      </a:r>
                      <a:endParaRPr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smtClean="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7">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作者の心情や</a:t>
                      </a:r>
                      <a:endParaRPr kumimoji="1" lang="en-US" altLang="ja-JP" sz="800" dirty="0" smtClean="0"/>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意図</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smtClean="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Arial" panose="020B0604020202020204" pitchFamily="34" charset="0"/>
                      </a:endParaRPr>
                    </a:p>
                  </a:txBody>
                  <a:tcPr marL="0" marR="0" marT="7199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10">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創造的な表現の工夫</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dirty="0" smtClean="0">
                        <a:solidFill>
                          <a:schemeClr val="tx1"/>
                        </a:solidFill>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6">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その他</a:t>
                      </a: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　　　　　　　）</a:t>
                      </a:r>
                      <a:endParaRPr kumimoji="1" lang="ja-JP" altLang="en-US" sz="800" dirty="0" smtClean="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319291">
                <a:tc vMerge="1">
                  <a:txBody>
                    <a:bodyPr/>
                    <a:lstStyle/>
                    <a:p>
                      <a:endParaRPr kumimoji="1" lang="ja-JP" altLang="en-US"/>
                    </a:p>
                  </a:txBody>
                  <a:tcPr/>
                </a:tc>
                <a:tc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gridSpan="2">
                  <a:txBody>
                    <a:bodyPr/>
                    <a:lstStyle/>
                    <a:p>
                      <a:pPr algn="ctr">
                        <a:lnSpc>
                          <a:spcPts val="800"/>
                        </a:lnSpc>
                      </a:pPr>
                      <a:r>
                        <a:rPr kumimoji="1" lang="ja-JP" altLang="en-US" sz="800" dirty="0" smtClean="0"/>
                        <a:t>美術の</a:t>
                      </a:r>
                      <a:endParaRPr kumimoji="1" lang="en-US" altLang="ja-JP" sz="800" dirty="0" smtClean="0"/>
                    </a:p>
                    <a:p>
                      <a:pPr algn="ctr">
                        <a:lnSpc>
                          <a:spcPts val="800"/>
                        </a:lnSpc>
                      </a:pPr>
                      <a:r>
                        <a:rPr kumimoji="1" lang="ja-JP" altLang="en-US" sz="800" dirty="0" smtClean="0"/>
                        <a:t>働き</a:t>
                      </a:r>
                      <a:endParaRPr kumimoji="1" lang="en-US" altLang="ja-JP" sz="800" dirty="0" smtClean="0"/>
                    </a:p>
                    <a:p>
                      <a:pPr algn="ctr">
                        <a:lnSpc>
                          <a:spcPts val="800"/>
                        </a:lnSpc>
                      </a:pPr>
                      <a:r>
                        <a:rPr kumimoji="1" lang="ja-JP" altLang="en-US" sz="800" dirty="0" smtClean="0"/>
                        <a:t>・</a:t>
                      </a:r>
                      <a:endParaRPr kumimoji="1" lang="en-US" altLang="ja-JP" sz="800" dirty="0" smtClean="0"/>
                    </a:p>
                    <a:p>
                      <a:pPr algn="ctr">
                        <a:lnSpc>
                          <a:spcPts val="800"/>
                        </a:lnSpc>
                      </a:pPr>
                      <a:r>
                        <a:rPr kumimoji="1" lang="ja-JP" altLang="en-US" sz="800" dirty="0" smtClean="0"/>
                        <a:t>美術</a:t>
                      </a:r>
                      <a:endParaRPr kumimoji="1" lang="en-US" altLang="ja-JP" sz="800" dirty="0" smtClean="0"/>
                    </a:p>
                    <a:p>
                      <a:pPr algn="ctr">
                        <a:lnSpc>
                          <a:spcPts val="800"/>
                        </a:lnSpc>
                      </a:pPr>
                      <a:r>
                        <a:rPr kumimoji="1" lang="ja-JP" altLang="en-US" sz="800" dirty="0" smtClean="0"/>
                        <a:t>文化</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rowSpan="2"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smtClean="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10">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自然と美術との関り</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smtClean="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3">
                  <a:txBody>
                    <a:bodyPr/>
                    <a:lstStyle/>
                    <a:p>
                      <a:pPr algn="ctr">
                        <a:lnSpc>
                          <a:spcPts val="800"/>
                        </a:lnSpc>
                      </a:pPr>
                      <a:r>
                        <a:rPr kumimoji="1" lang="ja-JP" altLang="en-US" sz="800" dirty="0" smtClean="0"/>
                        <a:t>生活や社会を心豊かに</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800" dirty="0"/>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371684">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smtClean="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美意識や創造性</a:t>
                      </a:r>
                      <a:endParaRPr kumimoji="1" lang="ja-JP" altLang="en-US" sz="800" dirty="0" smtClean="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smtClean="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1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日本の美術の</a:t>
                      </a: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歴史や表現の特徴</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それぞれの国</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graphicFrame>
        <p:nvGraphicFramePr>
          <p:cNvPr id="53" name="Group 315"/>
          <p:cNvGraphicFramePr>
            <a:graphicFrameLocks noGrp="1"/>
          </p:cNvGraphicFramePr>
          <p:nvPr>
            <p:extLst>
              <p:ext uri="{D42A27DB-BD31-4B8C-83A1-F6EECF244321}">
                <p14:modId xmlns:p14="http://schemas.microsoft.com/office/powerpoint/2010/main" val="2819131453"/>
              </p:ext>
            </p:extLst>
          </p:nvPr>
        </p:nvGraphicFramePr>
        <p:xfrm>
          <a:off x="117475" y="5664200"/>
          <a:ext cx="2805635" cy="1077167"/>
        </p:xfrm>
        <a:graphic>
          <a:graphicData uri="http://schemas.openxmlformats.org/drawingml/2006/table">
            <a:tbl>
              <a:tblPr/>
              <a:tblGrid>
                <a:gridCol w="2805635">
                  <a:extLst>
                    <a:ext uri="{9D8B030D-6E8A-4147-A177-3AD203B41FA5}">
                      <a16:colId xmlns:a16="http://schemas.microsoft.com/office/drawing/2014/main" val="20000"/>
                    </a:ext>
                  </a:extLst>
                </a:gridCol>
              </a:tblGrid>
              <a:tr h="168307">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1"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　　　　　　　</a:t>
                      </a:r>
                      <a:r>
                        <a:rPr kumimoji="0" lang="ja-JP" altLang="en-US" sz="1000" b="1"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準備物</a:t>
                      </a:r>
                      <a:endParaRPr kumimoji="0" lang="ja-JP" altLang="en-US" sz="1000" b="0" i="0" u="none" strike="noStrike" cap="none" normalizeH="0" baseline="0" dirty="0" smtClean="0">
                        <a:ln>
                          <a:noFill/>
                        </a:ln>
                        <a:solidFill>
                          <a:schemeClr val="tx1"/>
                        </a:solidFill>
                        <a:effectLst/>
                        <a:latin typeface="ＭＳ Ｐゴシック" charset="-128"/>
                        <a:ea typeface="ＭＳ Ｐゴシック" charset="-128"/>
                        <a:cs typeface="Times New Roman" pitchFamily="18" charset="0"/>
                      </a:endParaRPr>
                    </a:p>
                  </a:txBody>
                  <a:tcPr marL="90102" marR="90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908860">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ＭＳ Ｐゴシック" charset="-128"/>
                          <a:ea typeface="ＭＳ 明朝" pitchFamily="17" charset="-128"/>
                          <a:cs typeface="Times New Roman" pitchFamily="18" charset="0"/>
                        </a:rPr>
                        <a:t>　「油絵具の化学」動画</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ＭＳ Ｐゴシック" charset="-128"/>
                          <a:ea typeface="ＭＳ 明朝" pitchFamily="17" charset="-128"/>
                          <a:cs typeface="Times New Roman" pitchFamily="18" charset="0"/>
                        </a:rPr>
                        <a:t>・「グリザイユ制作」タイムラプス動画</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ＭＳ Ｐゴシック" charset="-128"/>
                          <a:ea typeface="ＭＳ 明朝" pitchFamily="17" charset="-128"/>
                          <a:cs typeface="Times New Roman" pitchFamily="18" charset="0"/>
                        </a:rPr>
                        <a:t>・グリザイユ作例</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ＭＳ Ｐゴシック" charset="-128"/>
                          <a:ea typeface="ＭＳ 明朝" pitchFamily="17" charset="-128"/>
                          <a:cs typeface="Times New Roman" pitchFamily="18" charset="0"/>
                        </a:rPr>
                        <a:t>・油彩描画用具一式</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ＭＳ Ｐゴシック" charset="-128"/>
                          <a:ea typeface="ＭＳ 明朝" pitchFamily="17" charset="-128"/>
                          <a:cs typeface="Times New Roman" pitchFamily="18" charset="0"/>
                        </a:rPr>
                        <a:t>・新聞紙</a:t>
                      </a:r>
                      <a:endParaRPr kumimoji="0" lang="en-US" altLang="ja-JP" sz="1100" b="0" i="0" u="none" strike="noStrike" cap="none" normalizeH="0" baseline="0" dirty="0" smtClean="0">
                        <a:ln>
                          <a:noFill/>
                        </a:ln>
                        <a:solidFill>
                          <a:schemeClr val="tx1"/>
                        </a:solidFill>
                        <a:effectLst/>
                        <a:latin typeface="ＭＳ Ｐゴシック" charset="-128"/>
                        <a:ea typeface="ＭＳ 明朝" pitchFamily="17" charset="-128"/>
                        <a:cs typeface="Times New Roman" pitchFamily="18" charset="0"/>
                      </a:endParaRPr>
                    </a:p>
                  </a:txBody>
                  <a:tcPr marL="90102" marR="90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6223" name="テキスト ボックス 3"/>
          <p:cNvSpPr txBox="1">
            <a:spLocks noChangeArrowheads="1"/>
          </p:cNvSpPr>
          <p:nvPr/>
        </p:nvSpPr>
        <p:spPr bwMode="auto">
          <a:xfrm>
            <a:off x="112713" y="41275"/>
            <a:ext cx="21558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Arial" panose="020B0604020202020204" pitchFamily="34" charset="0"/>
              <a:buNone/>
            </a:pPr>
            <a:r>
              <a:rPr lang="ja-JP" altLang="en-US" sz="1100" dirty="0">
                <a:solidFill>
                  <a:srgbClr val="000000"/>
                </a:solidFill>
                <a:latin typeface="Verdana" panose="020B0604030504040204" pitchFamily="34" charset="0"/>
              </a:rPr>
              <a:t>実感的に学ぶ授業の最小単位　　　　</a:t>
            </a:r>
            <a:endParaRPr lang="en-US" altLang="ja-JP" sz="1000" dirty="0">
              <a:solidFill>
                <a:srgbClr val="000000"/>
              </a:solidFill>
              <a:latin typeface="Verdana" panose="020B0604030504040204" pitchFamily="34" charset="0"/>
            </a:endParaRPr>
          </a:p>
        </p:txBody>
      </p:sp>
      <p:graphicFrame>
        <p:nvGraphicFramePr>
          <p:cNvPr id="65" name="表 64"/>
          <p:cNvGraphicFramePr>
            <a:graphicFrameLocks noGrp="1"/>
          </p:cNvGraphicFramePr>
          <p:nvPr>
            <p:extLst>
              <p:ext uri="{D42A27DB-BD31-4B8C-83A1-F6EECF244321}">
                <p14:modId xmlns:p14="http://schemas.microsoft.com/office/powerpoint/2010/main" val="3618782920"/>
              </p:ext>
            </p:extLst>
          </p:nvPr>
        </p:nvGraphicFramePr>
        <p:xfrm>
          <a:off x="123032" y="4603535"/>
          <a:ext cx="2800078" cy="972633"/>
        </p:xfrm>
        <a:graphic>
          <a:graphicData uri="http://schemas.openxmlformats.org/drawingml/2006/table">
            <a:tbl>
              <a:tblPr firstRow="1" bandRow="1">
                <a:tableStyleId>{5C22544A-7EE6-4342-B048-85BDC9FD1C3A}</a:tableStyleId>
              </a:tblPr>
              <a:tblGrid>
                <a:gridCol w="920576">
                  <a:extLst>
                    <a:ext uri="{9D8B030D-6E8A-4147-A177-3AD203B41FA5}">
                      <a16:colId xmlns:a16="http://schemas.microsoft.com/office/drawing/2014/main" val="20000"/>
                    </a:ext>
                  </a:extLst>
                </a:gridCol>
                <a:gridCol w="792088">
                  <a:extLst>
                    <a:ext uri="{9D8B030D-6E8A-4147-A177-3AD203B41FA5}">
                      <a16:colId xmlns:a16="http://schemas.microsoft.com/office/drawing/2014/main" val="2636888545"/>
                    </a:ext>
                  </a:extLst>
                </a:gridCol>
                <a:gridCol w="1087414">
                  <a:extLst>
                    <a:ext uri="{9D8B030D-6E8A-4147-A177-3AD203B41FA5}">
                      <a16:colId xmlns:a16="http://schemas.microsoft.com/office/drawing/2014/main" val="2826564785"/>
                    </a:ext>
                  </a:extLst>
                </a:gridCol>
              </a:tblGrid>
              <a:tr h="16502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ＭＳ Ｐゴシック" panose="020B0600070205080204" pitchFamily="50" charset="-128"/>
                          <a:ea typeface="+mn-ea"/>
                        </a:rPr>
                        <a:t>【HP</a:t>
                      </a:r>
                      <a:r>
                        <a:rPr kumimoji="1" lang="ja-JP" altLang="en-US" sz="900" b="0" dirty="0" smtClean="0">
                          <a:solidFill>
                            <a:schemeClr val="tx1"/>
                          </a:solidFill>
                          <a:latin typeface="ＭＳ Ｐゴシック" panose="020B0600070205080204" pitchFamily="50" charset="-128"/>
                          <a:ea typeface="+mn-ea"/>
                        </a:rPr>
                        <a:t>キーワード</a:t>
                      </a:r>
                      <a:r>
                        <a:rPr kumimoji="1" lang="en-US" altLang="ja-JP" sz="900" b="0" dirty="0" smtClean="0">
                          <a:solidFill>
                            <a:schemeClr val="tx1"/>
                          </a:solidFill>
                          <a:latin typeface="ＭＳ Ｐゴシック" panose="020B0600070205080204" pitchFamily="50" charset="-128"/>
                          <a:ea typeface="+mn-ea"/>
                        </a:rPr>
                        <a:t>】</a:t>
                      </a:r>
                      <a:endParaRPr kumimoji="1" lang="ja-JP" altLang="en-US" sz="900" b="0" dirty="0" smtClean="0">
                        <a:solidFill>
                          <a:schemeClr val="tx1"/>
                        </a:solidFill>
                        <a:latin typeface="ＭＳ Ｐゴシック" panose="020B0600070205080204" pitchFamily="50" charset="-128"/>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72604">
                <a:tc>
                  <a:txBody>
                    <a:bodyPr/>
                    <a:lstStyle/>
                    <a:p>
                      <a:pPr algn="ctr"/>
                      <a:r>
                        <a:rPr kumimoji="1" lang="ja-JP" altLang="en-US" sz="900" b="0" dirty="0" smtClean="0">
                          <a:solidFill>
                            <a:schemeClr val="tx1"/>
                          </a:solidFill>
                          <a:latin typeface="ＭＳ Ｐゴシック" panose="020B0600070205080204" pitchFamily="50" charset="-128"/>
                          <a:ea typeface="+mn-ea"/>
                        </a:rPr>
                        <a:t>材料</a:t>
                      </a:r>
                      <a:endParaRPr kumimoji="1" lang="ja-JP" altLang="en-US" sz="900" b="0" dirty="0" smtClean="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900" b="0" dirty="0" smtClean="0">
                          <a:solidFill>
                            <a:schemeClr val="tx1"/>
                          </a:solidFill>
                          <a:latin typeface="ＭＳ Ｐゴシック" panose="020B0600070205080204" pitchFamily="50" charset="-128"/>
                          <a:ea typeface="+mn-ea"/>
                        </a:rPr>
                        <a:t>方法</a:t>
                      </a:r>
                      <a:endParaRPr kumimoji="1" lang="ja-JP" altLang="en-US" sz="900" b="0" dirty="0" smtClean="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900" b="0" dirty="0" smtClean="0">
                          <a:solidFill>
                            <a:schemeClr val="tx1"/>
                          </a:solidFill>
                          <a:latin typeface="ＭＳ Ｐゴシック" panose="020B0600070205080204" pitchFamily="50" charset="-128"/>
                          <a:ea typeface="+mn-ea"/>
                        </a:rPr>
                        <a:t>造形要素（中高）</a:t>
                      </a:r>
                      <a:endParaRPr kumimoji="1" lang="ja-JP" altLang="en-US" sz="900" b="0" dirty="0" smtClean="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561647">
                <a:tc>
                  <a:txBody>
                    <a:bodyPr/>
                    <a:lstStyle/>
                    <a:p>
                      <a:r>
                        <a:rPr lang="ja-JP" altLang="en-US" sz="800" dirty="0" smtClean="0"/>
                        <a:t>情報機器</a:t>
                      </a:r>
                    </a:p>
                    <a:p>
                      <a:r>
                        <a:rPr lang="ja-JP" altLang="en-US" sz="800" dirty="0" smtClean="0"/>
                        <a:t>ビデオ・</a:t>
                      </a:r>
                      <a:r>
                        <a:rPr lang="en-US" altLang="ja-JP" sz="800" dirty="0" smtClean="0"/>
                        <a:t>DVD</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t>油絵の具</a:t>
                      </a:r>
                    </a:p>
                    <a:p>
                      <a:r>
                        <a:rPr lang="ja-JP" altLang="en-US" sz="800" dirty="0" smtClean="0"/>
                        <a:t>キャンバス</a:t>
                      </a:r>
                    </a:p>
                  </a:txBody>
                  <a:tcPr marL="91516" marR="91516"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ja-JP" altLang="en-US" sz="800" dirty="0" smtClean="0"/>
                        <a:t>塗り・ペインティング</a:t>
                      </a:r>
                    </a:p>
                    <a:p>
                      <a:pPr algn="l"/>
                      <a:endParaRPr kumimoji="1" lang="ja-JP" altLang="en-US" sz="800" b="0" dirty="0" smtClean="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b="0" dirty="0" smtClean="0">
                          <a:solidFill>
                            <a:schemeClr val="tx1"/>
                          </a:solidFill>
                          <a:latin typeface="ＭＳ Ｐゴシック" panose="020B0600070205080204" pitchFamily="50" charset="-128"/>
                          <a:ea typeface="+mn-ea"/>
                        </a:rPr>
                        <a:t>形体・形</a:t>
                      </a:r>
                    </a:p>
                    <a:p>
                      <a:pPr algn="l"/>
                      <a:r>
                        <a:rPr kumimoji="1" lang="ja-JP" altLang="en-US" sz="800" b="0" dirty="0" smtClean="0">
                          <a:solidFill>
                            <a:schemeClr val="tx1"/>
                          </a:solidFill>
                          <a:latin typeface="ＭＳ Ｐゴシック" panose="020B0600070205080204" pitchFamily="50" charset="-128"/>
                          <a:ea typeface="+mn-ea"/>
                        </a:rPr>
                        <a:t>色彩</a:t>
                      </a:r>
                    </a:p>
                    <a:p>
                      <a:pPr algn="l"/>
                      <a:r>
                        <a:rPr kumimoji="1" lang="ja-JP" altLang="en-US" sz="800" b="0" dirty="0" smtClean="0">
                          <a:solidFill>
                            <a:schemeClr val="tx1"/>
                          </a:solidFill>
                          <a:latin typeface="ＭＳ Ｐゴシック" panose="020B0600070205080204" pitchFamily="50" charset="-128"/>
                          <a:ea typeface="+mn-ea"/>
                        </a:rPr>
                        <a:t>単純化・強調・省略</a:t>
                      </a:r>
                    </a:p>
                    <a:p>
                      <a:pPr algn="l"/>
                      <a:r>
                        <a:rPr kumimoji="1" lang="ja-JP" altLang="en-US" sz="800" b="0" dirty="0" smtClean="0">
                          <a:solidFill>
                            <a:schemeClr val="tx1"/>
                          </a:solidFill>
                          <a:latin typeface="ＭＳ Ｐゴシック" panose="020B0600070205080204" pitchFamily="50" charset="-128"/>
                          <a:ea typeface="+mn-ea"/>
                        </a:rPr>
                        <a:t>空間</a:t>
                      </a: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1500235"/>
                  </a:ext>
                </a:extLst>
              </a:tr>
            </a:tbl>
          </a:graphicData>
        </a:graphic>
      </p:graphicFrame>
      <p:sp>
        <p:nvSpPr>
          <p:cNvPr id="18" name="円/楕円 17"/>
          <p:cNvSpPr/>
          <p:nvPr/>
        </p:nvSpPr>
        <p:spPr>
          <a:xfrm>
            <a:off x="3081338" y="1144588"/>
            <a:ext cx="338137" cy="33972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prstClr val="white"/>
                </a:solidFill>
                <a:latin typeface="ＤＦ特太ゴシック体" pitchFamily="49" charset="-128"/>
                <a:ea typeface="ＤＦ特太ゴシック体" pitchFamily="49" charset="-128"/>
              </a:rPr>
              <a:t>１</a:t>
            </a:r>
          </a:p>
        </p:txBody>
      </p:sp>
      <p:sp>
        <p:nvSpPr>
          <p:cNvPr id="19" name="円/楕円 18"/>
          <p:cNvSpPr/>
          <p:nvPr/>
        </p:nvSpPr>
        <p:spPr>
          <a:xfrm>
            <a:off x="5602288" y="1144588"/>
            <a:ext cx="339725" cy="33972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prstClr val="white"/>
                </a:solidFill>
                <a:latin typeface="ＤＦ特太ゴシック体" pitchFamily="49" charset="-128"/>
                <a:ea typeface="ＤＦ特太ゴシック体" pitchFamily="49" charset="-128"/>
              </a:rPr>
              <a:t>２</a:t>
            </a:r>
          </a:p>
        </p:txBody>
      </p:sp>
      <p:sp>
        <p:nvSpPr>
          <p:cNvPr id="52" name="円/楕円 51"/>
          <p:cNvSpPr/>
          <p:nvPr/>
        </p:nvSpPr>
        <p:spPr>
          <a:xfrm>
            <a:off x="3129461" y="2763094"/>
            <a:ext cx="366712" cy="369888"/>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ja-JP" dirty="0">
                <a:solidFill>
                  <a:prstClr val="white"/>
                </a:solidFill>
                <a:latin typeface="ＤＦ特太ゴシック体" pitchFamily="49" charset="-128"/>
                <a:ea typeface="ＤＦ特太ゴシック体" pitchFamily="49" charset="-128"/>
              </a:rPr>
              <a:t>3</a:t>
            </a:r>
            <a:endParaRPr lang="ja-JP" altLang="en-US" dirty="0">
              <a:solidFill>
                <a:prstClr val="white"/>
              </a:solidFill>
              <a:latin typeface="ＤＦ特太ゴシック体" pitchFamily="49" charset="-128"/>
              <a:ea typeface="ＤＦ特太ゴシック体" pitchFamily="49" charset="-128"/>
            </a:endParaRPr>
          </a:p>
        </p:txBody>
      </p:sp>
      <p:sp>
        <p:nvSpPr>
          <p:cNvPr id="6252" name="正方形/長方形 2"/>
          <p:cNvSpPr>
            <a:spLocks noChangeArrowheads="1"/>
          </p:cNvSpPr>
          <p:nvPr/>
        </p:nvSpPr>
        <p:spPr bwMode="auto">
          <a:xfrm>
            <a:off x="3917071" y="5096860"/>
            <a:ext cx="1898970" cy="169277"/>
          </a:xfrm>
          <a:prstGeom prst="rect">
            <a:avLst/>
          </a:prstGeom>
          <a:solidFill>
            <a:schemeClr val="accent6">
              <a:lumMod val="20000"/>
              <a:lumOff val="80000"/>
            </a:schemeClr>
          </a:solidFill>
          <a:ln>
            <a:noFill/>
          </a:ln>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a:latin typeface="ＭＳ Ｐゴシック" panose="020B0600070205080204" pitchFamily="50" charset="-128"/>
              </a:rPr>
              <a:t>思考力を使う問いかけ</a:t>
            </a:r>
            <a:endParaRPr lang="en-US" altLang="ja-JP" sz="1100" b="1" dirty="0">
              <a:latin typeface="ＭＳ Ｐゴシック" panose="020B0600070205080204" pitchFamily="50" charset="-128"/>
            </a:endParaRPr>
          </a:p>
        </p:txBody>
      </p:sp>
      <p:sp>
        <p:nvSpPr>
          <p:cNvPr id="58" name="円/楕円 57"/>
          <p:cNvSpPr/>
          <p:nvPr/>
        </p:nvSpPr>
        <p:spPr>
          <a:xfrm>
            <a:off x="539552" y="2437287"/>
            <a:ext cx="216024"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64" name="円/楕円 63"/>
          <p:cNvSpPr/>
          <p:nvPr/>
        </p:nvSpPr>
        <p:spPr>
          <a:xfrm>
            <a:off x="-9525" y="5594350"/>
            <a:ext cx="407988" cy="40957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dirty="0">
                <a:solidFill>
                  <a:prstClr val="white"/>
                </a:solidFill>
                <a:latin typeface="ＤＦ特太ゴシック体" pitchFamily="49" charset="-128"/>
                <a:ea typeface="ＤＦ特太ゴシック体" pitchFamily="49" charset="-128"/>
              </a:rPr>
              <a:t>４</a:t>
            </a:r>
          </a:p>
        </p:txBody>
      </p:sp>
      <p:graphicFrame>
        <p:nvGraphicFramePr>
          <p:cNvPr id="66" name="Group 317"/>
          <p:cNvGraphicFramePr>
            <a:graphicFrameLocks noGrp="1"/>
          </p:cNvGraphicFramePr>
          <p:nvPr>
            <p:extLst>
              <p:ext uri="{D42A27DB-BD31-4B8C-83A1-F6EECF244321}">
                <p14:modId xmlns:p14="http://schemas.microsoft.com/office/powerpoint/2010/main" val="2849107275"/>
              </p:ext>
            </p:extLst>
          </p:nvPr>
        </p:nvGraphicFramePr>
        <p:xfrm>
          <a:off x="150813" y="358775"/>
          <a:ext cx="8813675" cy="623888"/>
        </p:xfrm>
        <a:graphic>
          <a:graphicData uri="http://schemas.openxmlformats.org/drawingml/2006/table">
            <a:tbl>
              <a:tblPr/>
              <a:tblGrid>
                <a:gridCol w="1137240">
                  <a:extLst>
                    <a:ext uri="{9D8B030D-6E8A-4147-A177-3AD203B41FA5}">
                      <a16:colId xmlns:a16="http://schemas.microsoft.com/office/drawing/2014/main" val="20000"/>
                    </a:ext>
                  </a:extLst>
                </a:gridCol>
                <a:gridCol w="672518">
                  <a:extLst>
                    <a:ext uri="{9D8B030D-6E8A-4147-A177-3AD203B41FA5}">
                      <a16:colId xmlns:a16="http://schemas.microsoft.com/office/drawing/2014/main" val="20001"/>
                    </a:ext>
                  </a:extLst>
                </a:gridCol>
                <a:gridCol w="3259501">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710332">
                  <a:extLst>
                    <a:ext uri="{9D8B030D-6E8A-4147-A177-3AD203B41FA5}">
                      <a16:colId xmlns:a16="http://schemas.microsoft.com/office/drawing/2014/main" val="20005"/>
                    </a:ext>
                  </a:extLst>
                </a:gridCol>
                <a:gridCol w="657820">
                  <a:extLst>
                    <a:ext uri="{9D8B030D-6E8A-4147-A177-3AD203B41FA5}">
                      <a16:colId xmlns:a16="http://schemas.microsoft.com/office/drawing/2014/main" val="4259983833"/>
                    </a:ext>
                  </a:extLst>
                </a:gridCol>
              </a:tblGrid>
              <a:tr h="365253">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bg1"/>
                          </a:solidFill>
                          <a:effectLst/>
                          <a:latin typeface="Arial" charset="0"/>
                          <a:ea typeface="ＭＳ Ｐゴシック" charset="-128"/>
                        </a:rPr>
                        <a:t>指導</a:t>
                      </a:r>
                      <a:r>
                        <a:rPr kumimoji="1" lang="ja-JP" altLang="en-US" sz="1200" b="1" i="0" u="none" strike="noStrike" cap="none" normalizeH="0" baseline="0" dirty="0" smtClean="0">
                          <a:ln>
                            <a:noFill/>
                          </a:ln>
                          <a:solidFill>
                            <a:schemeClr val="bg1"/>
                          </a:solidFill>
                          <a:effectLst/>
                          <a:latin typeface="Arial" charset="0"/>
                          <a:ea typeface="ＭＳ Ｐゴシック" charset="-128"/>
                        </a:rPr>
                        <a:t>ユニット </a:t>
                      </a:r>
                      <a:r>
                        <a:rPr kumimoji="1" lang="en-US" altLang="ja-JP" sz="1000" b="1" i="0" u="none" strike="noStrike" cap="none" normalizeH="0" baseline="0" dirty="0" smtClean="0">
                          <a:ln>
                            <a:noFill/>
                          </a:ln>
                          <a:solidFill>
                            <a:schemeClr val="bg1"/>
                          </a:solidFill>
                          <a:effectLst/>
                          <a:latin typeface="Arial" charset="0"/>
                          <a:ea typeface="ＭＳ Ｐゴシック" charset="-128"/>
                        </a:rPr>
                        <a:t>Ver.R1.12</a:t>
                      </a:r>
                    </a:p>
                  </a:txBody>
                  <a:tcPr marL="91498" marR="91498" marT="45467" marB="4546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charset="-128"/>
                        </a:rPr>
                        <a:t>題材名</a:t>
                      </a:r>
                    </a:p>
                  </a:txBody>
                  <a:tcPr marL="91498" marR="91498" marT="45467" marB="45467" anchor="ctr" horzOverflow="overflow">
                    <a:lnL w="1905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pitchFamily="34" charset="0"/>
                          <a:ea typeface="+mn-ea"/>
                        </a:rPr>
                        <a:t>私の見付けた風景（油彩画・主義様式探究）　</a:t>
                      </a:r>
                      <a:endParaRPr lang="ja-JP" altLang="ja-JP" sz="1200" kern="100" dirty="0" smtClean="0">
                        <a:effectLst/>
                        <a:latin typeface="ＭＳ Ｐゴシック" panose="020B0600070205080204" pitchFamily="50" charset="-128"/>
                        <a:ea typeface="+mn-ea"/>
                        <a:cs typeface="Times New Roman"/>
                      </a:endParaRPr>
                    </a:p>
                  </a:txBody>
                  <a:tcPr marL="91498" marR="91498" marT="108000" marB="45467" anchor="ctr" horzOverflow="overflow">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charset="-128"/>
                        </a:rPr>
                        <a:t>導入／展開／まとめ</a:t>
                      </a:r>
                      <a:endParaRPr kumimoji="1" lang="ja-JP" altLang="en-US" sz="1000" b="0" i="0" u="none" strike="noStrike" cap="none" normalizeH="0" baseline="0" dirty="0">
                        <a:ln>
                          <a:noFill/>
                        </a:ln>
                        <a:solidFill>
                          <a:schemeClr val="tx1"/>
                        </a:solidFill>
                        <a:effectLst/>
                        <a:latin typeface="Arial" charset="0"/>
                        <a:ea typeface="ＭＳ Ｐゴシック" charset="-128"/>
                      </a:endParaRP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Verdana" charset="0"/>
                          <a:ea typeface="ＭＳ Ｐゴシック" charset="-128"/>
                        </a:rPr>
                        <a:t>指導案など資料</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Verdana" charset="0"/>
                          <a:ea typeface="ＭＳ Ｐゴシック" charset="-128"/>
                        </a:rPr>
                        <a:t>道具・鑑賞</a:t>
                      </a:r>
                      <a:r>
                        <a:rPr kumimoji="1" lang="en-US" altLang="ja-JP" sz="900" b="0" i="0" u="none" strike="noStrike" cap="none" normalizeH="0" baseline="0" dirty="0" smtClean="0">
                          <a:ln>
                            <a:noFill/>
                          </a:ln>
                          <a:solidFill>
                            <a:schemeClr val="tx1"/>
                          </a:solidFill>
                          <a:effectLst/>
                          <a:latin typeface="Verdana" charset="0"/>
                          <a:ea typeface="ＭＳ Ｐゴシック" charset="-128"/>
                        </a:rPr>
                        <a:t>box</a:t>
                      </a:r>
                      <a:endParaRPr kumimoji="1" lang="ja-JP" altLang="en-US" sz="900" b="0" i="0" u="none" strike="noStrike" cap="none" normalizeH="0" baseline="0" dirty="0">
                        <a:ln>
                          <a:noFill/>
                        </a:ln>
                        <a:solidFill>
                          <a:schemeClr val="tx1"/>
                        </a:solidFill>
                        <a:effectLst/>
                        <a:latin typeface="Verdana" charset="0"/>
                        <a:ea typeface="ＭＳ Ｐゴシック" charset="-128"/>
                      </a:endParaRPr>
                    </a:p>
                  </a:txBody>
                  <a:tcPr marL="91435" marR="91435" marT="45414" marB="45414"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900" dirty="0" smtClean="0">
                          <a:solidFill>
                            <a:prstClr val="black"/>
                          </a:solidFill>
                          <a:latin typeface="Verdana" pitchFamily="34" charset="0"/>
                        </a:rPr>
                        <a:t>作成日</a:t>
                      </a:r>
                      <a:endParaRPr kumimoji="1" lang="ja-JP" altLang="en-US" sz="900" b="1" i="0" u="none" strike="noStrike" cap="none" normalizeH="0" baseline="0" dirty="0">
                        <a:ln>
                          <a:noFill/>
                        </a:ln>
                        <a:solidFill>
                          <a:schemeClr val="tx1"/>
                        </a:solidFill>
                        <a:effectLst/>
                        <a:latin typeface="Verdana" charset="0"/>
                        <a:ea typeface="ＭＳ Ｐゴシック" charset="-128"/>
                      </a:endParaRPr>
                    </a:p>
                  </a:txBody>
                  <a:tcPr marL="91435" marR="91435" marT="45414" marB="454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58635">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1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④　</a:t>
                      </a:r>
                      <a:r>
                        <a:rPr lang="ja-JP" altLang="en-US" sz="1100" kern="0" dirty="0" smtClean="0">
                          <a:effectLst/>
                          <a:latin typeface="ＭＳ Ｐゴシック" panose="020B0600070205080204" pitchFamily="50" charset="-128"/>
                          <a:ea typeface="+mn-ea"/>
                          <a:cs typeface="Arial"/>
                        </a:rPr>
                        <a:t>油絵の具の性質や画材の特徴を知ろう</a:t>
                      </a:r>
                      <a:endParaRPr lang="ja-JP" altLang="ja-JP" sz="1100" kern="100" dirty="0">
                        <a:effectLst/>
                        <a:latin typeface="ＭＳ Ｐゴシック" panose="020B0600070205080204" pitchFamily="50" charset="-128"/>
                        <a:ea typeface="+mn-ea"/>
                        <a:cs typeface="Times New Roman"/>
                      </a:endParaRPr>
                    </a:p>
                  </a:txBody>
                  <a:tcPr marL="91498" marR="91498" marT="45467" marB="45467"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Calibri" charset="0"/>
                          <a:ea typeface="ＭＳ Ｐゴシック" charset="-128"/>
                        </a:rPr>
                        <a:t>１３</a:t>
                      </a:r>
                      <a:r>
                        <a:rPr kumimoji="0" lang="zh-TW" altLang="en-US" sz="900" b="0" i="0" u="none" strike="noStrike" cap="none" normalizeH="0" baseline="0" dirty="0" smtClean="0">
                          <a:ln>
                            <a:noFill/>
                          </a:ln>
                          <a:solidFill>
                            <a:schemeClr val="tx1"/>
                          </a:solidFill>
                          <a:effectLst/>
                          <a:latin typeface="Calibri" charset="0"/>
                          <a:ea typeface="ＭＳ Ｐゴシック" charset="-128"/>
                        </a:rPr>
                        <a:t>時間</a:t>
                      </a:r>
                      <a:r>
                        <a:rPr kumimoji="0" lang="ja-JP" altLang="en-US" sz="900" b="0" i="0" u="none" strike="noStrike" cap="none" normalizeH="0" baseline="0" dirty="0" smtClean="0">
                          <a:ln>
                            <a:noFill/>
                          </a:ln>
                          <a:solidFill>
                            <a:schemeClr val="tx1"/>
                          </a:solidFill>
                          <a:effectLst/>
                          <a:latin typeface="Calibri" charset="0"/>
                          <a:ea typeface="ＭＳ Ｐゴシック" charset="-128"/>
                        </a:rPr>
                        <a:t>扱い（５時間目）</a:t>
                      </a:r>
                      <a:endParaRPr kumimoji="0" lang="ja-JP" altLang="en-US" sz="900" b="0" i="0" u="none" strike="noStrike" cap="none" normalizeH="0" baseline="0" dirty="0">
                        <a:ln>
                          <a:noFill/>
                        </a:ln>
                        <a:solidFill>
                          <a:schemeClr val="tx1"/>
                        </a:solidFill>
                        <a:effectLst/>
                        <a:latin typeface="Calibri" charset="0"/>
                        <a:ea typeface="ＭＳ Ｐゴシック" charset="-128"/>
                      </a:endParaRP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Verdana" charset="0"/>
                          <a:ea typeface="ＭＳ Ｐゴシック" charset="-128"/>
                        </a:rPr>
                        <a:t>ある　なし</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Verdana" charset="0"/>
                          <a:ea typeface="ＭＳ Ｐゴシック" charset="-128"/>
                        </a:rPr>
                        <a:t>ある　なし</a:t>
                      </a:r>
                    </a:p>
                  </a:txBody>
                  <a:tcPr marL="91435" marR="91435" marT="45414" marB="45414"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900" dirty="0" smtClean="0">
                          <a:solidFill>
                            <a:prstClr val="black"/>
                          </a:solidFill>
                          <a:latin typeface="Verdana" pitchFamily="34" charset="0"/>
                        </a:rPr>
                        <a:t>R3.1.8</a:t>
                      </a:r>
                      <a:endParaRPr lang="ja-JP" altLang="en-US" sz="1050" dirty="0" smtClean="0">
                        <a:solidFill>
                          <a:prstClr val="black"/>
                        </a:solidFill>
                        <a:latin typeface="Verdana" pitchFamily="34" charset="0"/>
                      </a:endParaRPr>
                    </a:p>
                  </a:txBody>
                  <a:tcPr marL="91435" marR="91435" marT="45414" marB="454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1"/>
                  </a:ext>
                </a:extLst>
              </a:tr>
            </a:tbl>
          </a:graphicData>
        </a:graphic>
      </p:graphicFrame>
      <p:sp>
        <p:nvSpPr>
          <p:cNvPr id="6283" name="テキスト ボックス 35"/>
          <p:cNvSpPr txBox="1">
            <a:spLocks noChangeArrowheads="1"/>
          </p:cNvSpPr>
          <p:nvPr/>
        </p:nvSpPr>
        <p:spPr bwMode="auto">
          <a:xfrm>
            <a:off x="7651185" y="88357"/>
            <a:ext cx="133882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福井県造形教育</a:t>
            </a:r>
            <a:r>
              <a:rPr lang="ja-JP" altLang="en-US" sz="900" dirty="0" smtClean="0"/>
              <a:t>研究会</a:t>
            </a:r>
            <a:endParaRPr lang="ja-JP" altLang="en-US" sz="900" dirty="0"/>
          </a:p>
        </p:txBody>
      </p:sp>
      <p:sp>
        <p:nvSpPr>
          <p:cNvPr id="6284" name="円/楕円 29"/>
          <p:cNvSpPr>
            <a:spLocks noChangeArrowheads="1"/>
          </p:cNvSpPr>
          <p:nvPr/>
        </p:nvSpPr>
        <p:spPr bwMode="auto">
          <a:xfrm>
            <a:off x="6935175" y="742479"/>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6285" name="円/楕円 29"/>
          <p:cNvSpPr>
            <a:spLocks noChangeArrowheads="1"/>
          </p:cNvSpPr>
          <p:nvPr/>
        </p:nvSpPr>
        <p:spPr bwMode="auto">
          <a:xfrm>
            <a:off x="7929971" y="755550"/>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6286" name="円/楕円 29"/>
          <p:cNvSpPr>
            <a:spLocks noChangeArrowheads="1"/>
          </p:cNvSpPr>
          <p:nvPr/>
        </p:nvSpPr>
        <p:spPr bwMode="auto">
          <a:xfrm>
            <a:off x="5620655" y="442215"/>
            <a:ext cx="367395" cy="212960"/>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31" name="円/楕円 57"/>
          <p:cNvSpPr/>
          <p:nvPr/>
        </p:nvSpPr>
        <p:spPr>
          <a:xfrm>
            <a:off x="1430066" y="3461983"/>
            <a:ext cx="738616"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5" name="円/楕円 57"/>
          <p:cNvSpPr/>
          <p:nvPr/>
        </p:nvSpPr>
        <p:spPr>
          <a:xfrm>
            <a:off x="467543" y="1331091"/>
            <a:ext cx="705039"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6" name="円/楕円 57"/>
          <p:cNvSpPr/>
          <p:nvPr/>
        </p:nvSpPr>
        <p:spPr>
          <a:xfrm>
            <a:off x="1577869" y="1364929"/>
            <a:ext cx="45647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9" name="円/楕円 57"/>
          <p:cNvSpPr/>
          <p:nvPr/>
        </p:nvSpPr>
        <p:spPr>
          <a:xfrm>
            <a:off x="2053717" y="1371691"/>
            <a:ext cx="45647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0" name="円/楕円 57"/>
          <p:cNvSpPr/>
          <p:nvPr/>
        </p:nvSpPr>
        <p:spPr>
          <a:xfrm>
            <a:off x="1146987" y="1353569"/>
            <a:ext cx="45647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7" name="正方形/長方形 6"/>
          <p:cNvSpPr/>
          <p:nvPr/>
        </p:nvSpPr>
        <p:spPr>
          <a:xfrm>
            <a:off x="4377922" y="6011357"/>
            <a:ext cx="2121008" cy="250573"/>
          </a:xfrm>
          <a:prstGeom prst="rect">
            <a:avLst/>
          </a:prstGeom>
          <a:solidFill>
            <a:srgbClr val="CCFF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schemeClr val="tx1"/>
                </a:solidFill>
                <a:latin typeface="Calibri" pitchFamily="34" charset="0"/>
                <a:ea typeface="ＭＳ Ｐゴシック" charset="-128"/>
              </a:rPr>
              <a:t>教科横断的な視点を与える</a:t>
            </a:r>
            <a:endParaRPr kumimoji="1" lang="ja-JP" altLang="en-US" sz="1100" dirty="0"/>
          </a:p>
        </p:txBody>
      </p:sp>
      <p:sp>
        <p:nvSpPr>
          <p:cNvPr id="33" name="角丸四角形吹き出し 32"/>
          <p:cNvSpPr/>
          <p:nvPr/>
        </p:nvSpPr>
        <p:spPr bwMode="auto">
          <a:xfrm>
            <a:off x="3121473" y="5945193"/>
            <a:ext cx="1384300" cy="341313"/>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36000" tIns="0" rIns="0" bIns="0" anchor="ctr"/>
          <a:lstStyle/>
          <a:p>
            <a:pPr eaLnBrk="1" fontAlgn="auto" hangingPunct="1">
              <a:spcBef>
                <a:spcPts val="0"/>
              </a:spcBef>
              <a:spcAft>
                <a:spcPts val="0"/>
              </a:spcAft>
              <a:defRPr/>
            </a:pPr>
            <a:r>
              <a:rPr lang="ja-JP" altLang="en-US" sz="1200" b="1" dirty="0">
                <a:solidFill>
                  <a:prstClr val="black"/>
                </a:solidFill>
              </a:rPr>
              <a:t>主体的に学ぶ工夫</a:t>
            </a:r>
            <a:endParaRPr lang="en-US" altLang="ja-JP" sz="1200" dirty="0">
              <a:solidFill>
                <a:prstClr val="black"/>
              </a:solidFill>
            </a:endParaRPr>
          </a:p>
        </p:txBody>
      </p:sp>
      <p:pic>
        <p:nvPicPr>
          <p:cNvPr id="43" name="図 42" descr="C:\Documents and Settings\nomura-yukari\Local Settings\Temporary Internet Files\Content.IE5\S4CYTVNR\MC900343747[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1881328">
            <a:off x="5454396" y="5031814"/>
            <a:ext cx="28892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正方形/長方形 47"/>
          <p:cNvSpPr/>
          <p:nvPr/>
        </p:nvSpPr>
        <p:spPr>
          <a:xfrm>
            <a:off x="4747876" y="5403605"/>
            <a:ext cx="2803015" cy="250573"/>
          </a:xfrm>
          <a:prstGeom prst="rect">
            <a:avLst/>
          </a:prstGeom>
          <a:solidFill>
            <a:srgbClr val="CCFF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100" b="1" dirty="0" smtClean="0">
                <a:solidFill>
                  <a:schemeClr val="tx1"/>
                </a:solidFill>
                <a:latin typeface="Calibri" pitchFamily="34" charset="0"/>
                <a:ea typeface="ＭＳ Ｐゴシック" charset="-128"/>
              </a:rPr>
              <a:t>主題および参考作品と向き合う</a:t>
            </a:r>
            <a:endParaRPr lang="en-US" altLang="ja-JP" sz="1100" b="1" dirty="0">
              <a:solidFill>
                <a:schemeClr val="tx1"/>
              </a:solidFill>
              <a:latin typeface="Calibri" pitchFamily="34" charset="0"/>
              <a:ea typeface="ＭＳ Ｐゴシック" charset="-128"/>
            </a:endParaRPr>
          </a:p>
        </p:txBody>
      </p:sp>
      <p:sp>
        <p:nvSpPr>
          <p:cNvPr id="55" name="角丸四角形吹き出し 54"/>
          <p:cNvSpPr/>
          <p:nvPr/>
        </p:nvSpPr>
        <p:spPr bwMode="auto">
          <a:xfrm>
            <a:off x="3121812" y="5363422"/>
            <a:ext cx="1631950" cy="309562"/>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36000" tIns="0" rIns="0" bIns="0" anchor="ctr"/>
          <a:lstStyle/>
          <a:p>
            <a:pPr eaLnBrk="1" fontAlgn="auto" hangingPunct="1">
              <a:spcBef>
                <a:spcPts val="0"/>
              </a:spcBef>
              <a:spcAft>
                <a:spcPts val="0"/>
              </a:spcAft>
              <a:defRPr/>
            </a:pPr>
            <a:r>
              <a:rPr lang="ja-JP" altLang="en-US" sz="1200" b="1" dirty="0">
                <a:solidFill>
                  <a:prstClr val="black"/>
                </a:solidFill>
                <a:latin typeface="ＭＳ Ｐゴシック" panose="020B0600070205080204" pitchFamily="50" charset="-128"/>
              </a:rPr>
              <a:t>対話的な学びの場面</a:t>
            </a:r>
            <a:endParaRPr lang="en-US" altLang="ja-JP" sz="1200" dirty="0">
              <a:solidFill>
                <a:prstClr val="black"/>
              </a:solidFill>
              <a:latin typeface="ＭＳ Ｐゴシック" panose="020B0600070205080204" pitchFamily="50" charset="-128"/>
            </a:endParaRPr>
          </a:p>
        </p:txBody>
      </p:sp>
      <p:sp>
        <p:nvSpPr>
          <p:cNvPr id="49" name="正方形/長方形 48"/>
          <p:cNvSpPr/>
          <p:nvPr/>
        </p:nvSpPr>
        <p:spPr>
          <a:xfrm>
            <a:off x="5040181" y="3233141"/>
            <a:ext cx="2666023" cy="250573"/>
          </a:xfrm>
          <a:prstGeom prst="rect">
            <a:avLst/>
          </a:prstGeom>
          <a:solidFill>
            <a:srgbClr val="CCFF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100" b="1" dirty="0" smtClean="0">
                <a:solidFill>
                  <a:schemeClr val="tx1"/>
                </a:solidFill>
                <a:latin typeface="Calibri" pitchFamily="34" charset="0"/>
                <a:ea typeface="ＭＳ Ｐゴシック" charset="-128"/>
              </a:rPr>
              <a:t>油の性質を考えてみよう</a:t>
            </a:r>
            <a:endParaRPr lang="en-US" altLang="ja-JP" sz="1100" b="1" dirty="0">
              <a:solidFill>
                <a:schemeClr val="tx1"/>
              </a:solidFill>
              <a:latin typeface="Calibri" pitchFamily="34" charset="0"/>
              <a:ea typeface="ＭＳ Ｐゴシック" charset="-128"/>
            </a:endParaRPr>
          </a:p>
        </p:txBody>
      </p:sp>
      <p:sp>
        <p:nvSpPr>
          <p:cNvPr id="57" name="角丸四角形吹き出し 56"/>
          <p:cNvSpPr/>
          <p:nvPr/>
        </p:nvSpPr>
        <p:spPr bwMode="auto">
          <a:xfrm>
            <a:off x="3123080" y="3171897"/>
            <a:ext cx="1917101" cy="373062"/>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36000" rIns="0" anchor="ctr"/>
          <a:lstStyle/>
          <a:p>
            <a:pPr eaLnBrk="1" fontAlgn="auto" hangingPunct="1">
              <a:spcBef>
                <a:spcPts val="0"/>
              </a:spcBef>
              <a:spcAft>
                <a:spcPts val="0"/>
              </a:spcAft>
              <a:defRPr/>
            </a:pPr>
            <a:r>
              <a:rPr lang="ja-JP" altLang="en-US" sz="1200" b="1" dirty="0">
                <a:solidFill>
                  <a:prstClr val="black"/>
                </a:solidFill>
                <a:latin typeface="ＭＳ Ｐゴシック" panose="020B0600070205080204" pitchFamily="50" charset="-128"/>
              </a:rPr>
              <a:t>深い学びを成立させる工夫</a:t>
            </a:r>
            <a:endParaRPr lang="en-US" altLang="ja-JP" sz="1200" b="1" dirty="0">
              <a:solidFill>
                <a:prstClr val="black"/>
              </a:solidFill>
              <a:latin typeface="ＭＳ Ｐゴシック" panose="020B0600070205080204" pitchFamily="50" charset="-128"/>
            </a:endParaRPr>
          </a:p>
        </p:txBody>
      </p:sp>
      <p:pic>
        <p:nvPicPr>
          <p:cNvPr id="4" name="図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30289" y="3664831"/>
            <a:ext cx="1353630" cy="1015223"/>
          </a:xfrm>
          <a:prstGeom prst="rect">
            <a:avLst/>
          </a:prstGeom>
        </p:spPr>
      </p:pic>
      <p:sp>
        <p:nvSpPr>
          <p:cNvPr id="50" name="角丸四角形吹き出し 49"/>
          <p:cNvSpPr/>
          <p:nvPr/>
        </p:nvSpPr>
        <p:spPr>
          <a:xfrm>
            <a:off x="5613224" y="6254733"/>
            <a:ext cx="858449" cy="381308"/>
          </a:xfrm>
          <a:prstGeom prst="wedgeRoundRectCallout">
            <a:avLst>
              <a:gd name="adj1" fmla="val -77505"/>
              <a:gd name="adj2" fmla="val -11680"/>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rIns="36000" anchor="ctr"/>
          <a:lstStyle/>
          <a:p>
            <a:pPr lvl="0">
              <a:defRPr/>
            </a:pPr>
            <a:r>
              <a:rPr lang="ja-JP" altLang="en-US" sz="1000" dirty="0" smtClean="0">
                <a:solidFill>
                  <a:schemeClr val="tx1"/>
                </a:solidFill>
                <a:latin typeface="Calibri" pitchFamily="34" charset="0"/>
                <a:ea typeface="ＭＳ Ｐゴシック" charset="-128"/>
              </a:rPr>
              <a:t>・早く乾かすには？</a:t>
            </a:r>
            <a:endParaRPr lang="en-US" altLang="ja-JP" sz="1000" dirty="0">
              <a:solidFill>
                <a:schemeClr val="tx1"/>
              </a:solidFill>
              <a:latin typeface="Calibri" pitchFamily="34" charset="0"/>
              <a:ea typeface="ＭＳ Ｐゴシック" charset="-128"/>
            </a:endParaRPr>
          </a:p>
        </p:txBody>
      </p:sp>
      <p:sp>
        <p:nvSpPr>
          <p:cNvPr id="42" name="円/楕円 57"/>
          <p:cNvSpPr/>
          <p:nvPr/>
        </p:nvSpPr>
        <p:spPr>
          <a:xfrm>
            <a:off x="436794" y="1832968"/>
            <a:ext cx="45647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6" name="円/楕円 57"/>
          <p:cNvSpPr/>
          <p:nvPr/>
        </p:nvSpPr>
        <p:spPr>
          <a:xfrm>
            <a:off x="878791" y="1839649"/>
            <a:ext cx="45647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51" name="円/楕円 57"/>
          <p:cNvSpPr/>
          <p:nvPr/>
        </p:nvSpPr>
        <p:spPr>
          <a:xfrm>
            <a:off x="512739" y="2979139"/>
            <a:ext cx="457888" cy="4828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54" name="円/楕円 57"/>
          <p:cNvSpPr/>
          <p:nvPr/>
        </p:nvSpPr>
        <p:spPr>
          <a:xfrm>
            <a:off x="707116" y="3462889"/>
            <a:ext cx="738616"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4" name="正方形/長方形 43"/>
          <p:cNvSpPr/>
          <p:nvPr/>
        </p:nvSpPr>
        <p:spPr>
          <a:xfrm>
            <a:off x="5671873" y="3557488"/>
            <a:ext cx="1943157" cy="874106"/>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dirty="0" smtClean="0">
                <a:solidFill>
                  <a:schemeClr val="tx1"/>
                </a:solidFill>
              </a:rPr>
              <a:t>１ ，顔料の生成実験</a:t>
            </a:r>
            <a:endParaRPr lang="en-US" altLang="ja-JP" sz="1000" dirty="0" smtClean="0">
              <a:solidFill>
                <a:schemeClr val="tx1"/>
              </a:solidFill>
            </a:endParaRPr>
          </a:p>
          <a:p>
            <a:pPr>
              <a:defRPr/>
            </a:pPr>
            <a:r>
              <a:rPr lang="ja-JP" altLang="en-US" sz="1000" dirty="0">
                <a:solidFill>
                  <a:schemeClr val="tx1"/>
                </a:solidFill>
              </a:rPr>
              <a:t>２ </a:t>
            </a:r>
            <a:r>
              <a:rPr lang="ja-JP" altLang="en-US" sz="1000" dirty="0" smtClean="0">
                <a:solidFill>
                  <a:schemeClr val="tx1"/>
                </a:solidFill>
              </a:rPr>
              <a:t>，乾性油が「乾く」とは？</a:t>
            </a:r>
            <a:endParaRPr lang="en-US" altLang="ja-JP" sz="1000" dirty="0" smtClean="0">
              <a:solidFill>
                <a:schemeClr val="tx1"/>
              </a:solidFill>
            </a:endParaRPr>
          </a:p>
          <a:p>
            <a:pPr>
              <a:defRPr/>
            </a:pPr>
            <a:r>
              <a:rPr lang="ja-JP" altLang="en-US" sz="1000" dirty="0" smtClean="0">
                <a:solidFill>
                  <a:schemeClr val="tx1"/>
                </a:solidFill>
              </a:rPr>
              <a:t>３ ，脂肪酸について</a:t>
            </a:r>
            <a:endParaRPr lang="en-US" altLang="ja-JP" sz="1000" dirty="0" smtClean="0">
              <a:solidFill>
                <a:schemeClr val="tx1"/>
              </a:solidFill>
            </a:endParaRPr>
          </a:p>
          <a:p>
            <a:pPr>
              <a:defRPr/>
            </a:pPr>
            <a:r>
              <a:rPr lang="ja-JP" altLang="en-US" sz="1000" dirty="0" smtClean="0">
                <a:solidFill>
                  <a:schemeClr val="tx1"/>
                </a:solidFill>
              </a:rPr>
              <a:t>４ ，テレピン油について</a:t>
            </a:r>
            <a:endParaRPr lang="en-US" altLang="ja-JP" sz="1000" dirty="0" smtClean="0">
              <a:solidFill>
                <a:schemeClr val="tx1"/>
              </a:solidFill>
            </a:endParaRPr>
          </a:p>
          <a:p>
            <a:pPr>
              <a:defRPr/>
            </a:pPr>
            <a:r>
              <a:rPr lang="ja-JP" altLang="en-US" sz="1000" dirty="0" smtClean="0">
                <a:solidFill>
                  <a:schemeClr val="tx1"/>
                </a:solidFill>
              </a:rPr>
              <a:t>５</a:t>
            </a:r>
            <a:r>
              <a:rPr lang="ja-JP" altLang="en-US" sz="1000" dirty="0">
                <a:solidFill>
                  <a:schemeClr val="tx1"/>
                </a:solidFill>
              </a:rPr>
              <a:t> </a:t>
            </a:r>
            <a:r>
              <a:rPr lang="ja-JP" altLang="en-US" sz="1000" dirty="0" smtClean="0">
                <a:solidFill>
                  <a:schemeClr val="tx1"/>
                </a:solidFill>
              </a:rPr>
              <a:t>，食用油との関連</a:t>
            </a:r>
            <a:endParaRPr lang="en-US" altLang="ja-JP" sz="1000" dirty="0" smtClean="0">
              <a:solidFill>
                <a:schemeClr val="tx1"/>
              </a:solidFill>
            </a:endParaRPr>
          </a:p>
        </p:txBody>
      </p:sp>
      <p:sp>
        <p:nvSpPr>
          <p:cNvPr id="45" name="正方形/長方形 44"/>
          <p:cNvSpPr/>
          <p:nvPr/>
        </p:nvSpPr>
        <p:spPr>
          <a:xfrm>
            <a:off x="6952217" y="3283636"/>
            <a:ext cx="1558764" cy="42842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smtClean="0">
                <a:solidFill>
                  <a:schemeClr val="tx1"/>
                </a:solidFill>
              </a:rPr>
              <a:t>「油が乾くと</a:t>
            </a:r>
            <a:r>
              <a:rPr lang="ja-JP" altLang="en-US" sz="1000" b="1" dirty="0">
                <a:solidFill>
                  <a:schemeClr val="tx1"/>
                </a:solidFill>
              </a:rPr>
              <a:t>は？」</a:t>
            </a:r>
            <a:endParaRPr lang="en-US" altLang="ja-JP" sz="1000" b="1" dirty="0" smtClean="0">
              <a:solidFill>
                <a:schemeClr val="tx1"/>
              </a:solidFill>
            </a:endParaRPr>
          </a:p>
          <a:p>
            <a:pPr algn="ctr">
              <a:defRPr/>
            </a:pPr>
            <a:r>
              <a:rPr lang="ja-JP" altLang="en-US" sz="1000" b="1" dirty="0" smtClean="0">
                <a:solidFill>
                  <a:schemeClr val="tx1"/>
                </a:solidFill>
              </a:rPr>
              <a:t>（脂肪酸の酸化）</a:t>
            </a:r>
            <a:endParaRPr lang="en-US" altLang="ja-JP" sz="1000" b="1" dirty="0" smtClean="0">
              <a:solidFill>
                <a:schemeClr val="tx1"/>
              </a:solidFill>
            </a:endParaRPr>
          </a:p>
        </p:txBody>
      </p:sp>
      <p:sp>
        <p:nvSpPr>
          <p:cNvPr id="56" name="正方形/長方形 55"/>
          <p:cNvSpPr/>
          <p:nvPr/>
        </p:nvSpPr>
        <p:spPr>
          <a:xfrm>
            <a:off x="6664909" y="6165553"/>
            <a:ext cx="2187921" cy="445905"/>
          </a:xfrm>
          <a:prstGeom prst="rect">
            <a:avLst/>
          </a:prstGeom>
          <a:solidFill>
            <a:schemeClr val="bg1"/>
          </a:solidFill>
          <a:ln>
            <a:solidFill>
              <a:schemeClr val="accent1">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Ins="36000" anchor="ctr"/>
          <a:lstStyle/>
          <a:p>
            <a:pPr>
              <a:defRPr/>
            </a:pPr>
            <a:r>
              <a:rPr lang="ja-JP" altLang="en-US" sz="1000" dirty="0" smtClean="0">
                <a:solidFill>
                  <a:schemeClr val="tx1"/>
                </a:solidFill>
              </a:rPr>
              <a:t>食用油との関連</a:t>
            </a:r>
            <a:endParaRPr lang="en-US" altLang="ja-JP" sz="1000" dirty="0" smtClean="0">
              <a:solidFill>
                <a:schemeClr val="tx1"/>
              </a:solidFill>
            </a:endParaRPr>
          </a:p>
          <a:p>
            <a:pPr>
              <a:defRPr/>
            </a:pPr>
            <a:r>
              <a:rPr lang="ja-JP" altLang="en-US" sz="1000" dirty="0" smtClean="0">
                <a:solidFill>
                  <a:schemeClr val="tx1"/>
                </a:solidFill>
              </a:rPr>
              <a:t>・同じ脂肪酸であり体に必須であること</a:t>
            </a:r>
            <a:endParaRPr lang="en-US" altLang="ja-JP" sz="1000" dirty="0" smtClean="0">
              <a:solidFill>
                <a:schemeClr val="tx1"/>
              </a:solidFill>
            </a:endParaRPr>
          </a:p>
        </p:txBody>
      </p:sp>
      <p:cxnSp>
        <p:nvCxnSpPr>
          <p:cNvPr id="61" name="カギ線コネクタ 60"/>
          <p:cNvCxnSpPr/>
          <p:nvPr/>
        </p:nvCxnSpPr>
        <p:spPr>
          <a:xfrm rot="16200000" flipV="1">
            <a:off x="6032485" y="5146134"/>
            <a:ext cx="1733959" cy="304879"/>
          </a:xfrm>
          <a:prstGeom prst="bentConnector3">
            <a:avLst>
              <a:gd name="adj1" fmla="val 50000"/>
            </a:avLst>
          </a:prstGeom>
          <a:ln w="19050">
            <a:prstDash val="sysDot"/>
            <a:headEnd type="triangle"/>
            <a:tailEnd type="none"/>
          </a:ln>
        </p:spPr>
        <p:style>
          <a:lnRef idx="1">
            <a:schemeClr val="accent1"/>
          </a:lnRef>
          <a:fillRef idx="0">
            <a:schemeClr val="accent1"/>
          </a:fillRef>
          <a:effectRef idx="0">
            <a:schemeClr val="accent1"/>
          </a:effectRef>
          <a:fontRef idx="minor">
            <a:schemeClr val="tx1"/>
          </a:fontRef>
        </p:style>
      </p:cxnSp>
      <p:sp>
        <p:nvSpPr>
          <p:cNvPr id="47" name="角丸四角形吹き出し 46"/>
          <p:cNvSpPr/>
          <p:nvPr/>
        </p:nvSpPr>
        <p:spPr>
          <a:xfrm>
            <a:off x="5816041" y="4765380"/>
            <a:ext cx="1483957" cy="412124"/>
          </a:xfrm>
          <a:prstGeom prst="wedgeRoundRectCallout">
            <a:avLst>
              <a:gd name="adj1" fmla="val -41595"/>
              <a:gd name="adj2" fmla="val 94666"/>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defRPr/>
            </a:pPr>
            <a:r>
              <a:rPr lang="ja-JP" altLang="en-US" sz="1000" dirty="0" smtClean="0">
                <a:solidFill>
                  <a:schemeClr val="tx1"/>
                </a:solidFill>
                <a:latin typeface="Calibri" pitchFamily="34" charset="0"/>
                <a:ea typeface="ＭＳ Ｐゴシック" charset="-128"/>
              </a:rPr>
              <a:t>暗い部分の色味は青っぽい？赤っぽい？　</a:t>
            </a:r>
            <a:endParaRPr lang="en-US" altLang="ja-JP" sz="1000" dirty="0" smtClean="0">
              <a:solidFill>
                <a:schemeClr val="tx1"/>
              </a:solidFill>
              <a:latin typeface="Calibri" pitchFamily="34" charset="0"/>
              <a:ea typeface="ＭＳ Ｐゴシック" charset="-128"/>
            </a:endParaRPr>
          </a:p>
        </p:txBody>
      </p:sp>
      <p:pic>
        <p:nvPicPr>
          <p:cNvPr id="60" name="図 5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390349" y="4838490"/>
            <a:ext cx="1393570" cy="1045178"/>
          </a:xfrm>
          <a:prstGeom prst="rect">
            <a:avLst/>
          </a:prstGeom>
        </p:spPr>
      </p:pic>
    </p:spTree>
    <p:extLst>
      <p:ext uri="{BB962C8B-B14F-4D97-AF65-F5344CB8AC3E}">
        <p14:creationId xmlns:p14="http://schemas.microsoft.com/office/powerpoint/2010/main" val="108206854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19" name="図 821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10850" y="2829988"/>
            <a:ext cx="1047164" cy="757271"/>
          </a:xfrm>
          <a:prstGeom prst="rect">
            <a:avLst/>
          </a:prstGeom>
        </p:spPr>
      </p:pic>
      <p:sp>
        <p:nvSpPr>
          <p:cNvPr id="5" name="角丸四角形 4"/>
          <p:cNvSpPr/>
          <p:nvPr/>
        </p:nvSpPr>
        <p:spPr>
          <a:xfrm>
            <a:off x="323528" y="570815"/>
            <a:ext cx="4675624" cy="3722281"/>
          </a:xfrm>
          <a:prstGeom prst="round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pic>
        <p:nvPicPr>
          <p:cNvPr id="4" name="図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96549" y="2277602"/>
            <a:ext cx="1685186" cy="1263890"/>
          </a:xfrm>
          <a:prstGeom prst="rect">
            <a:avLst/>
          </a:prstGeom>
        </p:spPr>
      </p:pic>
      <p:sp>
        <p:nvSpPr>
          <p:cNvPr id="8194" name="Rectangle 14"/>
          <p:cNvSpPr>
            <a:spLocks noChangeArrowheads="1"/>
          </p:cNvSpPr>
          <p:nvPr/>
        </p:nvSpPr>
        <p:spPr bwMode="auto">
          <a:xfrm>
            <a:off x="107950" y="85725"/>
            <a:ext cx="1338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smtClean="0">
                <a:solidFill>
                  <a:schemeClr val="tx2"/>
                </a:solidFill>
                <a:latin typeface="Arial" panose="020B0604020202020204" pitchFamily="34" charset="0"/>
              </a:rPr>
              <a:t>授業の展開</a:t>
            </a:r>
            <a:endParaRPr lang="ja-JP" altLang="en-US" sz="1800" dirty="0">
              <a:solidFill>
                <a:schemeClr val="tx2"/>
              </a:solidFill>
              <a:latin typeface="Arial" panose="020B0604020202020204" pitchFamily="34" charset="0"/>
            </a:endParaRPr>
          </a:p>
        </p:txBody>
      </p:sp>
      <p:graphicFrame>
        <p:nvGraphicFramePr>
          <p:cNvPr id="15" name="表 14"/>
          <p:cNvGraphicFramePr>
            <a:graphicFrameLocks noGrp="1"/>
          </p:cNvGraphicFramePr>
          <p:nvPr>
            <p:extLst>
              <p:ext uri="{D42A27DB-BD31-4B8C-83A1-F6EECF244321}">
                <p14:modId xmlns:p14="http://schemas.microsoft.com/office/powerpoint/2010/main" val="2725463379"/>
              </p:ext>
            </p:extLst>
          </p:nvPr>
        </p:nvGraphicFramePr>
        <p:xfrm>
          <a:off x="323528" y="4669348"/>
          <a:ext cx="8524628" cy="2034858"/>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288081173"/>
                    </a:ext>
                  </a:extLst>
                </a:gridCol>
                <a:gridCol w="2605907">
                  <a:extLst>
                    <a:ext uri="{9D8B030D-6E8A-4147-A177-3AD203B41FA5}">
                      <a16:colId xmlns:a16="http://schemas.microsoft.com/office/drawing/2014/main" val="3128718672"/>
                    </a:ext>
                  </a:extLst>
                </a:gridCol>
                <a:gridCol w="2491420">
                  <a:extLst>
                    <a:ext uri="{9D8B030D-6E8A-4147-A177-3AD203B41FA5}">
                      <a16:colId xmlns:a16="http://schemas.microsoft.com/office/drawing/2014/main" val="2510327318"/>
                    </a:ext>
                  </a:extLst>
                </a:gridCol>
                <a:gridCol w="2131157">
                  <a:extLst>
                    <a:ext uri="{9D8B030D-6E8A-4147-A177-3AD203B41FA5}">
                      <a16:colId xmlns:a16="http://schemas.microsoft.com/office/drawing/2014/main" val="1800687787"/>
                    </a:ext>
                  </a:extLst>
                </a:gridCol>
              </a:tblGrid>
              <a:tr h="182021">
                <a:tc>
                  <a:txBody>
                    <a:bodyPr/>
                    <a:lstStyle/>
                    <a:p>
                      <a:endParaRPr kumimoji="1" lang="ja-JP"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A</a:t>
                      </a:r>
                      <a:r>
                        <a:rPr kumimoji="1" lang="ja-JP" altLang="en-US" sz="1200" dirty="0" smtClean="0"/>
                        <a:t>　</a:t>
                      </a:r>
                      <a:r>
                        <a:rPr kumimoji="1" lang="ja-JP" altLang="en-US" sz="900" b="0" dirty="0" smtClean="0"/>
                        <a:t>（模範的な生徒の様子）</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B</a:t>
                      </a:r>
                      <a:r>
                        <a:rPr kumimoji="1" lang="ja-JP" altLang="en-US" sz="1200" dirty="0" smtClean="0"/>
                        <a:t>　</a:t>
                      </a:r>
                      <a:r>
                        <a:rPr kumimoji="1" lang="ja-JP" altLang="en-US" sz="900" b="0" dirty="0" smtClean="0"/>
                        <a:t>（標準）</a:t>
                      </a:r>
                      <a:endParaRPr kumimoji="1" lang="ja-JP" alt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C</a:t>
                      </a:r>
                      <a:r>
                        <a:rPr kumimoji="1" lang="ja-JP" altLang="en-US" sz="1200" dirty="0" smtClean="0"/>
                        <a:t>　</a:t>
                      </a:r>
                      <a:r>
                        <a:rPr kumimoji="1" lang="ja-JP" altLang="en-US" sz="900" b="0" dirty="0" smtClean="0"/>
                        <a:t>（改善を期待）</a:t>
                      </a:r>
                    </a:p>
                  </a:txBody>
                  <a:tcPr anchor="ctr"/>
                </a:tc>
                <a:extLst>
                  <a:ext uri="{0D108BD9-81ED-4DB2-BD59-A6C34878D82A}">
                    <a16:rowId xmlns:a16="http://schemas.microsoft.com/office/drawing/2014/main" val="2417881815"/>
                  </a:ext>
                </a:extLst>
              </a:tr>
              <a:tr h="528322">
                <a:tc>
                  <a:txBody>
                    <a:bodyPr/>
                    <a:lstStyle/>
                    <a:p>
                      <a:r>
                        <a:rPr kumimoji="1" lang="ja-JP" altLang="en-US" sz="1200" smtClean="0"/>
                        <a:t>知識・技能</a:t>
                      </a:r>
                      <a:endParaRPr kumimoji="1" lang="ja-JP" altLang="en-US" sz="1200" dirty="0"/>
                    </a:p>
                  </a:txBody>
                  <a:tcPr/>
                </a:tc>
                <a:tc>
                  <a:txBody>
                    <a:bodyPr/>
                    <a:lstStyle/>
                    <a:p>
                      <a:r>
                        <a:rPr kumimoji="1" lang="ja-JP" altLang="en-US" sz="1200" dirty="0" smtClean="0"/>
                        <a:t>画用油の種類と乾くしくみについて理解し、制作の段階に応じ適切に使用している。</a:t>
                      </a:r>
                      <a:endParaRPr kumimoji="1" lang="ja-JP" altLang="en-US" sz="1200" dirty="0"/>
                    </a:p>
                  </a:txBody>
                  <a:tcPr/>
                </a:tc>
                <a:tc>
                  <a:txBody>
                    <a:bodyPr/>
                    <a:lstStyle/>
                    <a:p>
                      <a:r>
                        <a:rPr kumimoji="1" lang="ja-JP" altLang="en-US" sz="1200" dirty="0" smtClean="0"/>
                        <a:t>制作の段階に応じ画用油を適切に使用している。</a:t>
                      </a:r>
                    </a:p>
                  </a:txBody>
                  <a:tcPr/>
                </a:tc>
                <a:tc>
                  <a:txBody>
                    <a:bodyPr/>
                    <a:lstStyle/>
                    <a:p>
                      <a:r>
                        <a:rPr kumimoji="1" lang="ja-JP" altLang="en-US" sz="1200" dirty="0" smtClean="0"/>
                        <a:t>絵の具に画用油を混ぜて使用している。</a:t>
                      </a:r>
                      <a:endParaRPr kumimoji="1" lang="ja-JP" altLang="en-US" sz="1200" dirty="0"/>
                    </a:p>
                  </a:txBody>
                  <a:tcPr/>
                </a:tc>
                <a:extLst>
                  <a:ext uri="{0D108BD9-81ED-4DB2-BD59-A6C34878D82A}">
                    <a16:rowId xmlns:a16="http://schemas.microsoft.com/office/drawing/2014/main" val="4234702874"/>
                  </a:ext>
                </a:extLst>
              </a:tr>
              <a:tr h="617066">
                <a:tc>
                  <a:txBody>
                    <a:bodyPr/>
                    <a:lstStyle/>
                    <a:p>
                      <a:r>
                        <a:rPr kumimoji="1" lang="ja-JP" altLang="en-US" sz="1200" dirty="0" smtClean="0"/>
                        <a:t>思考力・判断力・表現力</a:t>
                      </a:r>
                      <a:endParaRPr kumimoji="1" lang="ja-JP" altLang="en-US" sz="1200" dirty="0"/>
                    </a:p>
                  </a:txBody>
                  <a:tcPr/>
                </a:tc>
                <a:tc>
                  <a:txBody>
                    <a:bodyPr/>
                    <a:lstStyle/>
                    <a:p>
                      <a:pPr algn="l" fontAlgn="base">
                        <a:spcAft>
                          <a:spcPts val="0"/>
                        </a:spcAft>
                      </a:pPr>
                      <a:r>
                        <a:rPr lang="ja-JP" altLang="en-US" sz="1200" kern="100" dirty="0" smtClean="0">
                          <a:effectLst/>
                          <a:latin typeface="ＭＳ Ｐゴシック" panose="020B0600070205080204" pitchFamily="50" charset="-128"/>
                          <a:ea typeface="+mn-ea"/>
                          <a:cs typeface="Times New Roman"/>
                        </a:rPr>
                        <a:t>参考作品の色と形の特徴を感じ取って目標を定め、混色と油の混合を工夫して着色している。</a:t>
                      </a:r>
                      <a:endParaRPr lang="en-US" altLang="ja-JP" sz="1200" kern="100" dirty="0" smtClean="0">
                        <a:effectLst/>
                        <a:latin typeface="ＭＳ Ｐゴシック" panose="020B0600070205080204" pitchFamily="50" charset="-128"/>
                        <a:ea typeface="+mn-ea"/>
                        <a:cs typeface="Times New Roman"/>
                      </a:endParaRPr>
                    </a:p>
                  </a:txBody>
                  <a:tcPr/>
                </a:tc>
                <a:tc>
                  <a:txBody>
                    <a:bodyPr/>
                    <a:lstStyle/>
                    <a:p>
                      <a:pPr algn="l" fontAlgn="base">
                        <a:spcAft>
                          <a:spcPts val="0"/>
                        </a:spcAft>
                      </a:pPr>
                      <a:r>
                        <a:rPr lang="ja-JP" altLang="en-US" sz="1200" kern="100" dirty="0" smtClean="0">
                          <a:effectLst/>
                          <a:latin typeface="ＭＳ Ｐゴシック" panose="020B0600070205080204" pitchFamily="50" charset="-128"/>
                          <a:ea typeface="+mn-ea"/>
                          <a:cs typeface="Times New Roman"/>
                        </a:rPr>
                        <a:t>参考作品の色と形に着目して目標を定め、混色と油の混合を行って着色している。</a:t>
                      </a:r>
                      <a:endParaRPr lang="en-US" altLang="ja-JP" sz="1200" kern="100" dirty="0" smtClean="0">
                        <a:effectLst/>
                        <a:latin typeface="ＭＳ Ｐゴシック" panose="020B0600070205080204" pitchFamily="50" charset="-128"/>
                        <a:ea typeface="+mn-ea"/>
                        <a:cs typeface="Times New Roman"/>
                      </a:endParaRPr>
                    </a:p>
                  </a:txBody>
                  <a:tcPr/>
                </a:tc>
                <a:tc>
                  <a:txBody>
                    <a:bodyPr/>
                    <a:lstStyle/>
                    <a:p>
                      <a:r>
                        <a:rPr lang="ja-JP" altLang="en-US" sz="1200" kern="100" dirty="0" smtClean="0">
                          <a:effectLst/>
                          <a:latin typeface="ＭＳ Ｐゴシック" panose="020B0600070205080204" pitchFamily="50" charset="-128"/>
                          <a:ea typeface="+mn-ea"/>
                          <a:cs typeface="Times New Roman"/>
                        </a:rPr>
                        <a:t>混色と油の混合を行って着色している。</a:t>
                      </a:r>
                      <a:endParaRPr kumimoji="1" lang="ja-JP" altLang="en-US" sz="1200" dirty="0" smtClean="0"/>
                    </a:p>
                  </a:txBody>
                  <a:tcPr/>
                </a:tc>
                <a:extLst>
                  <a:ext uri="{0D108BD9-81ED-4DB2-BD59-A6C34878D82A}">
                    <a16:rowId xmlns:a16="http://schemas.microsoft.com/office/drawing/2014/main" val="3043049587"/>
                  </a:ext>
                </a:extLst>
              </a:tr>
              <a:tr h="480378">
                <a:tc>
                  <a:txBody>
                    <a:bodyPr/>
                    <a:lstStyle/>
                    <a:p>
                      <a:r>
                        <a:rPr kumimoji="1" lang="ja-JP" altLang="en-US" sz="1200" kern="1200" dirty="0" smtClean="0">
                          <a:solidFill>
                            <a:schemeClr val="dk1"/>
                          </a:solidFill>
                          <a:latin typeface="+mn-lt"/>
                          <a:ea typeface="+mn-ea"/>
                          <a:cs typeface="+mn-cs"/>
                        </a:rPr>
                        <a:t>主体的に学習に取り組む態度</a:t>
                      </a:r>
                      <a:endParaRPr kumimoji="1" lang="ja-JP" altLang="en-US" sz="12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油の種類や乾くしくみに興味を持ち、制作に生かそうとする。</a:t>
                      </a:r>
                      <a:endParaRPr kumimoji="1" lang="ja-JP" altLang="en-US" sz="1200" dirty="0"/>
                    </a:p>
                  </a:txBody>
                  <a:tcPr/>
                </a:tc>
                <a:tc>
                  <a:txBody>
                    <a:bodyPr/>
                    <a:lstStyle/>
                    <a:p>
                      <a:r>
                        <a:rPr kumimoji="1" lang="ja-JP" altLang="en-US" sz="1200" dirty="0" smtClean="0"/>
                        <a:t>油の種類や乾くしくみに興味を持っている。</a:t>
                      </a:r>
                      <a:endParaRPr kumimoji="1" lang="ja-JP" altLang="en-US" sz="1200" dirty="0"/>
                    </a:p>
                  </a:txBody>
                  <a:tcPr/>
                </a:tc>
                <a:tc>
                  <a:txBody>
                    <a:bodyPr/>
                    <a:lstStyle/>
                    <a:p>
                      <a:r>
                        <a:rPr kumimoji="1" lang="ja-JP" altLang="en-US" sz="1200" dirty="0" smtClean="0"/>
                        <a:t>油の種類や乾くしくみに気づいている。</a:t>
                      </a:r>
                      <a:endParaRPr kumimoji="1" lang="ja-JP" altLang="en-US" sz="1200" dirty="0"/>
                    </a:p>
                  </a:txBody>
                  <a:tcPr/>
                </a:tc>
                <a:extLst>
                  <a:ext uri="{0D108BD9-81ED-4DB2-BD59-A6C34878D82A}">
                    <a16:rowId xmlns:a16="http://schemas.microsoft.com/office/drawing/2014/main" val="3333569986"/>
                  </a:ext>
                </a:extLst>
              </a:tr>
            </a:tbl>
          </a:graphicData>
        </a:graphic>
      </p:graphicFrame>
      <p:sp>
        <p:nvSpPr>
          <p:cNvPr id="16" name="テキスト ボックス 3"/>
          <p:cNvSpPr txBox="1">
            <a:spLocks noChangeArrowheads="1"/>
          </p:cNvSpPr>
          <p:nvPr/>
        </p:nvSpPr>
        <p:spPr bwMode="auto">
          <a:xfrm>
            <a:off x="223838" y="4364952"/>
            <a:ext cx="55446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200" dirty="0" smtClean="0">
                <a:solidFill>
                  <a:srgbClr val="000000"/>
                </a:solidFill>
                <a:latin typeface="メイリオ" panose="020B0604030504040204" pitchFamily="50" charset="-128"/>
                <a:ea typeface="メイリオ" panose="020B0604030504040204" pitchFamily="50" charset="-128"/>
              </a:rPr>
              <a:t>学習活動の評価</a:t>
            </a:r>
            <a:r>
              <a:rPr lang="ja-JP" altLang="en-US" sz="1200" dirty="0">
                <a:solidFill>
                  <a:srgbClr val="000000"/>
                </a:solidFill>
                <a:latin typeface="メイリオ" panose="020B0604030504040204" pitchFamily="50" charset="-128"/>
                <a:ea typeface="メイリオ" panose="020B0604030504040204" pitchFamily="50" charset="-128"/>
              </a:rPr>
              <a:t>　　　</a:t>
            </a:r>
            <a:endParaRPr lang="en-US" altLang="ja-JP" sz="1050" dirty="0">
              <a:solidFill>
                <a:srgbClr val="000000"/>
              </a:solidFill>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166118" y="1460455"/>
            <a:ext cx="1109464" cy="700274"/>
          </a:xfrm>
          <a:prstGeom prst="rect">
            <a:avLst/>
          </a:prstGeom>
        </p:spPr>
      </p:pic>
      <p:pic>
        <p:nvPicPr>
          <p:cNvPr id="8" name="図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505647" y="3461249"/>
            <a:ext cx="1353298" cy="1010208"/>
          </a:xfrm>
          <a:prstGeom prst="rect">
            <a:avLst/>
          </a:prstGeom>
        </p:spPr>
      </p:pic>
      <p:sp>
        <p:nvSpPr>
          <p:cNvPr id="31" name="正方形/長方形 30"/>
          <p:cNvSpPr/>
          <p:nvPr/>
        </p:nvSpPr>
        <p:spPr>
          <a:xfrm>
            <a:off x="5734199" y="1984409"/>
            <a:ext cx="1352342" cy="40592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smtClean="0">
                <a:solidFill>
                  <a:schemeClr val="tx1"/>
                </a:solidFill>
              </a:rPr>
              <a:t>グリザイユ画法で描く</a:t>
            </a:r>
            <a:endParaRPr lang="en-US" altLang="ja-JP" sz="1000" b="1" dirty="0" smtClean="0">
              <a:solidFill>
                <a:schemeClr val="tx1"/>
              </a:solidFill>
            </a:endParaRPr>
          </a:p>
        </p:txBody>
      </p:sp>
      <p:sp>
        <p:nvSpPr>
          <p:cNvPr id="25" name="角丸四角形吹き出し 24"/>
          <p:cNvSpPr/>
          <p:nvPr/>
        </p:nvSpPr>
        <p:spPr>
          <a:xfrm>
            <a:off x="6253967" y="3670295"/>
            <a:ext cx="1136754" cy="670003"/>
          </a:xfrm>
          <a:prstGeom prst="wedgeRoundRectCallout">
            <a:avLst>
              <a:gd name="adj1" fmla="val 22931"/>
              <a:gd name="adj2" fmla="val -88899"/>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smtClean="0">
                <a:latin typeface="ＭＳ Ｐゴシック" panose="020B0600070205080204" pitchFamily="50" charset="-128"/>
              </a:rPr>
              <a:t>テレピン油での希釈度合を加減し、陰影を表現する</a:t>
            </a:r>
            <a:endParaRPr lang="ja-JP" altLang="en-US" sz="1000" dirty="0">
              <a:latin typeface="ＭＳ Ｐゴシック" panose="020B0600070205080204" pitchFamily="50" charset="-128"/>
            </a:endParaRPr>
          </a:p>
        </p:txBody>
      </p:sp>
      <p:pic>
        <p:nvPicPr>
          <p:cNvPr id="23" name="図 2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817033" y="619296"/>
            <a:ext cx="1272666" cy="654668"/>
          </a:xfrm>
          <a:prstGeom prst="rect">
            <a:avLst/>
          </a:prstGeom>
        </p:spPr>
      </p:pic>
      <p:pic>
        <p:nvPicPr>
          <p:cNvPr id="29" name="図 2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65379" y="2192249"/>
            <a:ext cx="952005" cy="648231"/>
          </a:xfrm>
          <a:prstGeom prst="rect">
            <a:avLst/>
          </a:prstGeom>
        </p:spPr>
      </p:pic>
      <p:pic>
        <p:nvPicPr>
          <p:cNvPr id="30" name="図 2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65379" y="1692666"/>
            <a:ext cx="952003" cy="563431"/>
          </a:xfrm>
          <a:prstGeom prst="rect">
            <a:avLst/>
          </a:prstGeom>
        </p:spPr>
      </p:pic>
      <p:sp>
        <p:nvSpPr>
          <p:cNvPr id="34" name="角丸四角形吹き出し 33"/>
          <p:cNvSpPr/>
          <p:nvPr/>
        </p:nvSpPr>
        <p:spPr>
          <a:xfrm>
            <a:off x="1654745" y="205739"/>
            <a:ext cx="1204515" cy="541645"/>
          </a:xfrm>
          <a:prstGeom prst="wedgeRoundRectCallout">
            <a:avLst>
              <a:gd name="adj1" fmla="val 34698"/>
              <a:gd name="adj2" fmla="val 69320"/>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smtClean="0">
                <a:latin typeface="ＭＳ Ｐゴシック" panose="020B0600070205080204" pitchFamily="50" charset="-128"/>
              </a:rPr>
              <a:t>プルシャンブルーの顔料を科学的に生成する実験</a:t>
            </a:r>
            <a:endParaRPr lang="ja-JP" altLang="en-US" sz="1000" dirty="0">
              <a:latin typeface="ＭＳ Ｐゴシック" panose="020B0600070205080204" pitchFamily="50" charset="-128"/>
            </a:endParaRPr>
          </a:p>
        </p:txBody>
      </p:sp>
      <p:pic>
        <p:nvPicPr>
          <p:cNvPr id="36" name="図 35"/>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465378" y="2784882"/>
            <a:ext cx="952004" cy="613388"/>
          </a:xfrm>
          <a:prstGeom prst="rect">
            <a:avLst/>
          </a:prstGeom>
        </p:spPr>
      </p:pic>
      <p:pic>
        <p:nvPicPr>
          <p:cNvPr id="37" name="コンテンツ プレースホルダー 42"/>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rot="5400000">
            <a:off x="3839112" y="3157385"/>
            <a:ext cx="1032881" cy="774661"/>
          </a:xfrm>
          <a:prstGeom prst="rect">
            <a:avLst/>
          </a:prstGeom>
        </p:spPr>
      </p:pic>
      <p:pic>
        <p:nvPicPr>
          <p:cNvPr id="38" name="図 37"/>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3173331" y="3028610"/>
            <a:ext cx="648726" cy="1032546"/>
          </a:xfrm>
          <a:prstGeom prst="rect">
            <a:avLst/>
          </a:prstGeom>
        </p:spPr>
      </p:pic>
      <p:pic>
        <p:nvPicPr>
          <p:cNvPr id="41" name="図 40"/>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3586314" y="321497"/>
            <a:ext cx="1492865" cy="846433"/>
          </a:xfrm>
          <a:prstGeom prst="rect">
            <a:avLst/>
          </a:prstGeom>
        </p:spPr>
      </p:pic>
      <p:pic>
        <p:nvPicPr>
          <p:cNvPr id="2" name="図 1"/>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1781911" y="1519766"/>
            <a:ext cx="1629422" cy="1098952"/>
          </a:xfrm>
          <a:prstGeom prst="rect">
            <a:avLst/>
          </a:prstGeom>
        </p:spPr>
      </p:pic>
      <p:sp>
        <p:nvSpPr>
          <p:cNvPr id="42" name="正方形/長方形 41"/>
          <p:cNvSpPr/>
          <p:nvPr/>
        </p:nvSpPr>
        <p:spPr>
          <a:xfrm>
            <a:off x="211830" y="1367434"/>
            <a:ext cx="941283" cy="246221"/>
          </a:xfrm>
          <a:prstGeom prst="rect">
            <a:avLst/>
          </a:prstGeom>
          <a:solidFill>
            <a:schemeClr val="bg1"/>
          </a:solidFill>
        </p:spPr>
        <p:txBody>
          <a:bodyPr wrap="none">
            <a:spAutoFit/>
          </a:bodyPr>
          <a:lstStyle/>
          <a:p>
            <a:pPr>
              <a:defRPr/>
            </a:pPr>
            <a:r>
              <a:rPr lang="ja-JP" altLang="en-US" sz="1000" b="1" dirty="0">
                <a:solidFill>
                  <a:schemeClr val="accent3">
                    <a:lumMod val="75000"/>
                  </a:schemeClr>
                </a:solidFill>
                <a:latin typeface="+mn-ea"/>
                <a:ea typeface="+mn-ea"/>
              </a:rPr>
              <a:t>動画</a:t>
            </a:r>
            <a:r>
              <a:rPr lang="ja-JP" altLang="en-US" sz="1000" b="1" dirty="0" smtClean="0">
                <a:solidFill>
                  <a:schemeClr val="accent3">
                    <a:lumMod val="75000"/>
                  </a:schemeClr>
                </a:solidFill>
                <a:latin typeface="+mn-ea"/>
                <a:ea typeface="+mn-ea"/>
              </a:rPr>
              <a:t>での</a:t>
            </a:r>
            <a:r>
              <a:rPr lang="ja-JP" altLang="en-US" sz="1000" b="1" dirty="0">
                <a:solidFill>
                  <a:schemeClr val="accent3">
                    <a:lumMod val="75000"/>
                  </a:schemeClr>
                </a:solidFill>
                <a:latin typeface="+mn-ea"/>
                <a:ea typeface="+mn-ea"/>
              </a:rPr>
              <a:t>説明</a:t>
            </a:r>
          </a:p>
        </p:txBody>
      </p:sp>
      <p:pic>
        <p:nvPicPr>
          <p:cNvPr id="40" name="図 39"/>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226563" y="492550"/>
            <a:ext cx="1190821" cy="893116"/>
          </a:xfrm>
          <a:prstGeom prst="rect">
            <a:avLst/>
          </a:prstGeom>
        </p:spPr>
      </p:pic>
      <p:sp>
        <p:nvSpPr>
          <p:cNvPr id="43" name="角丸四角形吹き出し 42"/>
          <p:cNvSpPr/>
          <p:nvPr/>
        </p:nvSpPr>
        <p:spPr>
          <a:xfrm>
            <a:off x="223985" y="3433114"/>
            <a:ext cx="877242" cy="557790"/>
          </a:xfrm>
          <a:prstGeom prst="wedgeRoundRectCallout">
            <a:avLst>
              <a:gd name="adj1" fmla="val -12745"/>
              <a:gd name="adj2" fmla="val -99911"/>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900" dirty="0" smtClean="0">
                <a:latin typeface="ＭＳ Ｐゴシック" panose="020B0600070205080204" pitchFamily="50" charset="-128"/>
              </a:rPr>
              <a:t>実験で作った顔料での絵具作成例</a:t>
            </a:r>
            <a:endParaRPr lang="ja-JP" altLang="en-US" sz="900" dirty="0">
              <a:latin typeface="ＭＳ Ｐゴシック" panose="020B0600070205080204" pitchFamily="50" charset="-128"/>
            </a:endParaRPr>
          </a:p>
        </p:txBody>
      </p:sp>
      <p:sp>
        <p:nvSpPr>
          <p:cNvPr id="45" name="角丸四角形吹き出し 44"/>
          <p:cNvSpPr/>
          <p:nvPr/>
        </p:nvSpPr>
        <p:spPr>
          <a:xfrm>
            <a:off x="2332405" y="3786048"/>
            <a:ext cx="780155" cy="584205"/>
          </a:xfrm>
          <a:prstGeom prst="wedgeRoundRectCallout">
            <a:avLst>
              <a:gd name="adj1" fmla="val 68406"/>
              <a:gd name="adj2" fmla="val -37457"/>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smtClean="0">
                <a:latin typeface="ＭＳ Ｐゴシック" panose="020B0600070205080204" pitchFamily="50" charset="-128"/>
              </a:rPr>
              <a:t>作った絵具で描いた例</a:t>
            </a:r>
            <a:endParaRPr lang="en-US" altLang="ja-JP" sz="1000" dirty="0" smtClean="0">
              <a:latin typeface="ＭＳ Ｐゴシック" panose="020B0600070205080204" pitchFamily="50" charset="-128"/>
            </a:endParaRPr>
          </a:p>
        </p:txBody>
      </p:sp>
      <p:sp>
        <p:nvSpPr>
          <p:cNvPr id="46" name="正方形/長方形 45"/>
          <p:cNvSpPr/>
          <p:nvPr/>
        </p:nvSpPr>
        <p:spPr>
          <a:xfrm>
            <a:off x="3449396" y="4051390"/>
            <a:ext cx="922047" cy="215444"/>
          </a:xfrm>
          <a:prstGeom prst="rect">
            <a:avLst/>
          </a:prstGeom>
        </p:spPr>
        <p:txBody>
          <a:bodyPr wrap="none">
            <a:spAutoFit/>
          </a:bodyPr>
          <a:lstStyle/>
          <a:p>
            <a:pPr>
              <a:defRPr/>
            </a:pPr>
            <a:r>
              <a:rPr lang="ja-JP" altLang="en-US" sz="800" dirty="0" smtClean="0">
                <a:latin typeface="+mn-ea"/>
                <a:ea typeface="+mn-ea"/>
              </a:rPr>
              <a:t>タイムラプス動画</a:t>
            </a:r>
            <a:endParaRPr lang="ja-JP" altLang="en-US" sz="800" dirty="0">
              <a:latin typeface="+mn-ea"/>
              <a:ea typeface="+mn-ea"/>
            </a:endParaRPr>
          </a:p>
        </p:txBody>
      </p:sp>
      <p:cxnSp>
        <p:nvCxnSpPr>
          <p:cNvPr id="47" name="直線矢印コネクタ 46"/>
          <p:cNvCxnSpPr/>
          <p:nvPr/>
        </p:nvCxnSpPr>
        <p:spPr>
          <a:xfrm>
            <a:off x="3741359" y="3506968"/>
            <a:ext cx="411208" cy="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H="1">
            <a:off x="1294285" y="1305916"/>
            <a:ext cx="503077" cy="4748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a:off x="2453366" y="1167930"/>
            <a:ext cx="0" cy="448366"/>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7369338" y="3256176"/>
            <a:ext cx="437176" cy="410147"/>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カギ線コネクタ 55"/>
          <p:cNvCxnSpPr/>
          <p:nvPr/>
        </p:nvCxnSpPr>
        <p:spPr>
          <a:xfrm flipV="1">
            <a:off x="3411333" y="1769972"/>
            <a:ext cx="3865293" cy="508358"/>
          </a:xfrm>
          <a:prstGeom prst="bentConnector3">
            <a:avLst>
              <a:gd name="adj1" fmla="val 52926"/>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flipV="1">
            <a:off x="3929388" y="1035421"/>
            <a:ext cx="227" cy="507910"/>
          </a:xfrm>
          <a:prstGeom prst="straightConnector1">
            <a:avLst/>
          </a:prstGeom>
          <a:ln w="63500">
            <a:solidFill>
              <a:schemeClr val="accent5">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1" name="角丸四角形吹き出し 60"/>
          <p:cNvSpPr/>
          <p:nvPr/>
        </p:nvSpPr>
        <p:spPr>
          <a:xfrm>
            <a:off x="3223042" y="205739"/>
            <a:ext cx="1024469" cy="525992"/>
          </a:xfrm>
          <a:prstGeom prst="wedgeRoundRectCallout">
            <a:avLst>
              <a:gd name="adj1" fmla="val 36609"/>
              <a:gd name="adj2" fmla="val 73756"/>
              <a:gd name="adj3" fmla="val 16667"/>
            </a:avLst>
          </a:prstGeom>
          <a:solidFill>
            <a:schemeClr val="bg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smtClean="0">
                <a:solidFill>
                  <a:schemeClr val="tx1"/>
                </a:solidFill>
                <a:latin typeface="ＭＳ Ｐゴシック" panose="020B0600070205080204" pitchFamily="50" charset="-128"/>
              </a:rPr>
              <a:t>油＝脂肪酸について家庭科の教師の説明</a:t>
            </a:r>
            <a:endParaRPr lang="en-US" altLang="ja-JP" sz="900" dirty="0" smtClean="0">
              <a:solidFill>
                <a:schemeClr val="tx1"/>
              </a:solidFill>
              <a:latin typeface="ＭＳ Ｐゴシック" panose="020B0600070205080204" pitchFamily="50" charset="-128"/>
            </a:endParaRPr>
          </a:p>
        </p:txBody>
      </p:sp>
      <p:sp>
        <p:nvSpPr>
          <p:cNvPr id="62" name="角丸四角形吹き出し 61"/>
          <p:cNvSpPr/>
          <p:nvPr/>
        </p:nvSpPr>
        <p:spPr>
          <a:xfrm>
            <a:off x="4376170" y="1289497"/>
            <a:ext cx="932500" cy="619000"/>
          </a:xfrm>
          <a:prstGeom prst="wedgeRoundRectCallout">
            <a:avLst>
              <a:gd name="adj1" fmla="val -68290"/>
              <a:gd name="adj2" fmla="val 35379"/>
              <a:gd name="adj3" fmla="val 16667"/>
            </a:avLst>
          </a:prstGeom>
          <a:solidFill>
            <a:schemeClr val="bg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smtClean="0">
                <a:solidFill>
                  <a:schemeClr val="tx1"/>
                </a:solidFill>
                <a:latin typeface="ＭＳ Ｐゴシック" panose="020B0600070205080204" pitchFamily="50" charset="-128"/>
              </a:rPr>
              <a:t>化学から家庭科へつなぐ場面を設けている</a:t>
            </a:r>
            <a:endParaRPr lang="en-US" altLang="ja-JP" sz="900" dirty="0" smtClean="0">
              <a:solidFill>
                <a:schemeClr val="tx1"/>
              </a:solidFill>
              <a:latin typeface="ＭＳ Ｐゴシック" panose="020B0600070205080204" pitchFamily="50" charset="-128"/>
            </a:endParaRPr>
          </a:p>
        </p:txBody>
      </p:sp>
      <p:cxnSp>
        <p:nvCxnSpPr>
          <p:cNvPr id="63" name="カギ線コネクタ 62"/>
          <p:cNvCxnSpPr>
            <a:endCxn id="8219" idx="0"/>
          </p:cNvCxnSpPr>
          <p:nvPr/>
        </p:nvCxnSpPr>
        <p:spPr>
          <a:xfrm>
            <a:off x="3411981" y="2418640"/>
            <a:ext cx="2222451" cy="411348"/>
          </a:xfrm>
          <a:prstGeom prst="bentConnector2">
            <a:avLst/>
          </a:prstGeom>
          <a:ln w="63500">
            <a:solidFill>
              <a:schemeClr val="accent5">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78" name="正方形/長方形 77"/>
          <p:cNvSpPr/>
          <p:nvPr/>
        </p:nvSpPr>
        <p:spPr>
          <a:xfrm>
            <a:off x="3397219" y="2775212"/>
            <a:ext cx="1159194" cy="38680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smtClean="0">
                <a:solidFill>
                  <a:schemeClr val="tx1"/>
                </a:solidFill>
              </a:rPr>
              <a:t>単色での表現</a:t>
            </a:r>
            <a:endParaRPr lang="en-US" altLang="ja-JP" sz="1000" b="1" dirty="0" smtClean="0">
              <a:solidFill>
                <a:schemeClr val="tx1"/>
              </a:solidFill>
            </a:endParaRPr>
          </a:p>
          <a:p>
            <a:pPr algn="ctr">
              <a:defRPr/>
            </a:pPr>
            <a:r>
              <a:rPr lang="ja-JP" altLang="en-US" sz="1000" b="1" dirty="0" smtClean="0">
                <a:solidFill>
                  <a:schemeClr val="tx1"/>
                </a:solidFill>
              </a:rPr>
              <a:t>＝グリザイユ画法</a:t>
            </a:r>
            <a:endParaRPr lang="en-US" altLang="ja-JP" sz="1000" b="1" dirty="0" smtClean="0">
              <a:solidFill>
                <a:schemeClr val="tx1"/>
              </a:solidFill>
            </a:endParaRPr>
          </a:p>
        </p:txBody>
      </p:sp>
      <p:sp>
        <p:nvSpPr>
          <p:cNvPr id="79" name="雲形吹き出し 78"/>
          <p:cNvSpPr/>
          <p:nvPr/>
        </p:nvSpPr>
        <p:spPr>
          <a:xfrm>
            <a:off x="1682151" y="2645894"/>
            <a:ext cx="1560989" cy="597641"/>
          </a:xfrm>
          <a:prstGeom prst="cloudCallout">
            <a:avLst>
              <a:gd name="adj1" fmla="val 5715"/>
              <a:gd name="adj2" fmla="val -97571"/>
            </a:avLst>
          </a:prstGeom>
          <a:ln>
            <a:solidFill>
              <a:schemeClr val="accent2">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t>油の分子が酸素で結合することで固まるんだなぁ。</a:t>
            </a:r>
            <a:endParaRPr kumimoji="1" lang="ja-JP" altLang="en-US" sz="900" dirty="0"/>
          </a:p>
        </p:txBody>
      </p:sp>
      <p:pic>
        <p:nvPicPr>
          <p:cNvPr id="8206" name="図 8205"/>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7276626" y="233216"/>
            <a:ext cx="1584234" cy="1675281"/>
          </a:xfrm>
          <a:prstGeom prst="rect">
            <a:avLst/>
          </a:prstGeom>
        </p:spPr>
      </p:pic>
      <p:sp>
        <p:nvSpPr>
          <p:cNvPr id="39" name="円/楕円 18"/>
          <p:cNvSpPr/>
          <p:nvPr/>
        </p:nvSpPr>
        <p:spPr>
          <a:xfrm>
            <a:off x="7806514" y="1092390"/>
            <a:ext cx="751564" cy="715833"/>
          </a:xfrm>
          <a:prstGeom prst="ellipse">
            <a:avLst/>
          </a:prstGeom>
          <a:noFill/>
          <a:ln w="317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86" name="円/楕円 18"/>
          <p:cNvSpPr/>
          <p:nvPr/>
        </p:nvSpPr>
        <p:spPr>
          <a:xfrm>
            <a:off x="7731980" y="325080"/>
            <a:ext cx="673526" cy="641505"/>
          </a:xfrm>
          <a:prstGeom prst="ellipse">
            <a:avLst/>
          </a:prstGeom>
          <a:noFill/>
          <a:ln w="317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cxnSp>
        <p:nvCxnSpPr>
          <p:cNvPr id="87" name="直線矢印コネクタ 86"/>
          <p:cNvCxnSpPr/>
          <p:nvPr/>
        </p:nvCxnSpPr>
        <p:spPr>
          <a:xfrm>
            <a:off x="8108294" y="701228"/>
            <a:ext cx="94873" cy="687728"/>
          </a:xfrm>
          <a:prstGeom prst="straightConnector1">
            <a:avLst/>
          </a:prstGeom>
          <a:ln w="63500">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雲形吹き出し 90"/>
          <p:cNvSpPr/>
          <p:nvPr/>
        </p:nvSpPr>
        <p:spPr>
          <a:xfrm>
            <a:off x="5398801" y="829483"/>
            <a:ext cx="1924259" cy="842738"/>
          </a:xfrm>
          <a:prstGeom prst="cloudCallout">
            <a:avLst>
              <a:gd name="adj1" fmla="val 79566"/>
              <a:gd name="adj2" fmla="val 22307"/>
            </a:avLst>
          </a:prstGeom>
          <a:ln>
            <a:solidFill>
              <a:schemeClr val="accent2">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t>モネは影を青っぽい絵の具で描いているなぁ。ウルトラマリンを多めに混ぜよう。</a:t>
            </a:r>
            <a:endParaRPr kumimoji="1" lang="ja-JP" altLang="en-US" sz="900" dirty="0"/>
          </a:p>
        </p:txBody>
      </p:sp>
      <p:sp>
        <p:nvSpPr>
          <p:cNvPr id="93" name="円/楕円 18"/>
          <p:cNvSpPr/>
          <p:nvPr/>
        </p:nvSpPr>
        <p:spPr>
          <a:xfrm>
            <a:off x="7086541" y="615452"/>
            <a:ext cx="612833" cy="58182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96" name="角丸四角形吹き出し 95"/>
          <p:cNvSpPr/>
          <p:nvPr/>
        </p:nvSpPr>
        <p:spPr>
          <a:xfrm>
            <a:off x="5287146" y="205740"/>
            <a:ext cx="1459905" cy="525992"/>
          </a:xfrm>
          <a:prstGeom prst="wedgeRoundRectCallout">
            <a:avLst>
              <a:gd name="adj1" fmla="val 82462"/>
              <a:gd name="adj2" fmla="val 67485"/>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smtClean="0">
                <a:latin typeface="ＭＳ Ｐゴシック" panose="020B0600070205080204" pitchFamily="50" charset="-128"/>
              </a:rPr>
              <a:t>ウルトラマリンブルーとバーントシェンナの混色で暗部の色を作る</a:t>
            </a:r>
            <a:endParaRPr lang="ja-JP" altLang="en-US" sz="1000" dirty="0">
              <a:latin typeface="ＭＳ Ｐゴシック" panose="020B0600070205080204" pitchFamily="50" charset="-128"/>
            </a:endParaRPr>
          </a:p>
        </p:txBody>
      </p:sp>
      <p:sp>
        <p:nvSpPr>
          <p:cNvPr id="97" name="角丸四角形吹き出し 96"/>
          <p:cNvSpPr/>
          <p:nvPr/>
        </p:nvSpPr>
        <p:spPr>
          <a:xfrm>
            <a:off x="7913038" y="2199903"/>
            <a:ext cx="963788" cy="512795"/>
          </a:xfrm>
          <a:prstGeom prst="wedgeRoundRectCallout">
            <a:avLst>
              <a:gd name="adj1" fmla="val 4157"/>
              <a:gd name="adj2" fmla="val -168769"/>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smtClean="0">
                <a:latin typeface="ＭＳ Ｐゴシック" panose="020B0600070205080204" pitchFamily="50" charset="-128"/>
              </a:rPr>
              <a:t>色と形に着目、感性を働かせる</a:t>
            </a:r>
            <a:endParaRPr lang="ja-JP" altLang="en-US" sz="1000" dirty="0">
              <a:latin typeface="ＭＳ Ｐゴシック" panose="020B0600070205080204" pitchFamily="50" charset="-128"/>
            </a:endParaRPr>
          </a:p>
        </p:txBody>
      </p:sp>
      <p:sp>
        <p:nvSpPr>
          <p:cNvPr id="104" name="正方形/長方形 103"/>
          <p:cNvSpPr/>
          <p:nvPr/>
        </p:nvSpPr>
        <p:spPr>
          <a:xfrm>
            <a:off x="3863380" y="2436710"/>
            <a:ext cx="1688283" cy="215444"/>
          </a:xfrm>
          <a:prstGeom prst="rect">
            <a:avLst/>
          </a:prstGeom>
        </p:spPr>
        <p:txBody>
          <a:bodyPr wrap="none">
            <a:spAutoFit/>
          </a:bodyPr>
          <a:lstStyle/>
          <a:p>
            <a:pPr>
              <a:defRPr/>
            </a:pPr>
            <a:r>
              <a:rPr lang="ja-JP" altLang="en-US" sz="800" dirty="0" smtClean="0">
                <a:latin typeface="+mn-ea"/>
                <a:ea typeface="+mn-ea"/>
              </a:rPr>
              <a:t>乾性油（結合力）の不足による亀裂</a:t>
            </a:r>
            <a:endParaRPr lang="ja-JP" altLang="en-US" sz="800" dirty="0">
              <a:latin typeface="+mn-ea"/>
              <a:ea typeface="+mn-ea"/>
            </a:endParaRPr>
          </a:p>
        </p:txBody>
      </p:sp>
      <p:sp>
        <p:nvSpPr>
          <p:cNvPr id="105" name="雲形吹き出し 104"/>
          <p:cNvSpPr/>
          <p:nvPr/>
        </p:nvSpPr>
        <p:spPr>
          <a:xfrm>
            <a:off x="4864425" y="3783732"/>
            <a:ext cx="1313710" cy="738301"/>
          </a:xfrm>
          <a:prstGeom prst="cloudCallout">
            <a:avLst>
              <a:gd name="adj1" fmla="val -442"/>
              <a:gd name="adj2" fmla="val -89056"/>
            </a:avLst>
          </a:prstGeom>
          <a:ln>
            <a:solidFill>
              <a:schemeClr val="accent2">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t>テレピン油から乾性油への移行に気を付けよう。</a:t>
            </a:r>
            <a:endParaRPr kumimoji="1" lang="ja-JP" altLang="en-US" sz="900" dirty="0"/>
          </a:p>
        </p:txBody>
      </p:sp>
      <p:cxnSp>
        <p:nvCxnSpPr>
          <p:cNvPr id="111" name="直線矢印コネクタ 110"/>
          <p:cNvCxnSpPr/>
          <p:nvPr/>
        </p:nvCxnSpPr>
        <p:spPr>
          <a:xfrm>
            <a:off x="7587926" y="1888457"/>
            <a:ext cx="0" cy="448366"/>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7" name="雲形吹き出し 116"/>
          <p:cNvSpPr/>
          <p:nvPr/>
        </p:nvSpPr>
        <p:spPr>
          <a:xfrm>
            <a:off x="1160822" y="3470126"/>
            <a:ext cx="1074696" cy="869096"/>
          </a:xfrm>
          <a:prstGeom prst="cloudCallout">
            <a:avLst>
              <a:gd name="adj1" fmla="val -58139"/>
              <a:gd name="adj2" fmla="val -72922"/>
            </a:avLst>
          </a:prstGeom>
          <a:ln>
            <a:solidFill>
              <a:schemeClr val="accent2">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t>実験で作った顔料も絵具になるのか！</a:t>
            </a:r>
            <a:endParaRPr kumimoji="1" lang="ja-JP" altLang="en-US" sz="900" dirty="0"/>
          </a:p>
        </p:txBody>
      </p:sp>
      <p:cxnSp>
        <p:nvCxnSpPr>
          <p:cNvPr id="118" name="直線矢印コネクタ 117"/>
          <p:cNvCxnSpPr/>
          <p:nvPr/>
        </p:nvCxnSpPr>
        <p:spPr>
          <a:xfrm>
            <a:off x="1439143" y="3213112"/>
            <a:ext cx="1622038" cy="241019"/>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641963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1000"/>
                                        <p:tgtEl>
                                          <p:spTgt spid="37"/>
                                        </p:tgtEl>
                                      </p:cBhvr>
                                    </p:animEffect>
                                    <p:anim calcmode="lin" valueType="num">
                                      <p:cBhvr>
                                        <p:cTn id="18" dur="1000" fill="hold"/>
                                        <p:tgtEl>
                                          <p:spTgt spid="37"/>
                                        </p:tgtEl>
                                        <p:attrNameLst>
                                          <p:attrName>ppt_x</p:attrName>
                                        </p:attrNameLst>
                                      </p:cBhvr>
                                      <p:tavLst>
                                        <p:tav tm="0">
                                          <p:val>
                                            <p:strVal val="#ppt_x"/>
                                          </p:val>
                                        </p:tav>
                                        <p:tav tm="100000">
                                          <p:val>
                                            <p:strVal val="#ppt_x"/>
                                          </p:val>
                                        </p:tav>
                                      </p:tavLst>
                                    </p:anim>
                                    <p:anim calcmode="lin" valueType="num">
                                      <p:cBhvr>
                                        <p:cTn id="1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72942</TotalTime>
  <Words>1106</Words>
  <Application>Microsoft Office PowerPoint</Application>
  <PresentationFormat>画面に合わせる (4:3)</PresentationFormat>
  <Paragraphs>194</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ＤＦ特太ゴシック体</vt:lpstr>
      <vt:lpstr>ＭＳ Ｐゴシック</vt:lpstr>
      <vt:lpstr>ＭＳ Ｐ明朝</vt:lpstr>
      <vt:lpstr>ＭＳ 明朝</vt:lpstr>
      <vt:lpstr>メイリオ</vt:lpstr>
      <vt:lpstr>Arial</vt:lpstr>
      <vt:lpstr>Calibri</vt:lpstr>
      <vt:lpstr>Times New Roman</vt:lpstr>
      <vt:lpstr>Verdana</vt:lpstr>
      <vt:lpstr>Office ​​テーマ</vt:lpstr>
      <vt:lpstr>PowerPoint プレゼンテーション</vt:lpstr>
      <vt:lpstr>PowerPoint プレゼンテーション</vt:lpstr>
    </vt:vector>
  </TitlesOfParts>
  <Company>福井県教育庁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福井県教育庁</dc:creator>
  <cp:lastModifiedBy>伊藤裕貴</cp:lastModifiedBy>
  <cp:revision>568</cp:revision>
  <cp:lastPrinted>2019-12-13T23:42:49Z</cp:lastPrinted>
  <dcterms:created xsi:type="dcterms:W3CDTF">2017-07-27T02:50:12Z</dcterms:created>
  <dcterms:modified xsi:type="dcterms:W3CDTF">2021-08-11T00:44:13Z</dcterms:modified>
</cp:coreProperties>
</file>