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9" r:id="rId2"/>
    <p:sldId id="300" r:id="rId3"/>
    <p:sldId id="298" r:id="rId4"/>
  </p:sldIdLst>
  <p:sldSz cx="9144000" cy="6858000" type="screen4x3"/>
  <p:notesSz cx="6888163" cy="10018713"/>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a:srgbClr val="FFFF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9" autoAdjust="0"/>
    <p:restoredTop sz="94660"/>
  </p:normalViewPr>
  <p:slideViewPr>
    <p:cSldViewPr>
      <p:cViewPr varScale="1">
        <p:scale>
          <a:sx n="99" d="100"/>
          <a:sy n="99" d="100"/>
        </p:scale>
        <p:origin x="8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84871" cy="500936"/>
          </a:xfrm>
          <a:prstGeom prst="rect">
            <a:avLst/>
          </a:prstGeom>
        </p:spPr>
        <p:txBody>
          <a:bodyPr vert="horz" lIns="93113" tIns="46557" rIns="93113" bIns="46557"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901698" y="0"/>
            <a:ext cx="2984871" cy="500936"/>
          </a:xfrm>
          <a:prstGeom prst="rect">
            <a:avLst/>
          </a:prstGeom>
        </p:spPr>
        <p:txBody>
          <a:bodyPr vert="horz" lIns="93113" tIns="46557" rIns="93113" bIns="46557" rtlCol="0"/>
          <a:lstStyle>
            <a:lvl1pPr algn="r" eaLnBrk="1" fontAlgn="auto" hangingPunct="1">
              <a:spcBef>
                <a:spcPts val="0"/>
              </a:spcBef>
              <a:spcAft>
                <a:spcPts val="0"/>
              </a:spcAft>
              <a:defRPr sz="1200">
                <a:latin typeface="+mn-lt"/>
                <a:ea typeface="+mn-ea"/>
              </a:defRPr>
            </a:lvl1pPr>
          </a:lstStyle>
          <a:p>
            <a:pPr>
              <a:defRPr/>
            </a:pPr>
            <a:fld id="{B9A58E3D-C9C9-4C07-AA88-9DAF36BE61CA}" type="datetimeFigureOut">
              <a:rPr lang="ja-JP" altLang="en-US"/>
              <a:pPr>
                <a:defRPr/>
              </a:pPr>
              <a:t>2022/2/10</a:t>
            </a:fld>
            <a:endParaRPr lang="ja-JP" altLang="en-US"/>
          </a:p>
        </p:txBody>
      </p:sp>
      <p:sp>
        <p:nvSpPr>
          <p:cNvPr id="4" name="スライド イメージ プレースホルダー 3"/>
          <p:cNvSpPr>
            <a:spLocks noGrp="1" noRot="1" noChangeAspect="1"/>
          </p:cNvSpPr>
          <p:nvPr>
            <p:ph type="sldImg" idx="2"/>
          </p:nvPr>
        </p:nvSpPr>
        <p:spPr>
          <a:xfrm>
            <a:off x="938213" y="750888"/>
            <a:ext cx="5011737" cy="3757612"/>
          </a:xfrm>
          <a:prstGeom prst="rect">
            <a:avLst/>
          </a:prstGeom>
          <a:noFill/>
          <a:ln w="12700">
            <a:solidFill>
              <a:prstClr val="black"/>
            </a:solidFill>
          </a:ln>
        </p:spPr>
        <p:txBody>
          <a:bodyPr vert="horz" lIns="93113" tIns="46557" rIns="93113" bIns="46557" rtlCol="0" anchor="ctr"/>
          <a:lstStyle/>
          <a:p>
            <a:pPr lvl="0"/>
            <a:endParaRPr lang="ja-JP" altLang="en-US" noProof="0"/>
          </a:p>
        </p:txBody>
      </p:sp>
      <p:sp>
        <p:nvSpPr>
          <p:cNvPr id="5" name="ノート プレースホルダー 4"/>
          <p:cNvSpPr>
            <a:spLocks noGrp="1"/>
          </p:cNvSpPr>
          <p:nvPr>
            <p:ph type="body" sz="quarter" idx="3"/>
          </p:nvPr>
        </p:nvSpPr>
        <p:spPr>
          <a:xfrm>
            <a:off x="688817" y="4758890"/>
            <a:ext cx="5510530" cy="4508421"/>
          </a:xfrm>
          <a:prstGeom prst="rect">
            <a:avLst/>
          </a:prstGeom>
        </p:spPr>
        <p:txBody>
          <a:bodyPr vert="horz" lIns="93113" tIns="46557" rIns="93113" bIns="46557"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1" y="9516039"/>
            <a:ext cx="2984871" cy="500936"/>
          </a:xfrm>
          <a:prstGeom prst="rect">
            <a:avLst/>
          </a:prstGeom>
        </p:spPr>
        <p:txBody>
          <a:bodyPr vert="horz" lIns="93113" tIns="46557" rIns="93113" bIns="46557"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901698" y="9516039"/>
            <a:ext cx="2984871" cy="500936"/>
          </a:xfrm>
          <a:prstGeom prst="rect">
            <a:avLst/>
          </a:prstGeom>
        </p:spPr>
        <p:txBody>
          <a:bodyPr vert="horz" wrap="square" lIns="93113" tIns="46557" rIns="93113" bIns="46557" numCol="1" anchor="b" anchorCtr="0" compatLnSpc="1">
            <a:prstTxWarp prst="textNoShape">
              <a:avLst/>
            </a:prstTxWarp>
          </a:bodyPr>
          <a:lstStyle>
            <a:lvl1pPr algn="r" eaLnBrk="1" hangingPunct="1">
              <a:defRPr sz="1200"/>
            </a:lvl1pPr>
          </a:lstStyle>
          <a:p>
            <a:pPr>
              <a:defRPr/>
            </a:pPr>
            <a:fld id="{BCF9D4FA-63F3-4286-AEB3-A207F479B74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dirty="0"/>
          </a:p>
        </p:txBody>
      </p:sp>
    </p:spTree>
    <p:extLst>
      <p:ext uri="{BB962C8B-B14F-4D97-AF65-F5344CB8AC3E}">
        <p14:creationId xmlns:p14="http://schemas.microsoft.com/office/powerpoint/2010/main" val="2090508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a:p>
        </p:txBody>
      </p:sp>
    </p:spTree>
    <p:extLst>
      <p:ext uri="{BB962C8B-B14F-4D97-AF65-F5344CB8AC3E}">
        <p14:creationId xmlns:p14="http://schemas.microsoft.com/office/powerpoint/2010/main" val="869128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5263345E-8E23-4A2D-BBC8-2966563007A7}" type="datetimeFigureOut">
              <a:rPr lang="ja-JP" altLang="en-US"/>
              <a:pPr>
                <a:defRPr/>
              </a:pPr>
              <a:t>2022/2/10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78E55CE-8D16-417E-9BBA-B3A205EA128E}" type="slidenum">
              <a:rPr lang="ja-JP" altLang="en-US"/>
              <a:pPr>
                <a:defRPr/>
              </a:pPr>
              <a:t>‹#›</a:t>
            </a:fld>
            <a:endParaRPr lang="ja-JP" altLang="en-US"/>
          </a:p>
        </p:txBody>
      </p:sp>
    </p:spTree>
    <p:extLst>
      <p:ext uri="{BB962C8B-B14F-4D97-AF65-F5344CB8AC3E}">
        <p14:creationId xmlns:p14="http://schemas.microsoft.com/office/powerpoint/2010/main" val="193903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819991F-CCBC-4EB9-A974-B732A7E09AB5}" type="datetimeFigureOut">
              <a:rPr lang="ja-JP" altLang="en-US"/>
              <a:pPr>
                <a:defRPr/>
              </a:pPr>
              <a:t>2022/2/10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17919DB-1A09-4F30-B20A-749A2057D50F}" type="slidenum">
              <a:rPr lang="ja-JP" altLang="en-US"/>
              <a:pPr>
                <a:defRPr/>
              </a:pPr>
              <a:t>‹#›</a:t>
            </a:fld>
            <a:endParaRPr lang="ja-JP" altLang="en-US"/>
          </a:p>
        </p:txBody>
      </p:sp>
    </p:spTree>
    <p:extLst>
      <p:ext uri="{BB962C8B-B14F-4D97-AF65-F5344CB8AC3E}">
        <p14:creationId xmlns:p14="http://schemas.microsoft.com/office/powerpoint/2010/main" val="1016423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C4F8EE9-4C24-4CB3-BE68-B77EEE0F4CBB}" type="datetimeFigureOut">
              <a:rPr lang="ja-JP" altLang="en-US"/>
              <a:pPr>
                <a:defRPr/>
              </a:pPr>
              <a:t>2022/2/10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A12E5D0-1456-48E6-AC79-CE658D604DFD}" type="slidenum">
              <a:rPr lang="ja-JP" altLang="en-US"/>
              <a:pPr>
                <a:defRPr/>
              </a:pPr>
              <a:t>‹#›</a:t>
            </a:fld>
            <a:endParaRPr lang="ja-JP" altLang="en-US"/>
          </a:p>
        </p:txBody>
      </p:sp>
    </p:spTree>
    <p:extLst>
      <p:ext uri="{BB962C8B-B14F-4D97-AF65-F5344CB8AC3E}">
        <p14:creationId xmlns:p14="http://schemas.microsoft.com/office/powerpoint/2010/main" val="335322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C599DE8-1F97-4CBD-A3C6-4FFD2ADD39C5}" type="datetimeFigureOut">
              <a:rPr lang="ja-JP" altLang="en-US"/>
              <a:pPr>
                <a:defRPr/>
              </a:pPr>
              <a:t>2022/2/10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7D264445-EF1A-415D-A6B1-A8C05D0D85EA}" type="slidenum">
              <a:rPr lang="ja-JP" altLang="en-US"/>
              <a:pPr>
                <a:defRPr/>
              </a:pPr>
              <a:t>‹#›</a:t>
            </a:fld>
            <a:endParaRPr lang="ja-JP" altLang="en-US"/>
          </a:p>
        </p:txBody>
      </p:sp>
    </p:spTree>
    <p:extLst>
      <p:ext uri="{BB962C8B-B14F-4D97-AF65-F5344CB8AC3E}">
        <p14:creationId xmlns:p14="http://schemas.microsoft.com/office/powerpoint/2010/main" val="34479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B9FE12DA-9E3F-4FF9-8DEE-9F910629FF59}" type="datetimeFigureOut">
              <a:rPr lang="ja-JP" altLang="en-US"/>
              <a:pPr>
                <a:defRPr/>
              </a:pPr>
              <a:t>2022/2/10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B52CE89-A18E-49B3-A82A-7CB3EF8296E3}" type="slidenum">
              <a:rPr lang="ja-JP" altLang="en-US"/>
              <a:pPr>
                <a:defRPr/>
              </a:pPr>
              <a:t>‹#›</a:t>
            </a:fld>
            <a:endParaRPr lang="ja-JP" altLang="en-US"/>
          </a:p>
        </p:txBody>
      </p:sp>
    </p:spTree>
    <p:extLst>
      <p:ext uri="{BB962C8B-B14F-4D97-AF65-F5344CB8AC3E}">
        <p14:creationId xmlns:p14="http://schemas.microsoft.com/office/powerpoint/2010/main" val="4134667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C2A075B8-9072-4187-B9AB-412324F41318}" type="datetimeFigureOut">
              <a:rPr lang="ja-JP" altLang="en-US"/>
              <a:pPr>
                <a:defRPr/>
              </a:pPr>
              <a:t>2022/2/10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13D532E0-22B1-49D6-85E6-1914AA93A1A4}" type="slidenum">
              <a:rPr lang="ja-JP" altLang="en-US"/>
              <a:pPr>
                <a:defRPr/>
              </a:pPr>
              <a:t>‹#›</a:t>
            </a:fld>
            <a:endParaRPr lang="ja-JP" altLang="en-US"/>
          </a:p>
        </p:txBody>
      </p:sp>
    </p:spTree>
    <p:extLst>
      <p:ext uri="{BB962C8B-B14F-4D97-AF65-F5344CB8AC3E}">
        <p14:creationId xmlns:p14="http://schemas.microsoft.com/office/powerpoint/2010/main" val="1580977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0B765DBD-A8BC-4A10-A83C-F88843FEF76E}" type="datetimeFigureOut">
              <a:rPr lang="ja-JP" altLang="en-US"/>
              <a:pPr>
                <a:defRPr/>
              </a:pPr>
              <a:t>2022/2/10</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0C390909-C664-4470-BD9A-883F13D32531}" type="slidenum">
              <a:rPr lang="ja-JP" altLang="en-US"/>
              <a:pPr>
                <a:defRPr/>
              </a:pPr>
              <a:t>‹#›</a:t>
            </a:fld>
            <a:endParaRPr lang="ja-JP" altLang="en-US"/>
          </a:p>
        </p:txBody>
      </p:sp>
    </p:spTree>
    <p:extLst>
      <p:ext uri="{BB962C8B-B14F-4D97-AF65-F5344CB8AC3E}">
        <p14:creationId xmlns:p14="http://schemas.microsoft.com/office/powerpoint/2010/main" val="292280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EA384CC9-80A0-42BC-B879-B51444400C96}" type="datetimeFigureOut">
              <a:rPr lang="ja-JP" altLang="en-US"/>
              <a:pPr>
                <a:defRPr/>
              </a:pPr>
              <a:t>2022/2/10</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2AFEC303-1913-4BC8-8854-A05CB6C09837}" type="slidenum">
              <a:rPr lang="ja-JP" altLang="en-US"/>
              <a:pPr>
                <a:defRPr/>
              </a:pPr>
              <a:t>‹#›</a:t>
            </a:fld>
            <a:endParaRPr lang="ja-JP" altLang="en-US"/>
          </a:p>
        </p:txBody>
      </p:sp>
    </p:spTree>
    <p:extLst>
      <p:ext uri="{BB962C8B-B14F-4D97-AF65-F5344CB8AC3E}">
        <p14:creationId xmlns:p14="http://schemas.microsoft.com/office/powerpoint/2010/main" val="1623300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422828F2-ECC2-4969-B5FD-023E242FF4ED}" type="datetimeFigureOut">
              <a:rPr lang="ja-JP" altLang="en-US"/>
              <a:pPr>
                <a:defRPr/>
              </a:pPr>
              <a:t>2022/2/10</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A861DCA0-A7E0-473C-984F-014803B689DC}" type="slidenum">
              <a:rPr lang="ja-JP" altLang="en-US"/>
              <a:pPr>
                <a:defRPr/>
              </a:pPr>
              <a:t>‹#›</a:t>
            </a:fld>
            <a:endParaRPr lang="ja-JP" altLang="en-US"/>
          </a:p>
        </p:txBody>
      </p:sp>
    </p:spTree>
    <p:extLst>
      <p:ext uri="{BB962C8B-B14F-4D97-AF65-F5344CB8AC3E}">
        <p14:creationId xmlns:p14="http://schemas.microsoft.com/office/powerpoint/2010/main" val="819233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5AE03AA-9D4C-478B-84EB-7A56502BCD56}" type="datetimeFigureOut">
              <a:rPr lang="ja-JP" altLang="en-US"/>
              <a:pPr>
                <a:defRPr/>
              </a:pPr>
              <a:t>2022/2/10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604069FE-8D51-46B7-9031-591B917A3335}" type="slidenum">
              <a:rPr lang="ja-JP" altLang="en-US"/>
              <a:pPr>
                <a:defRPr/>
              </a:pPr>
              <a:t>‹#›</a:t>
            </a:fld>
            <a:endParaRPr lang="ja-JP" altLang="en-US"/>
          </a:p>
        </p:txBody>
      </p:sp>
    </p:spTree>
    <p:extLst>
      <p:ext uri="{BB962C8B-B14F-4D97-AF65-F5344CB8AC3E}">
        <p14:creationId xmlns:p14="http://schemas.microsoft.com/office/powerpoint/2010/main" val="960563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5ECB93D-83F2-468D-A027-3F289B3B226D}" type="datetimeFigureOut">
              <a:rPr lang="ja-JP" altLang="en-US"/>
              <a:pPr>
                <a:defRPr/>
              </a:pPr>
              <a:t>2022/2/10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1C559A-9258-405C-8233-4F047F71EA17}" type="slidenum">
              <a:rPr lang="ja-JP" altLang="en-US"/>
              <a:pPr>
                <a:defRPr/>
              </a:pPr>
              <a:t>‹#›</a:t>
            </a:fld>
            <a:endParaRPr lang="ja-JP" altLang="en-US"/>
          </a:p>
        </p:txBody>
      </p:sp>
    </p:spTree>
    <p:extLst>
      <p:ext uri="{BB962C8B-B14F-4D97-AF65-F5344CB8AC3E}">
        <p14:creationId xmlns:p14="http://schemas.microsoft.com/office/powerpoint/2010/main" val="100271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720AC8C2-0D8A-4F2A-B8EE-26B6A11B1950}" type="datetimeFigureOut">
              <a:rPr lang="ja-JP" altLang="en-US"/>
              <a:pPr>
                <a:defRPr/>
              </a:pPr>
              <a:t>2022/2/10</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96907E11-0539-4F02-8621-DD706681879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 name="Group 271"/>
          <p:cNvGraphicFramePr>
            <a:graphicFrameLocks noGrp="1"/>
          </p:cNvGraphicFramePr>
          <p:nvPr>
            <p:extLst>
              <p:ext uri="{D42A27DB-BD31-4B8C-83A1-F6EECF244321}">
                <p14:modId xmlns:p14="http://schemas.microsoft.com/office/powerpoint/2010/main" val="2824280220"/>
              </p:ext>
            </p:extLst>
          </p:nvPr>
        </p:nvGraphicFramePr>
        <p:xfrm>
          <a:off x="2986088" y="1111250"/>
          <a:ext cx="6003925" cy="5511946"/>
        </p:xfrm>
        <a:graphic>
          <a:graphicData uri="http://schemas.openxmlformats.org/drawingml/2006/table">
            <a:tbl>
              <a:tblPr/>
              <a:tblGrid>
                <a:gridCol w="2539334">
                  <a:extLst>
                    <a:ext uri="{9D8B030D-6E8A-4147-A177-3AD203B41FA5}">
                      <a16:colId xmlns:a16="http://schemas.microsoft.com/office/drawing/2014/main" val="20000"/>
                    </a:ext>
                  </a:extLst>
                </a:gridCol>
                <a:gridCol w="3464591">
                  <a:extLst>
                    <a:ext uri="{9D8B030D-6E8A-4147-A177-3AD203B41FA5}">
                      <a16:colId xmlns:a16="http://schemas.microsoft.com/office/drawing/2014/main" val="20001"/>
                    </a:ext>
                  </a:extLst>
                </a:gridCol>
              </a:tblGrid>
              <a:tr h="301526">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200" b="1" i="0" u="none" strike="noStrike" cap="none" normalizeH="0" baseline="0" dirty="0">
                          <a:ln>
                            <a:noFill/>
                          </a:ln>
                          <a:solidFill>
                            <a:srgbClr val="000000"/>
                          </a:solidFill>
                          <a:effectLst/>
                          <a:latin typeface="ＭＳ Ｐゴシック" charset="-128"/>
                          <a:ea typeface="ＭＳ Ｐゴシック" charset="-128"/>
                        </a:rPr>
                        <a:t>　　</a:t>
                      </a:r>
                      <a:r>
                        <a:rPr kumimoji="0" lang="ja-JP" altLang="en-US" sz="1000" b="1" i="0" u="none" strike="noStrike" kern="1200" cap="none" normalizeH="0" baseline="0" dirty="0">
                          <a:ln>
                            <a:noFill/>
                          </a:ln>
                          <a:solidFill>
                            <a:srgbClr val="000000"/>
                          </a:solidFill>
                          <a:effectLst/>
                          <a:latin typeface="ＭＳ Ｐゴシック" charset="-128"/>
                          <a:ea typeface="ＭＳ Ｐゴシック" charset="-128"/>
                          <a:cs typeface="+mn-cs"/>
                        </a:rPr>
                        <a:t>　　資質・能力とつながる活動の要点</a:t>
                      </a:r>
                      <a:endParaRPr kumimoji="0" lang="en-US" altLang="ja-JP" sz="1000" b="1" i="0" u="none" strike="noStrike" kern="1200" cap="none" normalizeH="0" baseline="0" dirty="0">
                        <a:ln>
                          <a:noFill/>
                        </a:ln>
                        <a:solidFill>
                          <a:srgbClr val="000000"/>
                        </a:solidFill>
                        <a:effectLst/>
                        <a:latin typeface="ＭＳ Ｐゴシック" charset="-128"/>
                        <a:ea typeface="ＭＳ Ｐゴシック" charset="-128"/>
                        <a:cs typeface="+mn-cs"/>
                      </a:endParaRPr>
                    </a:p>
                  </a:txBody>
                  <a:tcPr marL="91471" marR="91471" marT="45590" marB="4559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2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　　　　</a:t>
                      </a:r>
                      <a:r>
                        <a:rPr kumimoji="0" lang="ja-JP" altLang="en-US" sz="10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活動内容</a:t>
                      </a:r>
                      <a:endParaRPr kumimoji="0" lang="ja-JP" altLang="en-US" sz="1000" b="1" i="0" u="none" strike="noStrike" cap="none" normalizeH="0" baseline="0" dirty="0">
                        <a:ln>
                          <a:noFill/>
                        </a:ln>
                        <a:solidFill>
                          <a:srgbClr val="FF0000"/>
                        </a:solidFill>
                        <a:effectLst/>
                        <a:latin typeface="ＭＳ Ｐゴシック" charset="-128"/>
                        <a:ea typeface="ＭＳ Ｐゴシック" charset="-128"/>
                        <a:cs typeface="Times New Roman" pitchFamily="18" charset="0"/>
                      </a:endParaRPr>
                    </a:p>
                  </a:txBody>
                  <a:tcPr marL="91471" marR="91471" marT="45590" marB="4559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1409727">
                <a:tc>
                  <a:txBody>
                    <a:bodyPr/>
                    <a:lstStyle/>
                    <a:p>
                      <a:pPr marL="0" marR="0" lvl="0" indent="0" algn="ctr" defTabSz="914400" rtl="0" eaLnBrk="0" fontAlgn="base" latinLnBrk="0" hangingPunct="0">
                        <a:lnSpc>
                          <a:spcPts val="500"/>
                        </a:lnSpc>
                        <a:spcBef>
                          <a:spcPct val="0"/>
                        </a:spcBef>
                        <a:spcAft>
                          <a:spcPct val="0"/>
                        </a:spcAft>
                        <a:buClrTx/>
                        <a:buSzTx/>
                        <a:buFontTx/>
                        <a:buNone/>
                        <a:tabLst/>
                        <a:defRPr/>
                      </a:pPr>
                      <a:endParaRPr kumimoji="1" lang="ja-JP" altLang="en-US" sz="1100" dirty="0">
                        <a:solidFill>
                          <a:schemeClr val="tx1"/>
                        </a:solidFill>
                        <a:latin typeface="ＭＳ Ｐゴシック" panose="020B0600070205080204" pitchFamily="50" charset="-128"/>
                        <a:ea typeface="+mn-ea"/>
                      </a:endParaRPr>
                    </a:p>
                    <a:p>
                      <a:pPr marL="0" marR="0" lvl="0" indent="0" algn="ctr" defTabSz="914400" rtl="0" eaLnBrk="0" fontAlgn="base" latinLnBrk="0" hangingPunct="0">
                        <a:lnSpc>
                          <a:spcPts val="500"/>
                        </a:lnSpc>
                        <a:spcBef>
                          <a:spcPct val="0"/>
                        </a:spcBef>
                        <a:spcAft>
                          <a:spcPct val="0"/>
                        </a:spcAft>
                        <a:buClrTx/>
                        <a:buSzTx/>
                        <a:buFontTx/>
                        <a:buNone/>
                        <a:tabLst/>
                        <a:defRPr/>
                      </a:pPr>
                      <a:endParaRPr lang="ja-JP" altLang="ja-JP" sz="1100" kern="100" dirty="0">
                        <a:effectLst/>
                        <a:latin typeface="ＭＳ Ｐゴシック" panose="020B0600070205080204" pitchFamily="50" charset="-128"/>
                        <a:ea typeface="+mn-ea"/>
                        <a:cs typeface="Times New Roman"/>
                      </a:endParaRPr>
                    </a:p>
                  </a:txBody>
                  <a:tcPr marL="91471" marR="91471" marT="45590" marB="45590"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1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L="91471" marR="91471" marT="45590" marB="45590"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60964">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r>
                        <a:rPr kumimoji="1" lang="ja-JP" altLang="en-US" sz="1000" b="1" i="0" u="none" strike="noStrike" cap="none" normalizeH="0" baseline="0" dirty="0">
                          <a:ln>
                            <a:noFill/>
                          </a:ln>
                          <a:solidFill>
                            <a:schemeClr val="tx1"/>
                          </a:solidFill>
                          <a:effectLst/>
                          <a:latin typeface="Calibri" pitchFamily="34" charset="0"/>
                          <a:ea typeface="ＭＳ Ｐゴシック" charset="-128"/>
                        </a:rPr>
                        <a:t>授業づくりの要点</a:t>
                      </a:r>
                    </a:p>
                  </a:txBody>
                  <a:tcPr marL="91471" marR="91471" marT="45590" marB="4559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Calibri" pitchFamily="34" charset="0"/>
                        <a:ea typeface="ＭＳ Ｐゴシック" charset="-128"/>
                      </a:endParaRPr>
                    </a:p>
                  </a:txBody>
                  <a:tcPr marL="91476" marR="91476" marT="45582" marB="4558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539729">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endParaRPr kumimoji="1" lang="en-US" altLang="ja-JP" sz="1000" b="0" i="0" u="none" strike="noStrike" cap="none" normalizeH="0" baseline="0" dirty="0">
                        <a:ln>
                          <a:noFill/>
                        </a:ln>
                        <a:solidFill>
                          <a:schemeClr val="tx1"/>
                        </a:solidFill>
                        <a:effectLst/>
                        <a:latin typeface="Calibri" pitchFamily="34" charset="0"/>
                        <a:ea typeface="ＭＳ Ｐゴシック"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endParaRPr kumimoji="1" lang="en-US" altLang="ja-JP" sz="1000" b="0" i="0" u="none" strike="noStrike" cap="none" normalizeH="0" baseline="0" dirty="0">
                        <a:ln>
                          <a:noFill/>
                        </a:ln>
                        <a:solidFill>
                          <a:schemeClr val="tx1"/>
                        </a:solidFill>
                        <a:effectLst/>
                        <a:latin typeface="Calibri" pitchFamily="34" charset="0"/>
                        <a:ea typeface="ＭＳ Ｐゴシック"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endParaRPr kumimoji="1" lang="en-US" altLang="ja-JP" sz="1000" b="0" i="0" u="none" strike="noStrike" cap="none" normalizeH="0" baseline="0" dirty="0">
                        <a:ln>
                          <a:noFill/>
                        </a:ln>
                        <a:solidFill>
                          <a:schemeClr val="tx1"/>
                        </a:solidFill>
                        <a:effectLst/>
                        <a:latin typeface="Calibri" pitchFamily="34" charset="0"/>
                        <a:ea typeface="ＭＳ Ｐゴシック" charset="-128"/>
                      </a:endParaRPr>
                    </a:p>
                  </a:txBody>
                  <a:tcPr marL="91471" marR="91471" marT="45590" marB="45590"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Calibri" pitchFamily="34" charset="0"/>
                        <a:ea typeface="ＭＳ Ｐゴシック" charset="-128"/>
                      </a:endParaRPr>
                    </a:p>
                  </a:txBody>
                  <a:tcPr marL="91476" marR="91476" marT="45582" marB="4558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graphicFrame>
        <p:nvGraphicFramePr>
          <p:cNvPr id="37" name="Group 165"/>
          <p:cNvGraphicFramePr>
            <a:graphicFrameLocks noGrp="1"/>
          </p:cNvGraphicFramePr>
          <p:nvPr>
            <p:extLst>
              <p:ext uri="{D42A27DB-BD31-4B8C-83A1-F6EECF244321}">
                <p14:modId xmlns:p14="http://schemas.microsoft.com/office/powerpoint/2010/main" val="3986314620"/>
              </p:ext>
            </p:extLst>
          </p:nvPr>
        </p:nvGraphicFramePr>
        <p:xfrm>
          <a:off x="122012" y="1106912"/>
          <a:ext cx="2796230" cy="3769545"/>
        </p:xfrm>
        <a:graphic>
          <a:graphicData uri="http://schemas.openxmlformats.org/drawingml/2006/table">
            <a:tbl>
              <a:tblPr bandCol="1"/>
              <a:tblGrid>
                <a:gridCol w="118987">
                  <a:extLst>
                    <a:ext uri="{9D8B030D-6E8A-4147-A177-3AD203B41FA5}">
                      <a16:colId xmlns:a16="http://schemas.microsoft.com/office/drawing/2014/main" val="20000"/>
                    </a:ext>
                  </a:extLst>
                </a:gridCol>
                <a:gridCol w="142701">
                  <a:extLst>
                    <a:ext uri="{9D8B030D-6E8A-4147-A177-3AD203B41FA5}">
                      <a16:colId xmlns:a16="http://schemas.microsoft.com/office/drawing/2014/main" val="20001"/>
                    </a:ext>
                  </a:extLst>
                </a:gridCol>
                <a:gridCol w="227860">
                  <a:extLst>
                    <a:ext uri="{9D8B030D-6E8A-4147-A177-3AD203B41FA5}">
                      <a16:colId xmlns:a16="http://schemas.microsoft.com/office/drawing/2014/main" val="3740382228"/>
                    </a:ext>
                  </a:extLst>
                </a:gridCol>
                <a:gridCol w="346832">
                  <a:extLst>
                    <a:ext uri="{9D8B030D-6E8A-4147-A177-3AD203B41FA5}">
                      <a16:colId xmlns:a16="http://schemas.microsoft.com/office/drawing/2014/main" val="1968741983"/>
                    </a:ext>
                  </a:extLst>
                </a:gridCol>
                <a:gridCol w="325830">
                  <a:extLst>
                    <a:ext uri="{9D8B030D-6E8A-4147-A177-3AD203B41FA5}">
                      <a16:colId xmlns:a16="http://schemas.microsoft.com/office/drawing/2014/main" val="4199481403"/>
                    </a:ext>
                  </a:extLst>
                </a:gridCol>
                <a:gridCol w="158059">
                  <a:extLst>
                    <a:ext uri="{9D8B030D-6E8A-4147-A177-3AD203B41FA5}">
                      <a16:colId xmlns:a16="http://schemas.microsoft.com/office/drawing/2014/main" val="745987750"/>
                    </a:ext>
                  </a:extLst>
                </a:gridCol>
                <a:gridCol w="322926">
                  <a:extLst>
                    <a:ext uri="{9D8B030D-6E8A-4147-A177-3AD203B41FA5}">
                      <a16:colId xmlns:a16="http://schemas.microsoft.com/office/drawing/2014/main" val="3780888487"/>
                    </a:ext>
                  </a:extLst>
                </a:gridCol>
                <a:gridCol w="25400">
                  <a:extLst>
                    <a:ext uri="{9D8B030D-6E8A-4147-A177-3AD203B41FA5}">
                      <a16:colId xmlns:a16="http://schemas.microsoft.com/office/drawing/2014/main" val="3877628610"/>
                    </a:ext>
                  </a:extLst>
                </a:gridCol>
                <a:gridCol w="383348">
                  <a:extLst>
                    <a:ext uri="{9D8B030D-6E8A-4147-A177-3AD203B41FA5}">
                      <a16:colId xmlns:a16="http://schemas.microsoft.com/office/drawing/2014/main" val="2708115802"/>
                    </a:ext>
                  </a:extLst>
                </a:gridCol>
                <a:gridCol w="318494">
                  <a:extLst>
                    <a:ext uri="{9D8B030D-6E8A-4147-A177-3AD203B41FA5}">
                      <a16:colId xmlns:a16="http://schemas.microsoft.com/office/drawing/2014/main" val="525994830"/>
                    </a:ext>
                  </a:extLst>
                </a:gridCol>
                <a:gridCol w="425793">
                  <a:extLst>
                    <a:ext uri="{9D8B030D-6E8A-4147-A177-3AD203B41FA5}">
                      <a16:colId xmlns:a16="http://schemas.microsoft.com/office/drawing/2014/main" val="3601466051"/>
                    </a:ext>
                  </a:extLst>
                </a:gridCol>
              </a:tblGrid>
              <a:tr h="276601">
                <a:tc gridSpan="1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100" b="1" i="0" u="none" strike="noStrike" cap="none" normalizeH="0" baseline="0" dirty="0">
                          <a:ln>
                            <a:noFill/>
                          </a:ln>
                          <a:solidFill>
                            <a:srgbClr val="000000"/>
                          </a:solidFill>
                          <a:effectLst/>
                          <a:latin typeface="ＭＳ Ｐゴシック" charset="-128"/>
                          <a:ea typeface="ＭＳ Ｐゴシック" charset="-128"/>
                        </a:rPr>
                        <a:t>中学校</a:t>
                      </a:r>
                      <a:r>
                        <a:rPr kumimoji="0" lang="en-US" altLang="ja-JP" sz="1100" b="1" i="0" u="none" strike="noStrike" cap="none" normalizeH="0" baseline="0" dirty="0">
                          <a:ln>
                            <a:noFill/>
                          </a:ln>
                          <a:solidFill>
                            <a:srgbClr val="000000"/>
                          </a:solidFill>
                          <a:effectLst/>
                          <a:latin typeface="ＭＳ Ｐゴシック" charset="-128"/>
                          <a:ea typeface="ＭＳ Ｐゴシック" charset="-128"/>
                        </a:rPr>
                        <a:t>(1</a:t>
                      </a:r>
                      <a:r>
                        <a:rPr kumimoji="0" lang="ja-JP" altLang="en-US" sz="1100" b="1" i="0" u="none" strike="noStrike" cap="none" normalizeH="0" baseline="0" dirty="0">
                          <a:ln>
                            <a:noFill/>
                          </a:ln>
                          <a:solidFill>
                            <a:srgbClr val="000000"/>
                          </a:solidFill>
                          <a:effectLst/>
                          <a:latin typeface="ＭＳ Ｐゴシック" charset="-128"/>
                          <a:ea typeface="ＭＳ Ｐゴシック" charset="-128"/>
                        </a:rPr>
                        <a:t>学年</a:t>
                      </a:r>
                      <a:r>
                        <a:rPr kumimoji="0" lang="en-US" altLang="ja-JP" sz="1100" b="1" i="0" u="none" strike="noStrike" cap="none" normalizeH="0" baseline="0" dirty="0">
                          <a:ln>
                            <a:noFill/>
                          </a:ln>
                          <a:solidFill>
                            <a:srgbClr val="000000"/>
                          </a:solidFill>
                          <a:effectLst/>
                          <a:latin typeface="ＭＳ Ｐゴシック" charset="-128"/>
                          <a:ea typeface="ＭＳ Ｐゴシック" charset="-128"/>
                        </a:rPr>
                        <a:t>)</a:t>
                      </a:r>
                      <a:r>
                        <a:rPr kumimoji="0" lang="ja-JP" altLang="en-US" sz="1100" b="1" i="0" u="none" strike="noStrike" cap="none" normalizeH="0" baseline="0" dirty="0">
                          <a:ln>
                            <a:noFill/>
                          </a:ln>
                          <a:solidFill>
                            <a:srgbClr val="000000"/>
                          </a:solidFill>
                          <a:effectLst/>
                          <a:latin typeface="ＭＳ Ｐゴシック" charset="-128"/>
                          <a:ea typeface="ＭＳ Ｐゴシック" charset="-128"/>
                        </a:rPr>
                        <a:t>の指導</a:t>
                      </a:r>
                      <a:r>
                        <a:rPr kumimoji="0" lang="ja-JP" altLang="en-US" sz="1100" b="1" i="0" u="none" strike="noStrike" cap="none" normalizeH="0" baseline="0" dirty="0" smtClean="0">
                          <a:ln>
                            <a:noFill/>
                          </a:ln>
                          <a:solidFill>
                            <a:srgbClr val="000000"/>
                          </a:solidFill>
                          <a:effectLst/>
                          <a:latin typeface="ＭＳ Ｐゴシック" charset="-128"/>
                          <a:ea typeface="ＭＳ Ｐゴシック" charset="-128"/>
                        </a:rPr>
                        <a:t>項目</a:t>
                      </a:r>
                      <a:endParaRPr kumimoji="0" lang="ja-JP" altLang="en-US" sz="1000" b="1" i="0" u="none" strike="noStrike" cap="none" normalizeH="0" baseline="0" dirty="0">
                        <a:ln>
                          <a:noFill/>
                        </a:ln>
                        <a:solidFill>
                          <a:srgbClr val="000000"/>
                        </a:solidFill>
                        <a:effectLst/>
                        <a:latin typeface="ＭＳ Ｐゴシック" charset="-128"/>
                        <a:ea typeface="ＭＳ Ｐゴシック" charset="-128"/>
                      </a:endParaRPr>
                    </a:p>
                  </a:txBody>
                  <a:tcPr marL="91471" marR="91471" marT="45739" marB="457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85314">
                <a:tc rowSpan="2" gridSpan="3">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 altLang="en-US" sz="800" b="0" i="0" u="none" strike="noStrike" cap="none" normalizeH="0" baseline="0" dirty="0">
                          <a:ln>
                            <a:noFill/>
                          </a:ln>
                          <a:solidFill>
                            <a:schemeClr val="tx1"/>
                          </a:solidFill>
                          <a:effectLst/>
                          <a:latin typeface="Calibri" pitchFamily="34" charset="0"/>
                          <a:ea typeface="ＭＳ Ｐゴシック" charset="-128"/>
                        </a:rPr>
                        <a:t>知識</a:t>
                      </a:r>
                      <a:endParaRPr kumimoji="1" lang="en-US" altLang="ja" sz="800" b="0" i="0" u="none" strike="noStrike" cap="none" normalizeH="0" baseline="0" dirty="0">
                        <a:ln>
                          <a:noFill/>
                        </a:ln>
                        <a:solidFill>
                          <a:schemeClr val="tx1"/>
                        </a:solidFill>
                        <a:effectLst/>
                        <a:latin typeface="Calibri" pitchFamily="34" charset="0"/>
                        <a:ea typeface="ＭＳ Ｐゴシック"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600" b="1" i="0" u="none" strike="noStrike" cap="none" normalizeH="0" baseline="0" dirty="0">
                          <a:ln>
                            <a:noFill/>
                          </a:ln>
                          <a:solidFill>
                            <a:schemeClr val="tx1"/>
                          </a:solidFill>
                          <a:effectLst/>
                          <a:latin typeface="Calibri" pitchFamily="34" charset="0"/>
                          <a:ea typeface="ＭＳ Ｐゴシック" charset="-128"/>
                        </a:rPr>
                        <a:t>〔</a:t>
                      </a:r>
                      <a:r>
                        <a:rPr kumimoji="1" lang="ja-JP" altLang="en-US" sz="600" b="1" i="0" u="none" strike="noStrike" cap="none" normalizeH="0" baseline="0" dirty="0">
                          <a:ln>
                            <a:noFill/>
                          </a:ln>
                          <a:solidFill>
                            <a:schemeClr val="tx1"/>
                          </a:solidFill>
                          <a:effectLst/>
                          <a:latin typeface="Calibri" pitchFamily="34" charset="0"/>
                          <a:ea typeface="ＭＳ Ｐゴシック" charset="-128"/>
                        </a:rPr>
                        <a:t>共通事項</a:t>
                      </a:r>
                      <a:r>
                        <a:rPr kumimoji="1" lang="en-US" altLang="ja-JP" sz="600" b="1" i="0" u="none" strike="noStrike" cap="none" normalizeH="0" baseline="0" dirty="0">
                          <a:ln>
                            <a:noFill/>
                          </a:ln>
                          <a:solidFill>
                            <a:schemeClr val="tx1"/>
                          </a:solidFill>
                          <a:effectLst/>
                          <a:latin typeface="Calibri" pitchFamily="34" charset="0"/>
                          <a:ea typeface="ＭＳ Ｐゴシック" charset="-128"/>
                        </a:rPr>
                        <a:t>〕</a:t>
                      </a:r>
                      <a:endParaRPr kumimoji="1" lang="en-US" altLang="ja" sz="600" b="1" i="0" u="none" strike="noStrike" cap="none" normalizeH="0" baseline="0" dirty="0">
                        <a:ln>
                          <a:noFill/>
                        </a:ln>
                        <a:solidFill>
                          <a:schemeClr val="tx1"/>
                        </a:solidFill>
                        <a:effectLst/>
                        <a:latin typeface="Calibri" pitchFamily="34" charset="0"/>
                        <a:ea typeface="ＭＳ Ｐゴシック" charset="-128"/>
                      </a:endParaRPr>
                    </a:p>
                  </a:txBody>
                  <a:tcPr marL="0" marR="0" marT="72000" marB="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rowSpan="2" hMerge="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1995"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gridSpan="4">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形、色彩、材料、光</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gridSpan="2">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rPr>
                        <a:t>全体の</a:t>
                      </a: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rPr>
                        <a:t>イメージ</a:t>
                      </a: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rPr>
                        <a:t>作風</a:t>
                      </a: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その他</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endParaRPr>
                    </a:p>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　　　　）</a:t>
                      </a:r>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03500">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性質</a:t>
                      </a:r>
                    </a:p>
                    <a:p>
                      <a:pPr>
                        <a:lnSpc>
                          <a:spcPts val="800"/>
                        </a:lnSpc>
                      </a:pPr>
                      <a:r>
                        <a:rPr kumimoji="1" lang="ja-JP" altLang="en-US" sz="800" dirty="0"/>
                        <a:t>　</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a:lnSpc>
                          <a:spcPts val="800"/>
                        </a:lnSpc>
                      </a:pPr>
                      <a:r>
                        <a:rPr kumimoji="1" lang="ja-JP" altLang="en-US" sz="800" dirty="0"/>
                        <a:t>　感情のもたらす効果</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35095854"/>
                  </a:ext>
                </a:extLst>
              </a:tr>
              <a:tr h="185377">
                <a:tc rowSpan="2"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800" b="0" i="0" u="none" strike="noStrike" kern="1200" cap="none" normalizeH="0" baseline="0" dirty="0">
                          <a:ln>
                            <a:noFill/>
                          </a:ln>
                          <a:solidFill>
                            <a:schemeClr val="tx1"/>
                          </a:solidFill>
                          <a:effectLst/>
                          <a:latin typeface="Calibri" pitchFamily="34" charset="0"/>
                          <a:ea typeface="ＭＳ Ｐゴシック" charset="-128"/>
                          <a:cs typeface="+mn-cs"/>
                        </a:rPr>
                        <a:t>技　能</a:t>
                      </a:r>
                    </a:p>
                  </a:txBody>
                  <a:tcPr marL="0" marR="0" marT="72000" marB="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rowSpan="2" hMerge="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55" marB="0" anchor="ctr" horzOverflow="overflow">
                    <a:lnL w="12700" cap="flat" cmpd="sng" algn="ctr">
                      <a:solidFill>
                        <a:scrgbClr r="0" g="0" b="0"/>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gridSpan="4">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材料、用具</a:t>
                      </a: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6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L="0" marR="0" marT="72060" marB="0" anchor="ctr"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L="0" marR="0" marT="72060"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表す</a:t>
                      </a:r>
                    </a:p>
                  </a:txBody>
                  <a:tcPr marL="0" marR="0" marT="7206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294616">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4">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 生かし方などを身に付け</a:t>
                      </a:r>
                    </a:p>
                  </a:txBody>
                  <a:tcPr marL="0" marR="0" marT="7206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L="0" marR="0" marT="72060" marB="0" anchor="ctr"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意図に応じて</a:t>
                      </a:r>
                    </a:p>
                  </a:txBody>
                  <a:tcPr marL="0" marR="0" marT="7206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a:lnSpc>
                          <a:spcPts val="800"/>
                        </a:lnSpc>
                      </a:pPr>
                      <a:endParaRPr kumimoji="1" lang="ja-JP" altLang="en-US" sz="800" dirty="0"/>
                    </a:p>
                  </a:txBody>
                  <a:tcPr/>
                </a:tc>
                <a:tc>
                  <a:txBody>
                    <a:bodyPr/>
                    <a:lstStyle/>
                    <a:p>
                      <a:pPr>
                        <a:lnSpc>
                          <a:spcPts val="800"/>
                        </a:lnSpc>
                      </a:pPr>
                      <a:r>
                        <a:rPr kumimoji="1" lang="ja-JP" altLang="en-US" sz="800" dirty="0"/>
                        <a:t>　見通し　</a:t>
                      </a:r>
                    </a:p>
                    <a:p>
                      <a:pPr>
                        <a:lnSpc>
                          <a:spcPts val="800"/>
                        </a:lnSpc>
                      </a:pPr>
                      <a:r>
                        <a:rPr kumimoji="1" lang="ja-JP" altLang="en-US" sz="800" dirty="0"/>
                        <a:t>　をもって</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7067769"/>
                  </a:ext>
                </a:extLst>
              </a:tr>
              <a:tr h="185314">
                <a:tc rowSpan="13">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Calibri" pitchFamily="34" charset="0"/>
                          <a:ea typeface="ＭＳ Ｐゴシック" charset="-128"/>
                          <a:cs typeface="+mn-cs"/>
                        </a:rPr>
                        <a:t>思考力・判断力・表現力</a:t>
                      </a:r>
                    </a:p>
                  </a:txBody>
                  <a:tcPr marL="0" marR="0" marT="72000" marB="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rowSpan="5">
                  <a:txBody>
                    <a:bodyPr/>
                    <a:lstStyle/>
                    <a:p>
                      <a:pPr marL="0" marR="0" lvl="0" indent="0" algn="ctr" defTabSz="914400" rtl="0" eaLnBrk="0" fontAlgn="base" latinLnBrk="0" hangingPunct="1">
                        <a:lnSpc>
                          <a:spcPct val="100000"/>
                        </a:lnSpc>
                        <a:spcBef>
                          <a:spcPct val="0"/>
                        </a:spcBef>
                        <a:spcAft>
                          <a:spcPct val="0"/>
                        </a:spcAft>
                        <a:buClrTx/>
                        <a:buSzPct val="100000"/>
                        <a:buFontTx/>
                        <a:buNone/>
                        <a:tabLst/>
                      </a:pP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ctr" defTabSz="914400" rtl="0" eaLnBrk="0" fontAlgn="base" latinLnBrk="0" hangingPunct="1">
                        <a:lnSpc>
                          <a:spcPct val="100000"/>
                        </a:lnSpc>
                        <a:spcBef>
                          <a:spcPct val="0"/>
                        </a:spcBef>
                        <a:spcAft>
                          <a:spcPct val="0"/>
                        </a:spcAft>
                        <a:buClrTx/>
                        <a:buSzPct val="100000"/>
                        <a:buFontTx/>
                        <a:buNone/>
                        <a:tabLst/>
                      </a:pP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ctr" defTabSz="914400" rtl="0" eaLnBrk="0" fontAlgn="base" latinLnBrk="0" hangingPunct="1">
                        <a:lnSpc>
                          <a:spcPct val="100000"/>
                        </a:lnSpc>
                        <a:spcBef>
                          <a:spcPct val="0"/>
                        </a:spcBef>
                        <a:spcAft>
                          <a:spcPct val="0"/>
                        </a:spcAft>
                        <a:buClrTx/>
                        <a:buSzPct val="100000"/>
                        <a:buFontTx/>
                        <a:buNone/>
                        <a:tabLst/>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表現</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rowSpan="3">
                  <a:txBody>
                    <a:bodyPr/>
                    <a:lstStyle/>
                    <a:p>
                      <a:pPr algn="ctr"/>
                      <a:endParaRPr lang="ja-JP" altLang="en-US" sz="800" dirty="0"/>
                    </a:p>
                    <a:p>
                      <a:pPr algn="ctr"/>
                      <a:r>
                        <a:rPr lang="ja-JP" altLang="en-US" sz="800" dirty="0"/>
                        <a:t>主題</a:t>
                      </a:r>
                      <a:endParaRPr lang="en-US" altLang="ja-JP"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特徴や美しさ</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gridSpan="3">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　想像したこと</a:t>
                      </a:r>
                      <a:endParaRPr kumimoji="1" lang="ja-JP" altLang="en-US" dirty="0"/>
                    </a:p>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　</a:t>
                      </a:r>
                      <a:endParaRPr kumimoji="1" lang="ja-JP" altLang="en-US"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horzOverflow="overflow">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ysDot"/>
                      <a:round/>
                      <a:headEnd type="none" w="med" len="med"/>
                      <a:tailEnd type="none" w="med" len="med"/>
                    </a:lnB>
                    <a:lnTlToBr>
                      <a:noFill/>
                    </a:lnTlToBr>
                    <a:lnBlToTr>
                      <a:noFill/>
                    </a:lnBlToTr>
                    <a:noFill/>
                  </a:tcPr>
                </a:tc>
                <a:tc rowSpan="2" hMerge="1">
                  <a:txBody>
                    <a:bodyPr/>
                    <a:lstStyle/>
                    <a:p>
                      <a:pPr marL="0" marR="0" lvl="0" indent="0" algn="l" defTabSz="914400" rtl="0" eaLnBrk="1" fontAlgn="auto" latinLnBrk="0" hangingPunct="1">
                        <a:lnSpc>
                          <a:spcPts val="800"/>
                        </a:lnSpc>
                        <a:spcBef>
                          <a:spcPts val="0"/>
                        </a:spcBef>
                        <a:spcAft>
                          <a:spcPts val="0"/>
                        </a:spcAft>
                        <a:buClrTx/>
                        <a:buSzTx/>
                        <a:buFontTx/>
                        <a:buNone/>
                        <a:tabLst/>
                        <a:defRPr/>
                      </a:pPr>
                      <a:endParaRPr kumimoji="1" lang="ja-JP" altLang="en-US"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対象の　</a:t>
                      </a:r>
                    </a:p>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　特徴</a:t>
                      </a:r>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18531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形</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2">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色彩</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vMerge="1">
                  <a:txBody>
                    <a:bodyPr/>
                    <a:lstStyle/>
                    <a:p>
                      <a:endParaRPr kumimoji="1" lang="ja-JP" altLang="en-US"/>
                    </a:p>
                  </a:txBody>
                  <a:tcPr/>
                </a:tc>
                <a:tc hMerge="1" v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horzOverflow="overflow">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vMerge="1">
                  <a:txBody>
                    <a:bodyPr/>
                    <a:lstStyle/>
                    <a:p>
                      <a:endParaRPr kumimoji="1" lang="ja-JP" altLang="en-US"/>
                    </a:p>
                  </a:txBody>
                  <a:tcPr/>
                </a:tc>
                <a:tc gridSpan="2" v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rgbClr val="CCFF66"/>
                    </a:solidFill>
                  </a:tcPr>
                </a:tc>
                <a:tc hMerge="1" vMerge="1">
                  <a:txBody>
                    <a:bodyPr/>
                    <a:lstStyle/>
                    <a:p>
                      <a:endParaRPr kumimoji="1" lang="ja-JP" altLang="en-US"/>
                    </a:p>
                  </a:txBody>
                  <a:tcPr/>
                </a:tc>
                <a:extLst>
                  <a:ext uri="{0D108BD9-81ED-4DB2-BD59-A6C34878D82A}">
                    <a16:rowId xmlns:a16="http://schemas.microsoft.com/office/drawing/2014/main" val="1231563783"/>
                  </a:ext>
                </a:extLst>
              </a:tr>
              <a:tr h="21357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用いる場面</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algn="ctr">
                        <a:lnSpc>
                          <a:spcPts val="800"/>
                        </a:lnSpc>
                      </a:pPr>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rgbClr val="CCFF66"/>
                    </a:solidFill>
                  </a:tcPr>
                </a:tc>
                <a:tc gridSpan="3">
                  <a:txBody>
                    <a:bodyPr/>
                    <a:lstStyle/>
                    <a:p>
                      <a:pPr marL="0" marR="0" lvl="0" indent="0" algn="l"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 </a:t>
                      </a:r>
                      <a:r>
                        <a:rPr kumimoji="1" lang="ja-JP" altLang="en-US" sz="800" dirty="0">
                          <a:solidFill>
                            <a:schemeClr val="tx1"/>
                          </a:solidFill>
                          <a:latin typeface="ＭＳ Ｐゴシック" panose="020B0600070205080204" pitchFamily="50" charset="-128"/>
                          <a:ea typeface="+mn-ea"/>
                        </a:rPr>
                        <a:t>使用者の気持ち</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rgbClr val="CCFF66"/>
                    </a:solidFill>
                  </a:tcPr>
                </a:tc>
                <a:tc hMerge="1">
                  <a:txBody>
                    <a:bodyPr/>
                    <a:lstStyle/>
                    <a:p>
                      <a:pPr marL="0" marR="0" lvl="0" indent="0" algn="l"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2">
                  <a:txBody>
                    <a:bodyPr/>
                    <a:lstStyle/>
                    <a:p>
                      <a:pPr marL="0" marR="0" lvl="0" indent="0" algn="l"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　</a:t>
                      </a:r>
                      <a:r>
                        <a:rPr kumimoji="1" lang="ja-JP" altLang="en-US" sz="800" dirty="0"/>
                        <a:t>材料</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2621585375"/>
                  </a:ext>
                </a:extLst>
              </a:tr>
              <a:tr h="185314">
                <a:tc vMerge="1">
                  <a:txBody>
                    <a:bodyPr/>
                    <a:lstStyle/>
                    <a:p>
                      <a:endParaRPr kumimoji="1" lang="ja-JP" altLang="en-US"/>
                    </a:p>
                  </a:txBody>
                  <a:tcPr/>
                </a:tc>
                <a:tc vMerge="1">
                  <a:txBody>
                    <a:bodyPr/>
                    <a:lstStyle/>
                    <a:p>
                      <a:endParaRPr kumimoji="1" lang="ja-JP" altLang="en-US"/>
                    </a:p>
                  </a:txBody>
                  <a:tcPr/>
                </a:tc>
                <a:tc rowSpan="2">
                  <a:txBody>
                    <a:bodyPr/>
                    <a:lstStyle/>
                    <a:p>
                      <a:pPr algn="ctr"/>
                      <a:r>
                        <a:rPr lang="ja-JP" altLang="en-US" sz="800" dirty="0"/>
                        <a:t>構想</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rowSpan="2"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全体と部分との関係</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rgbClr val="CCFF66"/>
                    </a:solidFill>
                  </a:tcPr>
                </a:tc>
                <a:tc rowSpan="2" hMerge="1">
                  <a:txBody>
                    <a:bodyPr/>
                    <a:lstStyle/>
                    <a:p>
                      <a:pPr algn="ctr"/>
                      <a:endParaRPr kumimoji="1" lang="ja-JP" altLang="en-US" sz="800" dirty="0"/>
                    </a:p>
                  </a:txBody>
                  <a:tcPr/>
                </a:tc>
                <a:tc gridSpan="5">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dirty="0"/>
                        <a:t>調和</a:t>
                      </a:r>
                      <a:endParaRPr kumimoji="1" lang="ja-JP" altLang="en-US" sz="800" dirty="0">
                        <a:solidFill>
                          <a:schemeClr val="tx1"/>
                        </a:solidFill>
                        <a:latin typeface="ＭＳ Ｐゴシック" panose="020B0600070205080204" pitchFamily="50" charset="-128"/>
                        <a:ea typeface="+mn-ea"/>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endParaRPr kumimoji="1" lang="ja-JP" altLang="en-US" sz="800" dirty="0">
                        <a:solidFill>
                          <a:schemeClr val="tx1"/>
                        </a:solidFill>
                        <a:latin typeface="ＭＳ Ｐゴシック" panose="020B0600070205080204" pitchFamily="50" charset="-128"/>
                        <a:ea typeface="+mn-ea"/>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07078908"/>
                  </a:ext>
                </a:extLst>
              </a:tr>
              <a:tr h="20700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　美しさ</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分かりやすさ</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使いやすさ</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機能</a:t>
                      </a: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35841734"/>
                  </a:ext>
                </a:extLst>
              </a:tr>
              <a:tr h="165944">
                <a:tc vMerge="1">
                  <a:txBody>
                    <a:bodyPr/>
                    <a:lstStyle/>
                    <a:p>
                      <a:endParaRPr kumimoji="1" lang="ja-JP" altLang="en-US"/>
                    </a:p>
                  </a:txBody>
                  <a:tcPr/>
                </a:tc>
                <a:tc rowSpan="8">
                  <a:txBody>
                    <a:bodyPr/>
                    <a:lstStyle/>
                    <a:p>
                      <a:pPr marL="0" marR="0" lvl="0" indent="0" algn="ctr" defTabSz="914400" rtl="0" eaLnBrk="0" fontAlgn="base" latinLnBrk="0" hangingPunct="1">
                        <a:lnSpc>
                          <a:spcPct val="100000"/>
                        </a:lnSpc>
                        <a:spcBef>
                          <a:spcPct val="0"/>
                        </a:spcBef>
                        <a:spcAft>
                          <a:spcPct val="0"/>
                        </a:spcAft>
                        <a:buClrTx/>
                        <a:buSzPct val="100000"/>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鑑賞</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rowSpan="3">
                  <a:txBody>
                    <a:bodyPr/>
                    <a:lstStyle/>
                    <a:p>
                      <a:pPr algn="ctr">
                        <a:lnSpc>
                          <a:spcPts val="800"/>
                        </a:lnSpc>
                      </a:pPr>
                      <a:r>
                        <a:rPr lang="ja-JP" altLang="en-US" sz="800" dirty="0"/>
                        <a:t>美術作品</a:t>
                      </a:r>
                      <a:endParaRPr lang="en-US" altLang="ja-JP" sz="800" dirty="0"/>
                    </a:p>
                    <a:p>
                      <a:pPr algn="ctr">
                        <a:lnSpc>
                          <a:spcPts val="800"/>
                        </a:lnSpc>
                      </a:pPr>
                      <a:r>
                        <a:rPr lang="ja-JP" altLang="en-US" sz="800" dirty="0"/>
                        <a:t>など</a:t>
                      </a:r>
                    </a:p>
                    <a:p>
                      <a:pPr algn="ctr">
                        <a:lnSpc>
                          <a:spcPts val="800"/>
                        </a:lnSpc>
                      </a:pPr>
                      <a:endParaRPr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gridSpan="5">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感じ取る</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考える</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extLst>
                  <a:ext uri="{0D108BD9-81ED-4DB2-BD59-A6C34878D82A}">
                    <a16:rowId xmlns:a16="http://schemas.microsoft.com/office/drawing/2014/main" val="10005"/>
                  </a:ext>
                </a:extLst>
              </a:tr>
              <a:tr h="157475">
                <a:tc vMerge="1">
                  <a:txBody>
                    <a:bodyPr/>
                    <a:lstStyle/>
                    <a:p>
                      <a:endParaRPr kumimoji="1" lang="ja-JP" altLang="en-US"/>
                    </a:p>
                  </a:txBody>
                  <a:tcPr/>
                </a:tc>
                <a:tc vMerge="1">
                  <a:txBody>
                    <a:bodyPr/>
                    <a:lstStyle/>
                    <a:p>
                      <a:endParaRPr kumimoji="1" lang="ja-JP" altLang="en-US"/>
                    </a:p>
                  </a:txBody>
                  <a:tcPr/>
                </a:tc>
                <a:tc vMerge="1">
                  <a:txBody>
                    <a:bodyPr/>
                    <a:lstStyle/>
                    <a:p>
                      <a:pPr algn="ctr">
                        <a:lnSpc>
                          <a:spcPts val="800"/>
                        </a:lnSpc>
                      </a:pPr>
                      <a:endParaRPr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gridSpan="5">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造形的なよさや美しさ</a:t>
                      </a:r>
                      <a:r>
                        <a:rPr kumimoji="1" lang="en-US" altLang="ja-JP" sz="800" dirty="0"/>
                        <a:t>(</a:t>
                      </a:r>
                      <a:r>
                        <a:rPr kumimoji="1" lang="ja-JP" altLang="en-US" sz="800" dirty="0"/>
                        <a:t>★</a:t>
                      </a:r>
                      <a:r>
                        <a:rPr kumimoji="1" lang="en-US" altLang="ja-JP" sz="800" dirty="0"/>
                        <a:t>)</a:t>
                      </a: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作者の心情</a:t>
                      </a:r>
                    </a:p>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表現の</a:t>
                      </a:r>
                    </a:p>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意図や工夫</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その他</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endParaRPr>
                    </a:p>
                    <a:p>
                      <a:pPr marL="0" marR="0" lvl="0" indent="0" algn="ctr" defTabSz="914400" rtl="0" eaLnBrk="1" fontAlgn="auto" latinLnBrk="0" hangingPunct="1">
                        <a:lnSpc>
                          <a:spcPts val="800"/>
                        </a:lnSpc>
                        <a:spcBef>
                          <a:spcPts val="0"/>
                        </a:spcBef>
                        <a:spcAft>
                          <a:spcPts val="0"/>
                        </a:spcAft>
                        <a:buClrTx/>
                        <a:buSzTx/>
                        <a:buFontTx/>
                        <a:buNone/>
                        <a:tabLst/>
                        <a:defRPr/>
                      </a:pPr>
                      <a:r>
                        <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rPr>
                        <a:t>(     )</a:t>
                      </a:r>
                    </a:p>
                    <a:p>
                      <a:pPr marL="0" marR="0" lvl="0" indent="0" algn="l"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397430886"/>
                  </a:ext>
                </a:extLst>
              </a:tr>
              <a:tr h="25533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5">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目的や機能との調和のとれた美しさ</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v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394104931"/>
                  </a:ext>
                </a:extLst>
              </a:tr>
              <a:tr h="200497">
                <a:tc vMerge="1">
                  <a:txBody>
                    <a:bodyPr/>
                    <a:lstStyle/>
                    <a:p>
                      <a:endParaRPr kumimoji="1" lang="ja-JP" altLang="en-US"/>
                    </a:p>
                  </a:txBody>
                  <a:tcPr/>
                </a:tc>
                <a:tc vMerge="1">
                  <a:txBody>
                    <a:bodyPr/>
                    <a:lstStyle/>
                    <a:p>
                      <a:pPr marL="0" marR="0" lvl="0" indent="0" algn="ctr" defTabSz="914400" rtl="0" eaLnBrk="0" fontAlgn="base" latinLnBrk="0" hangingPunct="1">
                        <a:lnSpc>
                          <a:spcPct val="100000"/>
                        </a:lnSpc>
                        <a:spcBef>
                          <a:spcPct val="0"/>
                        </a:spcBef>
                        <a:spcAft>
                          <a:spcPct val="0"/>
                        </a:spcAft>
                        <a:buClrTx/>
                        <a:buSzPct val="100000"/>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endParaRPr>
                    </a:p>
                  </a:txBody>
                  <a:tcPr marL="0" marR="0" marT="71995"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5">
                  <a:txBody>
                    <a:bodyPr/>
                    <a:lstStyle/>
                    <a:p>
                      <a:pPr algn="ctr">
                        <a:lnSpc>
                          <a:spcPts val="800"/>
                        </a:lnSpc>
                      </a:pPr>
                      <a:r>
                        <a:rPr kumimoji="1" lang="ja-JP" altLang="en-US" sz="800" dirty="0"/>
                        <a:t>美術の</a:t>
                      </a:r>
                      <a:endParaRPr kumimoji="1" lang="en-US" altLang="ja-JP" sz="800" dirty="0"/>
                    </a:p>
                    <a:p>
                      <a:pPr algn="ctr">
                        <a:lnSpc>
                          <a:spcPts val="800"/>
                        </a:lnSpc>
                      </a:pPr>
                      <a:r>
                        <a:rPr kumimoji="1" lang="ja-JP" altLang="en-US" sz="800" dirty="0"/>
                        <a:t>働き</a:t>
                      </a:r>
                      <a:endParaRPr kumimoji="1" lang="en-US" altLang="ja-JP" sz="800" dirty="0"/>
                    </a:p>
                    <a:p>
                      <a:pPr algn="ctr">
                        <a:lnSpc>
                          <a:spcPts val="800"/>
                        </a:lnSpc>
                      </a:pPr>
                      <a:r>
                        <a:rPr kumimoji="1" lang="ja-JP" altLang="en-US" sz="800" dirty="0"/>
                        <a:t>・</a:t>
                      </a:r>
                      <a:endParaRPr kumimoji="1" lang="en-US" altLang="ja-JP" sz="800" dirty="0"/>
                    </a:p>
                    <a:p>
                      <a:pPr algn="ctr">
                        <a:lnSpc>
                          <a:spcPts val="800"/>
                        </a:lnSpc>
                      </a:pPr>
                      <a:r>
                        <a:rPr kumimoji="1" lang="ja-JP" altLang="en-US" sz="800" dirty="0"/>
                        <a:t>美術</a:t>
                      </a:r>
                      <a:endParaRPr kumimoji="1" lang="en-US" altLang="ja-JP" sz="800" dirty="0"/>
                    </a:p>
                    <a:p>
                      <a:pPr algn="ctr">
                        <a:lnSpc>
                          <a:spcPts val="800"/>
                        </a:lnSpc>
                      </a:pPr>
                      <a:r>
                        <a:rPr kumimoji="1" lang="ja-JP" altLang="en-US" sz="800" dirty="0"/>
                        <a:t>文化</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rowSpan="2" gridSpan="5">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身の回りにある自然物や人工物の★</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pPr marL="0" marR="0" lvl="0" indent="0" algn="l"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生活</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を美しく豊かにする美術の働き</a:t>
                      </a:r>
                    </a:p>
                  </a:txBody>
                  <a:tcPr marL="0" marR="0" marT="36000" marB="0" anchor="ctr" horzOverflow="overflow">
                    <a:lnL w="12700"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rowSpan="2" hMerge="1">
                  <a:txBody>
                    <a:bodyPr/>
                    <a:lstStyle/>
                    <a:p>
                      <a:endParaRPr kumimoji="1" lang="ja-JP" altLang="en-US"/>
                    </a:p>
                  </a:txBody>
                  <a:tcPr/>
                </a:tc>
                <a:extLst>
                  <a:ext uri="{0D108BD9-81ED-4DB2-BD59-A6C34878D82A}">
                    <a16:rowId xmlns:a16="http://schemas.microsoft.com/office/drawing/2014/main" val="10006"/>
                  </a:ext>
                </a:extLst>
              </a:tr>
              <a:tr h="19966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社会</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2" v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extLst>
                  <a:ext uri="{0D108BD9-81ED-4DB2-BD59-A6C34878D82A}">
                    <a16:rowId xmlns:a16="http://schemas.microsoft.com/office/drawing/2014/main" val="2415089606"/>
                  </a:ext>
                </a:extLst>
              </a:tr>
              <a:tr h="16609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身近な地域</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rowSpan="3"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文化遺産などの★</a:t>
                      </a:r>
                    </a:p>
                  </a:txBody>
                  <a:tcPr marL="0" marR="0" marT="36000" marB="0" anchor="ctr"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rowSpan="3" hMerge="1">
                  <a:txBody>
                    <a:bodyPr/>
                    <a:lstStyle/>
                    <a:p>
                      <a:endParaRPr kumimoji="1" lang="ja-JP" altLang="en-US"/>
                    </a:p>
                  </a:txBody>
                  <a:tcPr/>
                </a:tc>
                <a:tc rowSpan="3"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美術文化</a:t>
                      </a:r>
                    </a:p>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hMerge="1">
                  <a:txBody>
                    <a:bodyPr/>
                    <a:lstStyle/>
                    <a:p>
                      <a:endParaRPr kumimoji="1" lang="ja-JP" altLang="en-US"/>
                    </a:p>
                  </a:txBody>
                  <a:tcPr/>
                </a:tc>
                <a:extLst>
                  <a:ext uri="{0D108BD9-81ED-4DB2-BD59-A6C34878D82A}">
                    <a16:rowId xmlns:a16="http://schemas.microsoft.com/office/drawing/2014/main" val="1324818280"/>
                  </a:ext>
                </a:extLst>
              </a:tr>
              <a:tr h="14688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日本</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3534351131"/>
                  </a:ext>
                </a:extLst>
              </a:tr>
              <a:tr h="14688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諸外国</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2536335128"/>
                  </a:ext>
                </a:extLst>
              </a:tr>
            </a:tbl>
          </a:graphicData>
        </a:graphic>
      </p:graphicFrame>
      <p:graphicFrame>
        <p:nvGraphicFramePr>
          <p:cNvPr id="53" name="Group 315"/>
          <p:cNvGraphicFramePr>
            <a:graphicFrameLocks noGrp="1"/>
          </p:cNvGraphicFramePr>
          <p:nvPr>
            <p:extLst>
              <p:ext uri="{D42A27DB-BD31-4B8C-83A1-F6EECF244321}">
                <p14:modId xmlns:p14="http://schemas.microsoft.com/office/powerpoint/2010/main" val="189495203"/>
              </p:ext>
            </p:extLst>
          </p:nvPr>
        </p:nvGraphicFramePr>
        <p:xfrm>
          <a:off x="104583" y="5799138"/>
          <a:ext cx="2805635" cy="798823"/>
        </p:xfrm>
        <a:graphic>
          <a:graphicData uri="http://schemas.openxmlformats.org/drawingml/2006/table">
            <a:tbl>
              <a:tblPr/>
              <a:tblGrid>
                <a:gridCol w="2805635">
                  <a:extLst>
                    <a:ext uri="{9D8B030D-6E8A-4147-A177-3AD203B41FA5}">
                      <a16:colId xmlns:a16="http://schemas.microsoft.com/office/drawing/2014/main" val="20000"/>
                    </a:ext>
                  </a:extLst>
                </a:gridCol>
              </a:tblGrid>
              <a:tr h="196190">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　　　　　　　</a:t>
                      </a:r>
                      <a:r>
                        <a:rPr kumimoji="0" lang="ja-JP" altLang="en-US" sz="10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準備物</a:t>
                      </a:r>
                      <a:endParaRPr kumimoji="0" lang="ja-JP" altLang="en-US" sz="1000" b="0" i="0" u="none" strike="noStrike" cap="none" normalizeH="0" baseline="0" dirty="0">
                        <a:ln>
                          <a:noFill/>
                        </a:ln>
                        <a:solidFill>
                          <a:schemeClr val="tx1"/>
                        </a:solidFill>
                        <a:effectLst/>
                        <a:latin typeface="ＭＳ Ｐゴシック" charset="-128"/>
                        <a:ea typeface="ＭＳ Ｐゴシック" charset="-128"/>
                        <a:cs typeface="Times New Roman" pitchFamily="18" charset="0"/>
                      </a:endParaRPr>
                    </a:p>
                  </a:txBody>
                  <a:tcPr marL="90102" marR="90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602633">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ja-JP" sz="1000" b="0" i="0" u="none" strike="noStrike" cap="none" normalizeH="0" baseline="0" dirty="0">
                        <a:ln>
                          <a:noFill/>
                        </a:ln>
                        <a:solidFill>
                          <a:schemeClr val="tx1"/>
                        </a:solidFill>
                        <a:effectLst/>
                        <a:latin typeface="ＭＳ 明朝" pitchFamily="17" charset="-128"/>
                        <a:ea typeface="ＭＳ 明朝" pitchFamily="17" charset="-128"/>
                        <a:cs typeface="Times New Roman" pitchFamily="18" charset="0"/>
                      </a:endParaRPr>
                    </a:p>
                  </a:txBody>
                  <a:tcPr marL="90102" marR="90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6223" name="テキスト ボックス 3"/>
          <p:cNvSpPr txBox="1">
            <a:spLocks noChangeArrowheads="1"/>
          </p:cNvSpPr>
          <p:nvPr/>
        </p:nvSpPr>
        <p:spPr bwMode="auto">
          <a:xfrm>
            <a:off x="112713" y="41275"/>
            <a:ext cx="21558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 typeface="Arial" panose="020B0604020202020204" pitchFamily="34" charset="0"/>
              <a:buNone/>
            </a:pPr>
            <a:r>
              <a:rPr lang="ja-JP" altLang="en-US" sz="1100" dirty="0">
                <a:solidFill>
                  <a:srgbClr val="000000"/>
                </a:solidFill>
                <a:latin typeface="Verdana" panose="020B0604030504040204" pitchFamily="34" charset="0"/>
              </a:rPr>
              <a:t>実感的に学ぶ授業の最小単位　　　　</a:t>
            </a:r>
            <a:endParaRPr lang="en-US" altLang="ja-JP" sz="1000" dirty="0">
              <a:solidFill>
                <a:srgbClr val="000000"/>
              </a:solidFill>
              <a:latin typeface="Verdana" panose="020B0604030504040204" pitchFamily="34" charset="0"/>
            </a:endParaRPr>
          </a:p>
        </p:txBody>
      </p:sp>
      <p:graphicFrame>
        <p:nvGraphicFramePr>
          <p:cNvPr id="65" name="表 64"/>
          <p:cNvGraphicFramePr>
            <a:graphicFrameLocks noGrp="1"/>
          </p:cNvGraphicFramePr>
          <p:nvPr>
            <p:extLst>
              <p:ext uri="{D42A27DB-BD31-4B8C-83A1-F6EECF244321}">
                <p14:modId xmlns:p14="http://schemas.microsoft.com/office/powerpoint/2010/main" val="4067746232"/>
              </p:ext>
            </p:extLst>
          </p:nvPr>
        </p:nvGraphicFramePr>
        <p:xfrm>
          <a:off x="97391" y="4876205"/>
          <a:ext cx="2820851" cy="827290"/>
        </p:xfrm>
        <a:graphic>
          <a:graphicData uri="http://schemas.openxmlformats.org/drawingml/2006/table">
            <a:tbl>
              <a:tblPr firstRow="1" bandRow="1">
                <a:tableStyleId>{5C22544A-7EE6-4342-B048-85BDC9FD1C3A}</a:tableStyleId>
              </a:tblPr>
              <a:tblGrid>
                <a:gridCol w="908668">
                  <a:extLst>
                    <a:ext uri="{9D8B030D-6E8A-4147-A177-3AD203B41FA5}">
                      <a16:colId xmlns:a16="http://schemas.microsoft.com/office/drawing/2014/main" val="20000"/>
                    </a:ext>
                  </a:extLst>
                </a:gridCol>
                <a:gridCol w="805861">
                  <a:extLst>
                    <a:ext uri="{9D8B030D-6E8A-4147-A177-3AD203B41FA5}">
                      <a16:colId xmlns:a16="http://schemas.microsoft.com/office/drawing/2014/main" val="2636888545"/>
                    </a:ext>
                  </a:extLst>
                </a:gridCol>
                <a:gridCol w="1106322">
                  <a:extLst>
                    <a:ext uri="{9D8B030D-6E8A-4147-A177-3AD203B41FA5}">
                      <a16:colId xmlns:a16="http://schemas.microsoft.com/office/drawing/2014/main" val="2826564785"/>
                    </a:ext>
                  </a:extLst>
                </a:gridCol>
              </a:tblGrid>
              <a:tr h="135629">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ＭＳ Ｐゴシック" panose="020B0600070205080204" pitchFamily="50" charset="-128"/>
                          <a:ea typeface="+mn-ea"/>
                        </a:rPr>
                        <a:t>【HP</a:t>
                      </a:r>
                      <a:r>
                        <a:rPr kumimoji="1" lang="ja-JP" altLang="en-US" sz="900" b="0" dirty="0">
                          <a:solidFill>
                            <a:schemeClr val="tx1"/>
                          </a:solidFill>
                          <a:latin typeface="ＭＳ Ｐゴシック" panose="020B0600070205080204" pitchFamily="50" charset="-128"/>
                          <a:ea typeface="+mn-ea"/>
                        </a:rPr>
                        <a:t>キーワード</a:t>
                      </a:r>
                      <a:r>
                        <a:rPr kumimoji="1" lang="en-US" altLang="ja-JP" sz="900" b="0" dirty="0">
                          <a:solidFill>
                            <a:schemeClr val="tx1"/>
                          </a:solidFill>
                          <a:latin typeface="ＭＳ Ｐゴシック" panose="020B0600070205080204" pitchFamily="50" charset="-128"/>
                          <a:ea typeface="+mn-ea"/>
                        </a:rPr>
                        <a:t>】</a:t>
                      </a:r>
                      <a:endParaRPr kumimoji="1" lang="ja-JP" altLang="en-US" sz="900" b="0" dirty="0">
                        <a:solidFill>
                          <a:schemeClr val="tx1"/>
                        </a:solidFill>
                        <a:latin typeface="ＭＳ Ｐゴシック" panose="020B0600070205080204" pitchFamily="50" charset="-128"/>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187827">
                <a:tc>
                  <a:txBody>
                    <a:bodyPr/>
                    <a:lstStyle/>
                    <a:p>
                      <a:pPr algn="ctr"/>
                      <a:r>
                        <a:rPr kumimoji="1" lang="ja-JP" altLang="en-US" sz="900" b="0" dirty="0">
                          <a:solidFill>
                            <a:schemeClr val="tx1"/>
                          </a:solidFill>
                          <a:latin typeface="ＭＳ Ｐゴシック" panose="020B0600070205080204" pitchFamily="50" charset="-128"/>
                          <a:ea typeface="+mn-ea"/>
                        </a:rPr>
                        <a:t>材料</a:t>
                      </a:r>
                      <a:endParaRPr kumimoji="1" lang="ja-JP" altLang="en-US" sz="9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900" b="0" dirty="0">
                          <a:solidFill>
                            <a:schemeClr val="tx1"/>
                          </a:solidFill>
                          <a:latin typeface="ＭＳ Ｐゴシック" panose="020B0600070205080204" pitchFamily="50" charset="-128"/>
                          <a:ea typeface="+mn-ea"/>
                        </a:rPr>
                        <a:t>方法</a:t>
                      </a:r>
                      <a:endParaRPr kumimoji="1" lang="ja-JP" altLang="en-US" sz="9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900" b="0" dirty="0">
                          <a:solidFill>
                            <a:schemeClr val="tx1"/>
                          </a:solidFill>
                          <a:latin typeface="ＭＳ Ｐゴシック" panose="020B0600070205080204" pitchFamily="50" charset="-128"/>
                          <a:ea typeface="+mn-ea"/>
                        </a:rPr>
                        <a:t>造形要素（中高）</a:t>
                      </a:r>
                      <a:endParaRPr kumimoji="1" lang="ja-JP" altLang="en-US" sz="9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4"/>
                  </a:ext>
                </a:extLst>
              </a:tr>
              <a:tr h="461588">
                <a:tc>
                  <a:txBody>
                    <a:bodyPr/>
                    <a:lstStyle/>
                    <a:p>
                      <a:endParaRPr lang="ja-JP" altLang="en-US" sz="800" dirty="0"/>
                    </a:p>
                  </a:txBody>
                  <a:tcPr marL="91516" marR="91516"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8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800" b="0" dirty="0">
                        <a:solidFill>
                          <a:schemeClr val="tx1"/>
                        </a:solidFill>
                        <a:latin typeface="ＭＳ Ｐゴシック" panose="020B0600070205080204" pitchFamily="50" charset="-128"/>
                        <a:ea typeface="+mn-ea"/>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1500235"/>
                  </a:ext>
                </a:extLst>
              </a:tr>
            </a:tbl>
          </a:graphicData>
        </a:graphic>
      </p:graphicFrame>
      <p:sp>
        <p:nvSpPr>
          <p:cNvPr id="18" name="円/楕円 17"/>
          <p:cNvSpPr/>
          <p:nvPr/>
        </p:nvSpPr>
        <p:spPr>
          <a:xfrm>
            <a:off x="3081338" y="1144588"/>
            <a:ext cx="338137" cy="339725"/>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prstClr val="white"/>
                </a:solidFill>
                <a:latin typeface="ＤＦ特太ゴシック体" pitchFamily="49" charset="-128"/>
                <a:ea typeface="ＤＦ特太ゴシック体" pitchFamily="49" charset="-128"/>
              </a:rPr>
              <a:t>１</a:t>
            </a:r>
          </a:p>
        </p:txBody>
      </p:sp>
      <p:sp>
        <p:nvSpPr>
          <p:cNvPr id="19" name="円/楕円 18"/>
          <p:cNvSpPr/>
          <p:nvPr/>
        </p:nvSpPr>
        <p:spPr>
          <a:xfrm>
            <a:off x="5602288" y="1144588"/>
            <a:ext cx="339725" cy="339725"/>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prstClr val="white"/>
                </a:solidFill>
                <a:latin typeface="ＤＦ特太ゴシック体" pitchFamily="49" charset="-128"/>
                <a:ea typeface="ＤＦ特太ゴシック体" pitchFamily="49" charset="-128"/>
              </a:rPr>
              <a:t>２</a:t>
            </a:r>
          </a:p>
        </p:txBody>
      </p:sp>
      <p:sp>
        <p:nvSpPr>
          <p:cNvPr id="52" name="円/楕円 51"/>
          <p:cNvSpPr/>
          <p:nvPr/>
        </p:nvSpPr>
        <p:spPr>
          <a:xfrm>
            <a:off x="3122613" y="2879725"/>
            <a:ext cx="366712" cy="369888"/>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altLang="ja-JP" dirty="0">
                <a:solidFill>
                  <a:prstClr val="white"/>
                </a:solidFill>
                <a:latin typeface="ＤＦ特太ゴシック体" pitchFamily="49" charset="-128"/>
                <a:ea typeface="ＤＦ特太ゴシック体" pitchFamily="49" charset="-128"/>
              </a:rPr>
              <a:t>3</a:t>
            </a:r>
            <a:endParaRPr lang="ja-JP" altLang="en-US" dirty="0">
              <a:solidFill>
                <a:prstClr val="white"/>
              </a:solidFill>
              <a:latin typeface="ＤＦ特太ゴシック体" pitchFamily="49" charset="-128"/>
              <a:ea typeface="ＤＦ特太ゴシック体" pitchFamily="49" charset="-128"/>
            </a:endParaRPr>
          </a:p>
        </p:txBody>
      </p:sp>
      <p:sp>
        <p:nvSpPr>
          <p:cNvPr id="6252" name="正方形/長方形 2"/>
          <p:cNvSpPr>
            <a:spLocks noChangeArrowheads="1"/>
          </p:cNvSpPr>
          <p:nvPr/>
        </p:nvSpPr>
        <p:spPr bwMode="auto">
          <a:xfrm>
            <a:off x="3899640" y="3965010"/>
            <a:ext cx="1898970" cy="169277"/>
          </a:xfrm>
          <a:prstGeom prst="rect">
            <a:avLst/>
          </a:prstGeom>
          <a:solidFill>
            <a:schemeClr val="accent6">
              <a:lumMod val="20000"/>
              <a:lumOff val="80000"/>
            </a:schemeClr>
          </a:solidFill>
          <a:ln>
            <a:noFill/>
          </a:ln>
          <a:extLst/>
        </p:spPr>
        <p:txBody>
          <a:bodyPr wrap="square" lIns="0" tIns="0" rIns="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dirty="0">
                <a:latin typeface="ＭＳ Ｐゴシック" panose="020B0600070205080204" pitchFamily="50" charset="-128"/>
              </a:rPr>
              <a:t>思考力を使う問いかけ</a:t>
            </a:r>
            <a:endParaRPr lang="en-US" altLang="ja-JP" sz="1100" b="1" dirty="0">
              <a:latin typeface="ＭＳ Ｐゴシック" panose="020B0600070205080204" pitchFamily="50" charset="-128"/>
            </a:endParaRPr>
          </a:p>
        </p:txBody>
      </p:sp>
      <p:sp>
        <p:nvSpPr>
          <p:cNvPr id="59" name="円/楕円 58"/>
          <p:cNvSpPr/>
          <p:nvPr/>
        </p:nvSpPr>
        <p:spPr>
          <a:xfrm>
            <a:off x="2121992" y="2369146"/>
            <a:ext cx="864096" cy="3802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prstClr val="white"/>
              </a:solidFill>
            </a:endParaRPr>
          </a:p>
        </p:txBody>
      </p:sp>
      <p:sp>
        <p:nvSpPr>
          <p:cNvPr id="64" name="円/楕円 63"/>
          <p:cNvSpPr/>
          <p:nvPr/>
        </p:nvSpPr>
        <p:spPr>
          <a:xfrm>
            <a:off x="28955" y="5799138"/>
            <a:ext cx="407988" cy="409575"/>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dirty="0">
                <a:solidFill>
                  <a:prstClr val="white"/>
                </a:solidFill>
                <a:latin typeface="ＤＦ特太ゴシック体" pitchFamily="49" charset="-128"/>
                <a:ea typeface="ＤＦ特太ゴシック体" pitchFamily="49" charset="-128"/>
              </a:rPr>
              <a:t>４</a:t>
            </a:r>
          </a:p>
        </p:txBody>
      </p:sp>
      <p:graphicFrame>
        <p:nvGraphicFramePr>
          <p:cNvPr id="66" name="Group 317"/>
          <p:cNvGraphicFramePr>
            <a:graphicFrameLocks noGrp="1"/>
          </p:cNvGraphicFramePr>
          <p:nvPr>
            <p:extLst>
              <p:ext uri="{D42A27DB-BD31-4B8C-83A1-F6EECF244321}">
                <p14:modId xmlns:p14="http://schemas.microsoft.com/office/powerpoint/2010/main" val="1066500279"/>
              </p:ext>
            </p:extLst>
          </p:nvPr>
        </p:nvGraphicFramePr>
        <p:xfrm>
          <a:off x="150813" y="358775"/>
          <a:ext cx="8813675" cy="623889"/>
        </p:xfrm>
        <a:graphic>
          <a:graphicData uri="http://schemas.openxmlformats.org/drawingml/2006/table">
            <a:tbl>
              <a:tblPr/>
              <a:tblGrid>
                <a:gridCol w="1137240">
                  <a:extLst>
                    <a:ext uri="{9D8B030D-6E8A-4147-A177-3AD203B41FA5}">
                      <a16:colId xmlns:a16="http://schemas.microsoft.com/office/drawing/2014/main" val="20000"/>
                    </a:ext>
                  </a:extLst>
                </a:gridCol>
                <a:gridCol w="672518">
                  <a:extLst>
                    <a:ext uri="{9D8B030D-6E8A-4147-A177-3AD203B41FA5}">
                      <a16:colId xmlns:a16="http://schemas.microsoft.com/office/drawing/2014/main" val="20001"/>
                    </a:ext>
                  </a:extLst>
                </a:gridCol>
                <a:gridCol w="3547533">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710332">
                  <a:extLst>
                    <a:ext uri="{9D8B030D-6E8A-4147-A177-3AD203B41FA5}">
                      <a16:colId xmlns:a16="http://schemas.microsoft.com/office/drawing/2014/main" val="20005"/>
                    </a:ext>
                  </a:extLst>
                </a:gridCol>
                <a:gridCol w="657820">
                  <a:extLst>
                    <a:ext uri="{9D8B030D-6E8A-4147-A177-3AD203B41FA5}">
                      <a16:colId xmlns:a16="http://schemas.microsoft.com/office/drawing/2014/main" val="4259983833"/>
                    </a:ext>
                  </a:extLst>
                </a:gridCol>
              </a:tblGrid>
              <a:tr h="365253">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bg1"/>
                          </a:solidFill>
                          <a:effectLst/>
                          <a:latin typeface="Arial" charset="0"/>
                          <a:ea typeface="ＭＳ Ｐゴシック" charset="-128"/>
                        </a:rPr>
                        <a:t>指導ユニット </a:t>
                      </a:r>
                      <a:r>
                        <a:rPr kumimoji="1" lang="en-US" altLang="ja-JP" sz="1000" b="1" i="0" u="none" strike="noStrike" cap="none" normalizeH="0" baseline="0" dirty="0" smtClean="0">
                          <a:ln>
                            <a:noFill/>
                          </a:ln>
                          <a:solidFill>
                            <a:schemeClr val="bg1"/>
                          </a:solidFill>
                          <a:effectLst/>
                          <a:latin typeface="Arial" charset="0"/>
                          <a:ea typeface="ＭＳ Ｐゴシック" charset="-128"/>
                        </a:rPr>
                        <a:t>Ver.R2.02</a:t>
                      </a:r>
                      <a:endParaRPr kumimoji="1" lang="en-US" altLang="ja-JP" sz="1000" b="1" i="0" u="none" strike="noStrike" cap="none" normalizeH="0" baseline="0" dirty="0">
                        <a:ln>
                          <a:noFill/>
                        </a:ln>
                        <a:solidFill>
                          <a:schemeClr val="bg1"/>
                        </a:solidFill>
                        <a:effectLst/>
                        <a:latin typeface="Arial" charset="0"/>
                        <a:ea typeface="ＭＳ Ｐゴシック" charset="-128"/>
                      </a:endParaRPr>
                    </a:p>
                  </a:txBody>
                  <a:tcPr marL="91498" marR="91498" marT="45467" marB="4546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charset="0"/>
                          <a:ea typeface="ＭＳ Ｐゴシック" charset="-128"/>
                        </a:rPr>
                        <a:t>題材名</a:t>
                      </a:r>
                    </a:p>
                  </a:txBody>
                  <a:tcPr marL="91498" marR="91498" marT="45467" marB="45467" anchor="ctr" horzOverflow="overflow">
                    <a:lnL w="1905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0" fontAlgn="base" latinLnBrk="0" hangingPunct="0">
                        <a:lnSpc>
                          <a:spcPct val="15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txBody>
                  <a:tcPr marL="91498" marR="91498" marT="45467" marB="45467" anchor="ctr"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charset="-128"/>
                        </a:rPr>
                        <a:t>導入／展開／まとめ</a:t>
                      </a: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Verdana" charset="0"/>
                          <a:ea typeface="ＭＳ Ｐゴシック" charset="-128"/>
                        </a:rPr>
                        <a:t>指導案など資料</a:t>
                      </a: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Verdana" charset="0"/>
                          <a:ea typeface="ＭＳ Ｐゴシック" charset="-128"/>
                        </a:rPr>
                        <a:t>道具・鑑賞</a:t>
                      </a:r>
                      <a:r>
                        <a:rPr kumimoji="1" lang="en-US" altLang="ja-JP" sz="900" b="0" i="0" u="none" strike="noStrike" cap="none" normalizeH="0" baseline="0" dirty="0">
                          <a:ln>
                            <a:noFill/>
                          </a:ln>
                          <a:solidFill>
                            <a:schemeClr val="tx1"/>
                          </a:solidFill>
                          <a:effectLst/>
                          <a:latin typeface="Verdana" charset="0"/>
                          <a:ea typeface="ＭＳ Ｐゴシック" charset="-128"/>
                        </a:rPr>
                        <a:t>box</a:t>
                      </a:r>
                      <a:endParaRPr kumimoji="1" lang="ja-JP" altLang="en-US" sz="900" b="0" i="0" u="none" strike="noStrike" cap="none" normalizeH="0" baseline="0" dirty="0">
                        <a:ln>
                          <a:noFill/>
                        </a:ln>
                        <a:solidFill>
                          <a:schemeClr val="tx1"/>
                        </a:solidFill>
                        <a:effectLst/>
                        <a:latin typeface="Verdana" charset="0"/>
                        <a:ea typeface="ＭＳ Ｐゴシック" charset="-128"/>
                      </a:endParaRPr>
                    </a:p>
                  </a:txBody>
                  <a:tcPr marL="91435" marR="91435" marT="45414" marB="45414"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900" dirty="0">
                          <a:solidFill>
                            <a:prstClr val="black"/>
                          </a:solidFill>
                          <a:latin typeface="Verdana" pitchFamily="34" charset="0"/>
                        </a:rPr>
                        <a:t>作成日</a:t>
                      </a:r>
                      <a:endParaRPr lang="en-US" altLang="ja-JP" sz="900" dirty="0">
                        <a:solidFill>
                          <a:prstClr val="black"/>
                        </a:solidFill>
                        <a:latin typeface="Verdan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1" i="0" u="none" strike="noStrike" cap="none" normalizeH="0" baseline="0" dirty="0">
                        <a:ln>
                          <a:noFill/>
                        </a:ln>
                        <a:solidFill>
                          <a:schemeClr val="tx1"/>
                        </a:solidFill>
                        <a:effectLst/>
                        <a:latin typeface="Verdana"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900" dirty="0">
                          <a:solidFill>
                            <a:prstClr val="black"/>
                          </a:solidFill>
                          <a:latin typeface="Verdana" pitchFamily="34" charset="0"/>
                        </a:rPr>
                        <a:t>R</a:t>
                      </a:r>
                      <a:r>
                        <a:rPr lang="ja-JP" altLang="en-US" sz="900" dirty="0">
                          <a:solidFill>
                            <a:prstClr val="black"/>
                          </a:solidFill>
                          <a:latin typeface="Verdana" pitchFamily="34" charset="0"/>
                        </a:rPr>
                        <a:t>　</a:t>
                      </a:r>
                      <a:r>
                        <a:rPr lang="en-US" altLang="ja-JP" sz="900" dirty="0">
                          <a:solidFill>
                            <a:prstClr val="black"/>
                          </a:solidFill>
                          <a:latin typeface="Verdana" pitchFamily="34" charset="0"/>
                        </a:rPr>
                        <a:t>.</a:t>
                      </a:r>
                      <a:r>
                        <a:rPr lang="ja-JP" altLang="en-US" sz="900" dirty="0">
                          <a:solidFill>
                            <a:prstClr val="black"/>
                          </a:solidFill>
                          <a:latin typeface="Verdana" pitchFamily="34" charset="0"/>
                        </a:rPr>
                        <a:t>　</a:t>
                      </a:r>
                      <a:r>
                        <a:rPr lang="en-US" altLang="ja-JP" sz="900" dirty="0">
                          <a:solidFill>
                            <a:prstClr val="black"/>
                          </a:solidFill>
                          <a:latin typeface="Verdana" pitchFamily="34" charset="0"/>
                        </a:rPr>
                        <a:t>.</a:t>
                      </a:r>
                      <a:endParaRPr lang="ja-JP" altLang="en-US" sz="1050" dirty="0">
                        <a:solidFill>
                          <a:prstClr val="black"/>
                        </a:solidFill>
                        <a:latin typeface="Verdana" pitchFamily="34" charset="0"/>
                      </a:endParaRPr>
                    </a:p>
                  </a:txBody>
                  <a:tcPr marL="91435" marR="91435" marT="45414" marB="454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0"/>
                  </a:ext>
                </a:extLst>
              </a:tr>
              <a:tr h="258635">
                <a:tc vMerge="1">
                  <a:txBody>
                    <a:bodyPr/>
                    <a:lstStyle/>
                    <a:p>
                      <a:endParaRPr kumimoji="1" lang="ja-JP" altLang="en-US"/>
                    </a:p>
                  </a:txBody>
                  <a:tcPr/>
                </a:tc>
                <a:tc gridSpan="2">
                  <a:txBody>
                    <a:bodyPr/>
                    <a:lstStyle/>
                    <a:p>
                      <a:pPr algn="l" fontAlgn="base">
                        <a:spcAft>
                          <a:spcPts val="0"/>
                        </a:spcAft>
                      </a:pPr>
                      <a:r>
                        <a:rPr lang="ja-JP" altLang="en-US" sz="1100" kern="1200" dirty="0">
                          <a:solidFill>
                            <a:srgbClr val="000000"/>
                          </a:solidFill>
                          <a:effectLst/>
                          <a:latin typeface="ＭＳ Ｐゴシック" panose="020B0600070205080204" pitchFamily="50" charset="-128"/>
                          <a:ea typeface="ＭＳ Ｐゴシック" panose="020B0600070205080204" pitchFamily="50" charset="-128"/>
                          <a:cs typeface="Arial"/>
                        </a:rPr>
                        <a:t>①　</a:t>
                      </a:r>
                      <a:endParaRPr lang="ja-JP" altLang="ja-JP" sz="1100" kern="100" dirty="0">
                        <a:effectLst/>
                        <a:latin typeface="ＭＳ Ｐゴシック" panose="020B0600070205080204" pitchFamily="50" charset="-128"/>
                        <a:ea typeface="+mn-ea"/>
                        <a:cs typeface="Times New Roman"/>
                      </a:endParaRPr>
                    </a:p>
                  </a:txBody>
                  <a:tcPr marL="91498" marR="91498" marT="45467" marB="45467"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900" b="0" i="0" u="none" strike="noStrike" cap="none" normalizeH="0" baseline="0" dirty="0">
                          <a:ln>
                            <a:noFill/>
                          </a:ln>
                          <a:solidFill>
                            <a:schemeClr val="tx1"/>
                          </a:solidFill>
                          <a:effectLst/>
                          <a:latin typeface="Calibri" charset="0"/>
                          <a:ea typeface="ＭＳ Ｐゴシック" charset="-128"/>
                        </a:rPr>
                        <a:t>（）時間目</a:t>
                      </a:r>
                      <a:endParaRPr kumimoji="0" lang="ja-JP" altLang="en-US" sz="900" b="0" i="0" u="none" strike="noStrike" cap="none" normalizeH="0" baseline="0" dirty="0">
                        <a:ln>
                          <a:noFill/>
                        </a:ln>
                        <a:solidFill>
                          <a:schemeClr val="tx1"/>
                        </a:solidFill>
                        <a:effectLst/>
                        <a:latin typeface="Calibri" charset="0"/>
                        <a:ea typeface="ＭＳ Ｐゴシック" charset="-128"/>
                      </a:endParaRP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Verdana" charset="0"/>
                          <a:ea typeface="ＭＳ Ｐゴシック" charset="-128"/>
                        </a:rPr>
                        <a:t>ある　なし</a:t>
                      </a: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Verdana" charset="0"/>
                          <a:ea typeface="ＭＳ Ｐゴシック" charset="-128"/>
                        </a:rPr>
                        <a:t>ある　なし</a:t>
                      </a:r>
                    </a:p>
                  </a:txBody>
                  <a:tcPr marL="91435" marR="91435" marT="45414" marB="45414"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dirty="0">
                        <a:solidFill>
                          <a:prstClr val="black"/>
                        </a:solidFill>
                        <a:latin typeface="Verdana" pitchFamily="34" charset="0"/>
                      </a:endParaRPr>
                    </a:p>
                  </a:txBody>
                  <a:tcPr marL="91435" marR="91435" marT="45414" marB="454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1"/>
                  </a:ext>
                </a:extLst>
              </a:tr>
            </a:tbl>
          </a:graphicData>
        </a:graphic>
      </p:graphicFrame>
      <p:sp>
        <p:nvSpPr>
          <p:cNvPr id="6283" name="テキスト ボックス 35"/>
          <p:cNvSpPr txBox="1">
            <a:spLocks noChangeArrowheads="1"/>
          </p:cNvSpPr>
          <p:nvPr/>
        </p:nvSpPr>
        <p:spPr bwMode="auto">
          <a:xfrm>
            <a:off x="7651185" y="88357"/>
            <a:ext cx="1338828"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t>福井県造形教育研究会</a:t>
            </a:r>
          </a:p>
        </p:txBody>
      </p:sp>
      <p:sp>
        <p:nvSpPr>
          <p:cNvPr id="6284" name="円/楕円 29"/>
          <p:cNvSpPr>
            <a:spLocks noChangeArrowheads="1"/>
          </p:cNvSpPr>
          <p:nvPr/>
        </p:nvSpPr>
        <p:spPr bwMode="auto">
          <a:xfrm>
            <a:off x="7166183" y="752789"/>
            <a:ext cx="314325" cy="200025"/>
          </a:xfrm>
          <a:prstGeom prst="ellipse">
            <a:avLst/>
          </a:prstGeom>
          <a:noFill/>
          <a:ln w="63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ja-JP" sz="1800">
              <a:solidFill>
                <a:srgbClr val="FF0000"/>
              </a:solidFill>
            </a:endParaRPr>
          </a:p>
        </p:txBody>
      </p:sp>
      <p:sp>
        <p:nvSpPr>
          <p:cNvPr id="6285" name="円/楕円 29"/>
          <p:cNvSpPr>
            <a:spLocks noChangeArrowheads="1"/>
          </p:cNvSpPr>
          <p:nvPr/>
        </p:nvSpPr>
        <p:spPr bwMode="auto">
          <a:xfrm>
            <a:off x="7625531" y="756223"/>
            <a:ext cx="314325" cy="200025"/>
          </a:xfrm>
          <a:prstGeom prst="ellipse">
            <a:avLst/>
          </a:prstGeom>
          <a:noFill/>
          <a:ln w="63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ja-JP" sz="1800">
              <a:solidFill>
                <a:srgbClr val="FF0000"/>
              </a:solidFill>
            </a:endParaRPr>
          </a:p>
        </p:txBody>
      </p:sp>
      <p:sp>
        <p:nvSpPr>
          <p:cNvPr id="6286" name="円/楕円 29"/>
          <p:cNvSpPr>
            <a:spLocks noChangeArrowheads="1"/>
          </p:cNvSpPr>
          <p:nvPr/>
        </p:nvSpPr>
        <p:spPr bwMode="auto">
          <a:xfrm>
            <a:off x="5500749" y="431188"/>
            <a:ext cx="367395" cy="212960"/>
          </a:xfrm>
          <a:prstGeom prst="ellipse">
            <a:avLst/>
          </a:prstGeom>
          <a:noFill/>
          <a:ln w="63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ja-JP" sz="1800">
              <a:solidFill>
                <a:srgbClr val="FF0000"/>
              </a:solidFill>
            </a:endParaRPr>
          </a:p>
        </p:txBody>
      </p:sp>
      <p:sp>
        <p:nvSpPr>
          <p:cNvPr id="32" name="円/楕円 57"/>
          <p:cNvSpPr/>
          <p:nvPr/>
        </p:nvSpPr>
        <p:spPr>
          <a:xfrm>
            <a:off x="1176624" y="1515697"/>
            <a:ext cx="639477" cy="33813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prstClr val="white"/>
              </a:solidFill>
            </a:endParaRPr>
          </a:p>
        </p:txBody>
      </p:sp>
      <p:sp>
        <p:nvSpPr>
          <p:cNvPr id="47" name="角丸四角形吹き出し 46"/>
          <p:cNvSpPr/>
          <p:nvPr/>
        </p:nvSpPr>
        <p:spPr>
          <a:xfrm>
            <a:off x="5596507" y="3777192"/>
            <a:ext cx="1361832" cy="652084"/>
          </a:xfrm>
          <a:prstGeom prst="wedgeRoundRectCallout">
            <a:avLst>
              <a:gd name="adj1" fmla="val -22960"/>
              <a:gd name="adj2" fmla="val -81130"/>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defRPr/>
            </a:pPr>
            <a:endParaRPr lang="en-US" altLang="ja-JP" sz="1000" dirty="0">
              <a:solidFill>
                <a:schemeClr val="tx1"/>
              </a:solidFill>
              <a:latin typeface="Calibri" pitchFamily="34" charset="0"/>
              <a:ea typeface="ＭＳ Ｐゴシック" charset="-128"/>
            </a:endParaRPr>
          </a:p>
        </p:txBody>
      </p:sp>
      <p:pic>
        <p:nvPicPr>
          <p:cNvPr id="43" name="図 42" descr="C:\Documents and Settings\nomura-yukari\Local Settings\Temporary Internet Files\Content.IE5\S4CYTVNR\MC90034374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591442">
            <a:off x="5294884" y="3920266"/>
            <a:ext cx="2889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正方形/長方形 44"/>
          <p:cNvSpPr/>
          <p:nvPr/>
        </p:nvSpPr>
        <p:spPr>
          <a:xfrm>
            <a:off x="7083260" y="3679437"/>
            <a:ext cx="1781832" cy="98982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b="1" dirty="0">
                <a:solidFill>
                  <a:schemeClr val="tx1"/>
                </a:solidFill>
              </a:rPr>
              <a:t>写　真</a:t>
            </a:r>
            <a:endParaRPr lang="en-US" altLang="ja-JP" sz="1000" b="1" dirty="0">
              <a:solidFill>
                <a:schemeClr val="tx1"/>
              </a:solidFill>
            </a:endParaRPr>
          </a:p>
          <a:p>
            <a:pPr algn="ctr">
              <a:defRPr/>
            </a:pPr>
            <a:endParaRPr lang="en-US" altLang="ja-JP" sz="1000" b="1" dirty="0">
              <a:solidFill>
                <a:schemeClr val="tx1"/>
              </a:solidFill>
            </a:endParaRPr>
          </a:p>
          <a:p>
            <a:pPr algn="ctr">
              <a:defRPr/>
            </a:pPr>
            <a:r>
              <a:rPr lang="ja-JP" altLang="en-US" sz="1000" dirty="0">
                <a:solidFill>
                  <a:schemeClr val="tx1"/>
                </a:solidFill>
              </a:rPr>
              <a:t>（学びや指導の</a:t>
            </a:r>
            <a:endParaRPr lang="en-US" altLang="ja-JP" sz="1000" dirty="0">
              <a:solidFill>
                <a:schemeClr val="tx1"/>
              </a:solidFill>
            </a:endParaRPr>
          </a:p>
          <a:p>
            <a:pPr algn="ctr">
              <a:defRPr/>
            </a:pPr>
            <a:r>
              <a:rPr lang="ja-JP" altLang="en-US" sz="1000" dirty="0">
                <a:solidFill>
                  <a:schemeClr val="tx1"/>
                </a:solidFill>
              </a:rPr>
              <a:t>特徴がわかるもの）</a:t>
            </a:r>
            <a:endParaRPr lang="en-US" altLang="ja-JP" sz="1000" dirty="0">
              <a:solidFill>
                <a:schemeClr val="tx1"/>
              </a:solidFill>
            </a:endParaRPr>
          </a:p>
        </p:txBody>
      </p:sp>
      <p:sp>
        <p:nvSpPr>
          <p:cNvPr id="50" name="角丸四角形吹き出し 49"/>
          <p:cNvSpPr/>
          <p:nvPr/>
        </p:nvSpPr>
        <p:spPr>
          <a:xfrm>
            <a:off x="4792432" y="5243950"/>
            <a:ext cx="1361832" cy="407206"/>
          </a:xfrm>
          <a:prstGeom prst="wedgeRoundRectCallout">
            <a:avLst>
              <a:gd name="adj1" fmla="val -70030"/>
              <a:gd name="adj2" fmla="val -4735"/>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defRPr/>
            </a:pPr>
            <a:endParaRPr lang="en-US" altLang="ja-JP" sz="1000" dirty="0">
              <a:solidFill>
                <a:schemeClr val="tx1"/>
              </a:solidFill>
              <a:latin typeface="Calibri" pitchFamily="34" charset="0"/>
              <a:ea typeface="ＭＳ Ｐゴシック" charset="-128"/>
            </a:endParaRPr>
          </a:p>
        </p:txBody>
      </p:sp>
      <p:grpSp>
        <p:nvGrpSpPr>
          <p:cNvPr id="42" name="グループ化 3"/>
          <p:cNvGrpSpPr>
            <a:grpSpLocks/>
          </p:cNvGrpSpPr>
          <p:nvPr/>
        </p:nvGrpSpPr>
        <p:grpSpPr bwMode="auto">
          <a:xfrm>
            <a:off x="3128119" y="4767621"/>
            <a:ext cx="5480050" cy="330200"/>
            <a:chOff x="3417154" y="4612059"/>
            <a:chExt cx="18715219" cy="329893"/>
          </a:xfrm>
        </p:grpSpPr>
        <p:sp>
          <p:nvSpPr>
            <p:cNvPr id="51" name="角丸四角形吹き出し 50"/>
            <p:cNvSpPr/>
            <p:nvPr/>
          </p:nvSpPr>
          <p:spPr bwMode="auto">
            <a:xfrm>
              <a:off x="3417154" y="4612059"/>
              <a:ext cx="5573362" cy="309274"/>
            </a:xfrm>
            <a:prstGeom prst="wedgeRoundRectCallout">
              <a:avLst>
                <a:gd name="adj1" fmla="val -35877"/>
                <a:gd name="adj2" fmla="val -49967"/>
                <a:gd name="adj3" fmla="val 16667"/>
              </a:avLst>
            </a:prstGeom>
            <a:solidFill>
              <a:srgbClr val="FFFF99"/>
            </a:solidFill>
            <a:ln w="15875"/>
          </p:spPr>
          <p:style>
            <a:lnRef idx="2">
              <a:schemeClr val="accent1"/>
            </a:lnRef>
            <a:fillRef idx="1">
              <a:schemeClr val="lt1"/>
            </a:fillRef>
            <a:effectRef idx="0">
              <a:schemeClr val="accent1"/>
            </a:effectRef>
            <a:fontRef idx="minor">
              <a:schemeClr val="dk1"/>
            </a:fontRef>
          </p:style>
          <p:txBody>
            <a:bodyPr lIns="0" tIns="0" rIns="0" bIns="0" anchor="ctr"/>
            <a:lstStyle/>
            <a:p>
              <a:pPr eaLnBrk="1" fontAlgn="auto" hangingPunct="1">
                <a:spcBef>
                  <a:spcPts val="0"/>
                </a:spcBef>
                <a:spcAft>
                  <a:spcPts val="0"/>
                </a:spcAft>
                <a:defRPr/>
              </a:pPr>
              <a:r>
                <a:rPr lang="ja-JP" altLang="en-US" sz="1200" b="1" dirty="0">
                  <a:solidFill>
                    <a:prstClr val="black"/>
                  </a:solidFill>
                  <a:latin typeface="ＭＳ Ｐゴシック" panose="020B0600070205080204" pitchFamily="50" charset="-128"/>
                </a:rPr>
                <a:t>対話的な学びの場面</a:t>
              </a:r>
              <a:endParaRPr lang="en-US" altLang="ja-JP" sz="1200" dirty="0">
                <a:solidFill>
                  <a:prstClr val="black"/>
                </a:solidFill>
                <a:latin typeface="ＭＳ Ｐゴシック" panose="020B0600070205080204" pitchFamily="50" charset="-128"/>
              </a:endParaRPr>
            </a:p>
          </p:txBody>
        </p:sp>
        <p:sp>
          <p:nvSpPr>
            <p:cNvPr id="54" name="四角形吹き出し 53"/>
            <p:cNvSpPr/>
            <p:nvPr/>
          </p:nvSpPr>
          <p:spPr>
            <a:xfrm>
              <a:off x="9321229" y="4631091"/>
              <a:ext cx="12811144" cy="310861"/>
            </a:xfrm>
            <a:prstGeom prst="wedgeRectCallout">
              <a:avLst>
                <a:gd name="adj1" fmla="val -57473"/>
                <a:gd name="adj2" fmla="val 222"/>
              </a:avLst>
            </a:prstGeom>
            <a:solidFill>
              <a:srgbClr val="CCFF66">
                <a:alpha val="62000"/>
              </a:srgbClr>
            </a:solidFill>
            <a:ln w="22225">
              <a:solidFill>
                <a:srgbClr val="92D050">
                  <a:alpha val="82000"/>
                </a:srgbClr>
              </a:solidFill>
              <a:prstDash val="sysDash"/>
            </a:ln>
          </p:spPr>
          <p:style>
            <a:lnRef idx="2">
              <a:schemeClr val="accent1"/>
            </a:lnRef>
            <a:fillRef idx="1">
              <a:schemeClr val="lt1"/>
            </a:fillRef>
            <a:effectRef idx="0">
              <a:schemeClr val="accent1"/>
            </a:effectRef>
            <a:fontRef idx="minor">
              <a:schemeClr val="dk1"/>
            </a:fontRef>
          </p:style>
          <p:txBody>
            <a:bodyPr anchor="ctr"/>
            <a:lstStyle/>
            <a:p>
              <a:pPr eaLnBrk="1" fontAlgn="auto" hangingPunct="1">
                <a:spcBef>
                  <a:spcPts val="0"/>
                </a:spcBef>
                <a:spcAft>
                  <a:spcPts val="0"/>
                </a:spcAft>
                <a:defRPr/>
              </a:pPr>
              <a:r>
                <a:rPr lang="ja-JP" altLang="en-US" sz="1000" dirty="0">
                  <a:solidFill>
                    <a:prstClr val="black"/>
                  </a:solidFill>
                  <a:latin typeface="ＭＳ Ｐゴシック" panose="020B0600070205080204" pitchFamily="50" charset="-128"/>
                </a:rPr>
                <a:t>気がついたことや意味づけたことを根拠となる知識につなげていく（自己、もの、他者との対話）</a:t>
              </a:r>
              <a:endParaRPr lang="en-US" altLang="ja-JP" sz="1000" dirty="0">
                <a:solidFill>
                  <a:prstClr val="black"/>
                </a:solidFill>
                <a:latin typeface="ＭＳ Ｐゴシック" panose="020B0600070205080204" pitchFamily="50" charset="-128"/>
              </a:endParaRPr>
            </a:p>
          </p:txBody>
        </p:sp>
      </p:grpSp>
      <p:sp>
        <p:nvSpPr>
          <p:cNvPr id="56" name="角丸四角形吹き出し 55"/>
          <p:cNvSpPr/>
          <p:nvPr/>
        </p:nvSpPr>
        <p:spPr bwMode="auto">
          <a:xfrm>
            <a:off x="3119207" y="5817395"/>
            <a:ext cx="1843087" cy="373062"/>
          </a:xfrm>
          <a:prstGeom prst="wedgeRoundRectCallout">
            <a:avLst>
              <a:gd name="adj1" fmla="val -35877"/>
              <a:gd name="adj2" fmla="val -49967"/>
              <a:gd name="adj3" fmla="val 16667"/>
            </a:avLst>
          </a:prstGeom>
          <a:solidFill>
            <a:srgbClr val="FFFF99"/>
          </a:solidFill>
          <a:ln w="15875"/>
        </p:spPr>
        <p:style>
          <a:lnRef idx="2">
            <a:schemeClr val="accent1"/>
          </a:lnRef>
          <a:fillRef idx="1">
            <a:schemeClr val="lt1"/>
          </a:fillRef>
          <a:effectRef idx="0">
            <a:schemeClr val="accent1"/>
          </a:effectRef>
          <a:fontRef idx="minor">
            <a:schemeClr val="dk1"/>
          </a:fontRef>
        </p:style>
        <p:txBody>
          <a:bodyPr lIns="0" rIns="0" anchor="ctr"/>
          <a:lstStyle/>
          <a:p>
            <a:pPr eaLnBrk="1" fontAlgn="auto" hangingPunct="1">
              <a:spcBef>
                <a:spcPts val="0"/>
              </a:spcBef>
              <a:spcAft>
                <a:spcPts val="0"/>
              </a:spcAft>
              <a:defRPr/>
            </a:pPr>
            <a:r>
              <a:rPr lang="ja-JP" altLang="en-US" sz="1200" b="1" dirty="0">
                <a:solidFill>
                  <a:prstClr val="black"/>
                </a:solidFill>
                <a:latin typeface="ＭＳ Ｐゴシック" panose="020B0600070205080204" pitchFamily="50" charset="-128"/>
              </a:rPr>
              <a:t>深い学びを成立させる工夫</a:t>
            </a:r>
            <a:endParaRPr lang="en-US" altLang="ja-JP" sz="1200" b="1" dirty="0">
              <a:solidFill>
                <a:prstClr val="black"/>
              </a:solidFill>
              <a:latin typeface="ＭＳ Ｐゴシック" panose="020B0600070205080204" pitchFamily="50" charset="-128"/>
            </a:endParaRPr>
          </a:p>
        </p:txBody>
      </p:sp>
      <p:sp>
        <p:nvSpPr>
          <p:cNvPr id="60" name="四角形吹き出し 59"/>
          <p:cNvSpPr/>
          <p:nvPr/>
        </p:nvSpPr>
        <p:spPr bwMode="auto">
          <a:xfrm>
            <a:off x="4242860" y="6287699"/>
            <a:ext cx="3111500" cy="217488"/>
          </a:xfrm>
          <a:prstGeom prst="wedgeRectCallout">
            <a:avLst>
              <a:gd name="adj1" fmla="val -59385"/>
              <a:gd name="adj2" fmla="val -59314"/>
            </a:avLst>
          </a:prstGeom>
          <a:solidFill>
            <a:srgbClr val="CCFF66">
              <a:alpha val="62000"/>
            </a:srgbClr>
          </a:solidFill>
          <a:ln w="22225">
            <a:solidFill>
              <a:srgbClr val="92D050">
                <a:alpha val="82000"/>
              </a:srgbClr>
            </a:solidFill>
            <a:prstDash val="sysDash"/>
          </a:ln>
        </p:spPr>
        <p:style>
          <a:lnRef idx="2">
            <a:schemeClr val="accent1"/>
          </a:lnRef>
          <a:fillRef idx="1">
            <a:schemeClr val="lt1"/>
          </a:fillRef>
          <a:effectRef idx="0">
            <a:schemeClr val="accent1"/>
          </a:effectRef>
          <a:fontRef idx="minor">
            <a:schemeClr val="dk1"/>
          </a:fontRef>
        </p:style>
        <p:txBody>
          <a:bodyPr anchor="ctr"/>
          <a:lstStyle/>
          <a:p>
            <a:pPr eaLnBrk="1" fontAlgn="auto" hangingPunct="1">
              <a:spcBef>
                <a:spcPts val="0"/>
              </a:spcBef>
              <a:spcAft>
                <a:spcPts val="0"/>
              </a:spcAft>
              <a:defRPr/>
            </a:pPr>
            <a:r>
              <a:rPr lang="ja-JP" altLang="en-US" sz="1000" dirty="0">
                <a:solidFill>
                  <a:prstClr val="black"/>
                </a:solidFill>
                <a:latin typeface="ＭＳ Ｐゴシック" panose="020B0600070205080204" pitchFamily="50" charset="-128"/>
              </a:rPr>
              <a:t>実感をともなった理解によって知識を身につけていく</a:t>
            </a:r>
            <a:endParaRPr lang="en-US" altLang="ja-JP" sz="1000" dirty="0">
              <a:solidFill>
                <a:prstClr val="black"/>
              </a:solidFill>
              <a:latin typeface="ＭＳ Ｐゴシック" panose="020B0600070205080204" pitchFamily="50" charset="-128"/>
            </a:endParaRPr>
          </a:p>
        </p:txBody>
      </p:sp>
      <p:grpSp>
        <p:nvGrpSpPr>
          <p:cNvPr id="61" name="グループ化 5"/>
          <p:cNvGrpSpPr>
            <a:grpSpLocks/>
          </p:cNvGrpSpPr>
          <p:nvPr/>
        </p:nvGrpSpPr>
        <p:grpSpPr bwMode="auto">
          <a:xfrm>
            <a:off x="3170013" y="3370160"/>
            <a:ext cx="4852987" cy="382588"/>
            <a:chOff x="3841150" y="3179762"/>
            <a:chExt cx="15364650" cy="381580"/>
          </a:xfrm>
        </p:grpSpPr>
        <p:sp>
          <p:nvSpPr>
            <p:cNvPr id="62" name="角丸四角形吹き出し 61"/>
            <p:cNvSpPr/>
            <p:nvPr/>
          </p:nvSpPr>
          <p:spPr>
            <a:xfrm>
              <a:off x="3841150" y="3220928"/>
              <a:ext cx="4382720" cy="340414"/>
            </a:xfrm>
            <a:prstGeom prst="wedgeRoundRectCallout">
              <a:avLst>
                <a:gd name="adj1" fmla="val -35877"/>
                <a:gd name="adj2" fmla="val -49967"/>
                <a:gd name="adj3" fmla="val 16667"/>
              </a:avLst>
            </a:prstGeom>
            <a:solidFill>
              <a:srgbClr val="FFFF99"/>
            </a:solidFill>
            <a:ln w="15875"/>
          </p:spPr>
          <p:style>
            <a:lnRef idx="2">
              <a:schemeClr val="accent1"/>
            </a:lnRef>
            <a:fillRef idx="1">
              <a:schemeClr val="lt1"/>
            </a:fillRef>
            <a:effectRef idx="0">
              <a:schemeClr val="accent1"/>
            </a:effectRef>
            <a:fontRef idx="minor">
              <a:schemeClr val="dk1"/>
            </a:fontRef>
          </p:style>
          <p:txBody>
            <a:bodyPr lIns="0" tIns="0" rIns="0" bIns="0" anchor="ctr"/>
            <a:lstStyle/>
            <a:p>
              <a:pPr eaLnBrk="1" fontAlgn="auto" hangingPunct="1">
                <a:spcBef>
                  <a:spcPts val="0"/>
                </a:spcBef>
                <a:spcAft>
                  <a:spcPts val="0"/>
                </a:spcAft>
                <a:defRPr/>
              </a:pPr>
              <a:r>
                <a:rPr lang="ja-JP" altLang="en-US" sz="1200" b="1" dirty="0">
                  <a:solidFill>
                    <a:prstClr val="black"/>
                  </a:solidFill>
                </a:rPr>
                <a:t>主体的に学ぶ工夫</a:t>
              </a:r>
              <a:endParaRPr lang="en-US" altLang="ja-JP" sz="1200" dirty="0">
                <a:solidFill>
                  <a:prstClr val="black"/>
                </a:solidFill>
              </a:endParaRPr>
            </a:p>
          </p:txBody>
        </p:sp>
        <p:sp>
          <p:nvSpPr>
            <p:cNvPr id="63" name="四角形吹き出し 62"/>
            <p:cNvSpPr/>
            <p:nvPr/>
          </p:nvSpPr>
          <p:spPr>
            <a:xfrm>
              <a:off x="8977779" y="3179762"/>
              <a:ext cx="10228021" cy="210582"/>
            </a:xfrm>
            <a:prstGeom prst="wedgeRectCallout">
              <a:avLst>
                <a:gd name="adj1" fmla="val -60582"/>
                <a:gd name="adj2" fmla="val 32464"/>
              </a:avLst>
            </a:prstGeom>
            <a:solidFill>
              <a:srgbClr val="CCFF66">
                <a:alpha val="62000"/>
              </a:srgbClr>
            </a:solidFill>
            <a:ln w="22225">
              <a:solidFill>
                <a:srgbClr val="92D050">
                  <a:alpha val="82000"/>
                </a:srgbClr>
              </a:solidFill>
              <a:prstDash val="sysDash"/>
            </a:ln>
          </p:spPr>
          <p:style>
            <a:lnRef idx="2">
              <a:schemeClr val="accent1"/>
            </a:lnRef>
            <a:fillRef idx="1">
              <a:schemeClr val="lt1"/>
            </a:fillRef>
            <a:effectRef idx="0">
              <a:schemeClr val="accent1"/>
            </a:effectRef>
            <a:fontRef idx="minor">
              <a:schemeClr val="dk1"/>
            </a:fontRef>
          </p:style>
          <p:txBody>
            <a:bodyPr anchor="ctr"/>
            <a:lstStyle/>
            <a:p>
              <a:pPr eaLnBrk="1" fontAlgn="auto" hangingPunct="1">
                <a:spcBef>
                  <a:spcPts val="0"/>
                </a:spcBef>
                <a:spcAft>
                  <a:spcPts val="0"/>
                </a:spcAft>
                <a:defRPr/>
              </a:pPr>
              <a:r>
                <a:rPr lang="ja-JP" altLang="en-US" sz="1000" dirty="0">
                  <a:solidFill>
                    <a:prstClr val="black"/>
                  </a:solidFill>
                </a:rPr>
                <a:t>生徒が直接体験することで経験から価値をつくっていく</a:t>
              </a:r>
              <a:endParaRPr lang="en-US" altLang="ja-JP" sz="1000" dirty="0">
                <a:solidFill>
                  <a:prstClr val="black"/>
                </a:solidFill>
              </a:endParaRPr>
            </a:p>
          </p:txBody>
        </p:sp>
      </p:grpSp>
      <p:graphicFrame>
        <p:nvGraphicFramePr>
          <p:cNvPr id="2" name="表 1"/>
          <p:cNvGraphicFramePr>
            <a:graphicFrameLocks noGrp="1"/>
          </p:cNvGraphicFramePr>
          <p:nvPr/>
        </p:nvGraphicFramePr>
        <p:xfrm>
          <a:off x="10160000" y="2695388"/>
          <a:ext cx="208280" cy="365760"/>
        </p:xfrm>
        <a:graphic>
          <a:graphicData uri="http://schemas.openxmlformats.org/drawingml/2006/table">
            <a:tbl>
              <a:tblPr/>
              <a:tblGrid>
                <a:gridCol w="208280">
                  <a:extLst>
                    <a:ext uri="{9D8B030D-6E8A-4147-A177-3AD203B41FA5}">
                      <a16:colId xmlns:a16="http://schemas.microsoft.com/office/drawing/2014/main" val="567127757"/>
                    </a:ext>
                  </a:extLst>
                </a:gridCol>
              </a:tblGrid>
              <a:tr h="0">
                <a:tc>
                  <a:txBody>
                    <a:bodyPr/>
                    <a:lstStyle/>
                    <a:p>
                      <a:endParaRPr kumimoji="1" lang="ja-JP" altLang="en-US" dirty="0"/>
                    </a:p>
                  </a:txBody>
                  <a:tcPr>
                    <a:lnL w="12700" cmpd="sng">
                      <a:solidFill>
                        <a:schemeClr val="tx1"/>
                      </a:solidFill>
                      <a:prstDash val="sysDot"/>
                    </a:lnL>
                    <a:lnR w="12700" cmpd="sng">
                      <a:solidFill>
                        <a:schemeClr val="tx1"/>
                      </a:solidFill>
                      <a:prstDash val="sysDot"/>
                    </a:lnR>
                    <a:lnT w="12700" cmpd="sng">
                      <a:solidFill>
                        <a:schemeClr val="tx1"/>
                      </a:solidFill>
                      <a:prstDash val="sysDot"/>
                    </a:lnT>
                    <a:lnB w="12700" cmpd="sng">
                      <a:solidFill>
                        <a:schemeClr val="tx1"/>
                      </a:solidFill>
                      <a:prstDash val="sysDot"/>
                    </a:lnB>
                  </a:tcPr>
                </a:tc>
                <a:extLst>
                  <a:ext uri="{0D108BD9-81ED-4DB2-BD59-A6C34878D82A}">
                    <a16:rowId xmlns:a16="http://schemas.microsoft.com/office/drawing/2014/main" val="974754362"/>
                  </a:ext>
                </a:extLst>
              </a:tr>
            </a:tbl>
          </a:graphicData>
        </a:graphic>
      </p:graphicFrame>
      <p:sp>
        <p:nvSpPr>
          <p:cNvPr id="7" name="吹き出し: 角を丸めた四角形 6"/>
          <p:cNvSpPr/>
          <p:nvPr/>
        </p:nvSpPr>
        <p:spPr>
          <a:xfrm>
            <a:off x="5868144" y="2092327"/>
            <a:ext cx="1512168" cy="785941"/>
          </a:xfrm>
          <a:prstGeom prst="wedgeRoundRectCallout">
            <a:avLst>
              <a:gd name="adj1" fmla="val -138891"/>
              <a:gd name="adj2" fmla="val 1009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一時間内に、「主体的」「対話的」「深い」学びすべてが含まれている必要はない。</a:t>
            </a:r>
          </a:p>
        </p:txBody>
      </p:sp>
    </p:spTree>
    <p:extLst>
      <p:ext uri="{BB962C8B-B14F-4D97-AF65-F5344CB8AC3E}">
        <p14:creationId xmlns:p14="http://schemas.microsoft.com/office/powerpoint/2010/main" val="104217096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 name="Group 271"/>
          <p:cNvGraphicFramePr>
            <a:graphicFrameLocks noGrp="1"/>
          </p:cNvGraphicFramePr>
          <p:nvPr>
            <p:extLst>
              <p:ext uri="{D42A27DB-BD31-4B8C-83A1-F6EECF244321}">
                <p14:modId xmlns:p14="http://schemas.microsoft.com/office/powerpoint/2010/main" val="50195912"/>
              </p:ext>
            </p:extLst>
          </p:nvPr>
        </p:nvGraphicFramePr>
        <p:xfrm>
          <a:off x="2986088" y="1111250"/>
          <a:ext cx="6003925" cy="5511946"/>
        </p:xfrm>
        <a:graphic>
          <a:graphicData uri="http://schemas.openxmlformats.org/drawingml/2006/table">
            <a:tbl>
              <a:tblPr/>
              <a:tblGrid>
                <a:gridCol w="2539334">
                  <a:extLst>
                    <a:ext uri="{9D8B030D-6E8A-4147-A177-3AD203B41FA5}">
                      <a16:colId xmlns:a16="http://schemas.microsoft.com/office/drawing/2014/main" val="20000"/>
                    </a:ext>
                  </a:extLst>
                </a:gridCol>
                <a:gridCol w="3464591">
                  <a:extLst>
                    <a:ext uri="{9D8B030D-6E8A-4147-A177-3AD203B41FA5}">
                      <a16:colId xmlns:a16="http://schemas.microsoft.com/office/drawing/2014/main" val="20001"/>
                    </a:ext>
                  </a:extLst>
                </a:gridCol>
              </a:tblGrid>
              <a:tr h="301526">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200" b="1" i="0" u="none" strike="noStrike" cap="none" normalizeH="0" baseline="0" dirty="0">
                          <a:ln>
                            <a:noFill/>
                          </a:ln>
                          <a:solidFill>
                            <a:srgbClr val="000000"/>
                          </a:solidFill>
                          <a:effectLst/>
                          <a:latin typeface="ＭＳ Ｐゴシック" charset="-128"/>
                          <a:ea typeface="ＭＳ Ｐゴシック" charset="-128"/>
                        </a:rPr>
                        <a:t>　　</a:t>
                      </a:r>
                      <a:r>
                        <a:rPr kumimoji="0" lang="ja-JP" altLang="en-US" sz="1000" b="1" i="0" u="none" strike="noStrike" kern="1200" cap="none" normalizeH="0" baseline="0" dirty="0">
                          <a:ln>
                            <a:noFill/>
                          </a:ln>
                          <a:solidFill>
                            <a:srgbClr val="000000"/>
                          </a:solidFill>
                          <a:effectLst/>
                          <a:latin typeface="ＭＳ Ｐゴシック" charset="-128"/>
                          <a:ea typeface="ＭＳ Ｐゴシック" charset="-128"/>
                          <a:cs typeface="+mn-cs"/>
                        </a:rPr>
                        <a:t>　　資質・能力とつながる活動の要点</a:t>
                      </a:r>
                      <a:endParaRPr kumimoji="0" lang="en-US" altLang="ja-JP" sz="1000" b="1" i="0" u="none" strike="noStrike" kern="1200" cap="none" normalizeH="0" baseline="0" dirty="0">
                        <a:ln>
                          <a:noFill/>
                        </a:ln>
                        <a:solidFill>
                          <a:srgbClr val="000000"/>
                        </a:solidFill>
                        <a:effectLst/>
                        <a:latin typeface="ＭＳ Ｐゴシック" charset="-128"/>
                        <a:ea typeface="ＭＳ Ｐゴシック" charset="-128"/>
                        <a:cs typeface="+mn-cs"/>
                      </a:endParaRPr>
                    </a:p>
                  </a:txBody>
                  <a:tcPr marL="91471" marR="91471" marT="45590" marB="4559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ja-JP" altLang="en-US" sz="12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　　　　</a:t>
                      </a:r>
                      <a:r>
                        <a:rPr kumimoji="0" lang="ja-JP" altLang="en-US" sz="10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活動内容</a:t>
                      </a:r>
                      <a:endParaRPr kumimoji="0" lang="ja-JP" altLang="en-US" sz="1000" b="1" i="0" u="none" strike="noStrike" cap="none" normalizeH="0" baseline="0" dirty="0">
                        <a:ln>
                          <a:noFill/>
                        </a:ln>
                        <a:solidFill>
                          <a:srgbClr val="FF0000"/>
                        </a:solidFill>
                        <a:effectLst/>
                        <a:latin typeface="ＭＳ Ｐゴシック" charset="-128"/>
                        <a:ea typeface="ＭＳ Ｐゴシック" charset="-128"/>
                        <a:cs typeface="Times New Roman" pitchFamily="18" charset="0"/>
                      </a:endParaRPr>
                    </a:p>
                  </a:txBody>
                  <a:tcPr marL="91471" marR="91471" marT="45590" marB="4559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1409727">
                <a:tc>
                  <a:txBody>
                    <a:bodyPr/>
                    <a:lstStyle/>
                    <a:p>
                      <a:pPr marL="0" marR="0" lvl="0" indent="0" algn="ctr" defTabSz="914400" rtl="0" eaLnBrk="0" fontAlgn="base" latinLnBrk="0" hangingPunct="0">
                        <a:lnSpc>
                          <a:spcPts val="500"/>
                        </a:lnSpc>
                        <a:spcBef>
                          <a:spcPct val="0"/>
                        </a:spcBef>
                        <a:spcAft>
                          <a:spcPct val="0"/>
                        </a:spcAft>
                        <a:buClrTx/>
                        <a:buSzTx/>
                        <a:buFontTx/>
                        <a:buNone/>
                        <a:tabLst/>
                        <a:defRPr/>
                      </a:pPr>
                      <a:endParaRPr kumimoji="1" lang="ja-JP" altLang="en-US" sz="1100" dirty="0">
                        <a:solidFill>
                          <a:schemeClr val="tx1"/>
                        </a:solidFill>
                        <a:latin typeface="ＭＳ Ｐゴシック" panose="020B0600070205080204" pitchFamily="50" charset="-128"/>
                        <a:ea typeface="+mn-ea"/>
                      </a:endParaRPr>
                    </a:p>
                    <a:p>
                      <a:pPr marL="0" marR="0" lvl="0" indent="0" algn="ctr" defTabSz="914400" rtl="0" eaLnBrk="0" fontAlgn="base" latinLnBrk="0" hangingPunct="0">
                        <a:lnSpc>
                          <a:spcPts val="500"/>
                        </a:lnSpc>
                        <a:spcBef>
                          <a:spcPct val="0"/>
                        </a:spcBef>
                        <a:spcAft>
                          <a:spcPct val="0"/>
                        </a:spcAft>
                        <a:buClrTx/>
                        <a:buSzTx/>
                        <a:buFontTx/>
                        <a:buNone/>
                        <a:tabLst/>
                        <a:defRPr/>
                      </a:pPr>
                      <a:endParaRPr lang="ja-JP" altLang="ja-JP" sz="1100" kern="100" dirty="0">
                        <a:effectLst/>
                        <a:latin typeface="ＭＳ Ｐゴシック" panose="020B0600070205080204" pitchFamily="50" charset="-128"/>
                        <a:ea typeface="+mn-ea"/>
                        <a:cs typeface="Times New Roman"/>
                      </a:endParaRPr>
                    </a:p>
                  </a:txBody>
                  <a:tcPr marL="91471" marR="91471" marT="45590" marB="45590"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1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L="91471" marR="91471" marT="45590" marB="45590"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60964">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r>
                        <a:rPr kumimoji="1" lang="ja-JP" altLang="en-US" sz="1000" b="1" i="0" u="none" strike="noStrike" cap="none" normalizeH="0" baseline="0" dirty="0">
                          <a:ln>
                            <a:noFill/>
                          </a:ln>
                          <a:solidFill>
                            <a:schemeClr val="tx1"/>
                          </a:solidFill>
                          <a:effectLst/>
                          <a:latin typeface="Calibri" pitchFamily="34" charset="0"/>
                          <a:ea typeface="ＭＳ Ｐゴシック" charset="-128"/>
                        </a:rPr>
                        <a:t>授業づくりの要点</a:t>
                      </a:r>
                    </a:p>
                  </a:txBody>
                  <a:tcPr marL="91471" marR="91471" marT="45590" marB="4559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Calibri" pitchFamily="34" charset="0"/>
                        <a:ea typeface="ＭＳ Ｐゴシック" charset="-128"/>
                      </a:endParaRPr>
                    </a:p>
                  </a:txBody>
                  <a:tcPr marL="91476" marR="91476" marT="45582" marB="4558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539729">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endParaRPr kumimoji="1" lang="en-US" altLang="ja-JP" sz="1000" b="0" i="0" u="none" strike="noStrike" cap="none" normalizeH="0" baseline="0" dirty="0">
                        <a:ln>
                          <a:noFill/>
                        </a:ln>
                        <a:solidFill>
                          <a:schemeClr val="tx1"/>
                        </a:solidFill>
                        <a:effectLst/>
                        <a:latin typeface="Calibri" pitchFamily="34" charset="0"/>
                        <a:ea typeface="ＭＳ Ｐゴシック"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endParaRPr kumimoji="1" lang="en-US" altLang="ja-JP" sz="1000" b="0" i="0" u="none" strike="noStrike" cap="none" normalizeH="0" baseline="0" dirty="0">
                        <a:ln>
                          <a:noFill/>
                        </a:ln>
                        <a:solidFill>
                          <a:schemeClr val="tx1"/>
                        </a:solidFill>
                        <a:effectLst/>
                        <a:latin typeface="Calibri" pitchFamily="34" charset="0"/>
                        <a:ea typeface="ＭＳ Ｐゴシック"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Calibri" pitchFamily="34" charset="0"/>
                          <a:ea typeface="ＭＳ Ｐゴシック" charset="-128"/>
                        </a:rPr>
                        <a:t>　　　　　　　　　　　　　　　　　　　　　　　　　　　　　　　　　　　　　　　　　</a:t>
                      </a:r>
                      <a:endParaRPr kumimoji="1" lang="en-US" altLang="ja-JP" sz="1000" b="0" i="0" u="none" strike="noStrike" cap="none" normalizeH="0" baseline="0" dirty="0">
                        <a:ln>
                          <a:noFill/>
                        </a:ln>
                        <a:solidFill>
                          <a:schemeClr val="tx1"/>
                        </a:solidFill>
                        <a:effectLst/>
                        <a:latin typeface="Calibri" pitchFamily="34" charset="0"/>
                        <a:ea typeface="ＭＳ Ｐゴシック" charset="-128"/>
                      </a:endParaRPr>
                    </a:p>
                  </a:txBody>
                  <a:tcPr marL="91471" marR="91471" marT="45590" marB="45590"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Calibri" pitchFamily="34" charset="0"/>
                        <a:ea typeface="ＭＳ Ｐゴシック" charset="-128"/>
                      </a:endParaRPr>
                    </a:p>
                  </a:txBody>
                  <a:tcPr marL="91476" marR="91476" marT="45582" marB="45582"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graphicFrame>
        <p:nvGraphicFramePr>
          <p:cNvPr id="37" name="Group 165"/>
          <p:cNvGraphicFramePr>
            <a:graphicFrameLocks noGrp="1"/>
          </p:cNvGraphicFramePr>
          <p:nvPr>
            <p:extLst>
              <p:ext uri="{D42A27DB-BD31-4B8C-83A1-F6EECF244321}">
                <p14:modId xmlns:p14="http://schemas.microsoft.com/office/powerpoint/2010/main" val="2123513697"/>
              </p:ext>
            </p:extLst>
          </p:nvPr>
        </p:nvGraphicFramePr>
        <p:xfrm>
          <a:off x="84501" y="1089703"/>
          <a:ext cx="2846375" cy="4312978"/>
        </p:xfrm>
        <a:graphic>
          <a:graphicData uri="http://schemas.openxmlformats.org/drawingml/2006/table">
            <a:tbl>
              <a:tblPr bandCol="1"/>
              <a:tblGrid>
                <a:gridCol w="120981">
                  <a:extLst>
                    <a:ext uri="{9D8B030D-6E8A-4147-A177-3AD203B41FA5}">
                      <a16:colId xmlns:a16="http://schemas.microsoft.com/office/drawing/2014/main" val="20000"/>
                    </a:ext>
                  </a:extLst>
                </a:gridCol>
                <a:gridCol w="145092">
                  <a:extLst>
                    <a:ext uri="{9D8B030D-6E8A-4147-A177-3AD203B41FA5}">
                      <a16:colId xmlns:a16="http://schemas.microsoft.com/office/drawing/2014/main" val="20001"/>
                    </a:ext>
                  </a:extLst>
                </a:gridCol>
                <a:gridCol w="140618">
                  <a:extLst>
                    <a:ext uri="{9D8B030D-6E8A-4147-A177-3AD203B41FA5}">
                      <a16:colId xmlns:a16="http://schemas.microsoft.com/office/drawing/2014/main" val="3740382228"/>
                    </a:ext>
                  </a:extLst>
                </a:gridCol>
                <a:gridCol w="162868">
                  <a:extLst>
                    <a:ext uri="{9D8B030D-6E8A-4147-A177-3AD203B41FA5}">
                      <a16:colId xmlns:a16="http://schemas.microsoft.com/office/drawing/2014/main" val="3508286439"/>
                    </a:ext>
                  </a:extLst>
                </a:gridCol>
                <a:gridCol w="95463">
                  <a:extLst>
                    <a:ext uri="{9D8B030D-6E8A-4147-A177-3AD203B41FA5}">
                      <a16:colId xmlns:a16="http://schemas.microsoft.com/office/drawing/2014/main" val="2757078843"/>
                    </a:ext>
                  </a:extLst>
                </a:gridCol>
                <a:gridCol w="185372">
                  <a:extLst>
                    <a:ext uri="{9D8B030D-6E8A-4147-A177-3AD203B41FA5}">
                      <a16:colId xmlns:a16="http://schemas.microsoft.com/office/drawing/2014/main" val="237062453"/>
                    </a:ext>
                  </a:extLst>
                </a:gridCol>
                <a:gridCol w="72958">
                  <a:extLst>
                    <a:ext uri="{9D8B030D-6E8A-4147-A177-3AD203B41FA5}">
                      <a16:colId xmlns:a16="http://schemas.microsoft.com/office/drawing/2014/main" val="4199481403"/>
                    </a:ext>
                  </a:extLst>
                </a:gridCol>
                <a:gridCol w="258331">
                  <a:extLst>
                    <a:ext uri="{9D8B030D-6E8A-4147-A177-3AD203B41FA5}">
                      <a16:colId xmlns:a16="http://schemas.microsoft.com/office/drawing/2014/main" val="3531143391"/>
                    </a:ext>
                  </a:extLst>
                </a:gridCol>
                <a:gridCol w="160707">
                  <a:extLst>
                    <a:ext uri="{9D8B030D-6E8A-4147-A177-3AD203B41FA5}">
                      <a16:colId xmlns:a16="http://schemas.microsoft.com/office/drawing/2014/main" val="745987750"/>
                    </a:ext>
                  </a:extLst>
                </a:gridCol>
                <a:gridCol w="96515">
                  <a:extLst>
                    <a:ext uri="{9D8B030D-6E8A-4147-A177-3AD203B41FA5}">
                      <a16:colId xmlns:a16="http://schemas.microsoft.com/office/drawing/2014/main" val="3780888487"/>
                    </a:ext>
                  </a:extLst>
                </a:gridCol>
                <a:gridCol w="231822">
                  <a:extLst>
                    <a:ext uri="{9D8B030D-6E8A-4147-A177-3AD203B41FA5}">
                      <a16:colId xmlns:a16="http://schemas.microsoft.com/office/drawing/2014/main" val="3565720331"/>
                    </a:ext>
                  </a:extLst>
                </a:gridCol>
                <a:gridCol w="25400">
                  <a:extLst>
                    <a:ext uri="{9D8B030D-6E8A-4147-A177-3AD203B41FA5}">
                      <a16:colId xmlns:a16="http://schemas.microsoft.com/office/drawing/2014/main" val="3877628610"/>
                    </a:ext>
                  </a:extLst>
                </a:gridCol>
                <a:gridCol w="287562">
                  <a:extLst>
                    <a:ext uri="{9D8B030D-6E8A-4147-A177-3AD203B41FA5}">
                      <a16:colId xmlns:a16="http://schemas.microsoft.com/office/drawing/2014/main" val="2708115802"/>
                    </a:ext>
                  </a:extLst>
                </a:gridCol>
                <a:gridCol w="102209">
                  <a:extLst>
                    <a:ext uri="{9D8B030D-6E8A-4147-A177-3AD203B41FA5}">
                      <a16:colId xmlns:a16="http://schemas.microsoft.com/office/drawing/2014/main" val="972807222"/>
                    </a:ext>
                  </a:extLst>
                </a:gridCol>
                <a:gridCol w="185353">
                  <a:extLst>
                    <a:ext uri="{9D8B030D-6E8A-4147-A177-3AD203B41FA5}">
                      <a16:colId xmlns:a16="http://schemas.microsoft.com/office/drawing/2014/main" val="525994830"/>
                    </a:ext>
                  </a:extLst>
                </a:gridCol>
                <a:gridCol w="138478">
                  <a:extLst>
                    <a:ext uri="{9D8B030D-6E8A-4147-A177-3AD203B41FA5}">
                      <a16:colId xmlns:a16="http://schemas.microsoft.com/office/drawing/2014/main" val="496357967"/>
                    </a:ext>
                  </a:extLst>
                </a:gridCol>
                <a:gridCol w="133554">
                  <a:extLst>
                    <a:ext uri="{9D8B030D-6E8A-4147-A177-3AD203B41FA5}">
                      <a16:colId xmlns:a16="http://schemas.microsoft.com/office/drawing/2014/main" val="3601466051"/>
                    </a:ext>
                  </a:extLst>
                </a:gridCol>
                <a:gridCol w="303092">
                  <a:extLst>
                    <a:ext uri="{9D8B030D-6E8A-4147-A177-3AD203B41FA5}">
                      <a16:colId xmlns:a16="http://schemas.microsoft.com/office/drawing/2014/main" val="29785908"/>
                    </a:ext>
                  </a:extLst>
                </a:gridCol>
              </a:tblGrid>
              <a:tr h="223510">
                <a:tc gridSpan="18">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ja-JP" altLang="en-US" sz="1100" b="1" i="0" u="none" strike="noStrike" cap="none" normalizeH="0" baseline="0" dirty="0">
                          <a:ln>
                            <a:noFill/>
                          </a:ln>
                          <a:solidFill>
                            <a:srgbClr val="000000"/>
                          </a:solidFill>
                          <a:effectLst/>
                          <a:latin typeface="ＭＳ Ｐゴシック" charset="-128"/>
                          <a:ea typeface="ＭＳ Ｐゴシック" charset="-128"/>
                        </a:rPr>
                        <a:t>中学校</a:t>
                      </a:r>
                      <a:r>
                        <a:rPr kumimoji="0" lang="en-US" altLang="ja-JP" sz="1100" b="1" i="0" u="none" strike="noStrike" cap="none" normalizeH="0" baseline="0" dirty="0">
                          <a:ln>
                            <a:noFill/>
                          </a:ln>
                          <a:solidFill>
                            <a:srgbClr val="000000"/>
                          </a:solidFill>
                          <a:effectLst/>
                          <a:latin typeface="ＭＳ Ｐゴシック" charset="-128"/>
                          <a:ea typeface="ＭＳ Ｐゴシック" charset="-128"/>
                        </a:rPr>
                        <a:t>(2,3</a:t>
                      </a:r>
                      <a:r>
                        <a:rPr kumimoji="0" lang="ja-JP" altLang="en-US" sz="1100" b="1" i="0" u="none" strike="noStrike" cap="none" normalizeH="0" baseline="0" dirty="0">
                          <a:ln>
                            <a:noFill/>
                          </a:ln>
                          <a:solidFill>
                            <a:srgbClr val="000000"/>
                          </a:solidFill>
                          <a:effectLst/>
                          <a:latin typeface="ＭＳ Ｐゴシック" charset="-128"/>
                          <a:ea typeface="ＭＳ Ｐゴシック" charset="-128"/>
                        </a:rPr>
                        <a:t>学年</a:t>
                      </a:r>
                      <a:r>
                        <a:rPr kumimoji="0" lang="en-US" altLang="ja-JP" sz="1100" b="1" i="0" u="none" strike="noStrike" cap="none" normalizeH="0" baseline="0" dirty="0">
                          <a:ln>
                            <a:noFill/>
                          </a:ln>
                          <a:solidFill>
                            <a:srgbClr val="000000"/>
                          </a:solidFill>
                          <a:effectLst/>
                          <a:latin typeface="ＭＳ Ｐゴシック" charset="-128"/>
                          <a:ea typeface="ＭＳ Ｐゴシック" charset="-128"/>
                        </a:rPr>
                        <a:t>)</a:t>
                      </a:r>
                      <a:r>
                        <a:rPr kumimoji="0" lang="ja-JP" altLang="en-US" sz="1100" b="1" i="0" u="none" strike="noStrike" cap="none" normalizeH="0" baseline="0" dirty="0">
                          <a:ln>
                            <a:noFill/>
                          </a:ln>
                          <a:solidFill>
                            <a:srgbClr val="000000"/>
                          </a:solidFill>
                          <a:effectLst/>
                          <a:latin typeface="ＭＳ Ｐゴシック" charset="-128"/>
                          <a:ea typeface="ＭＳ Ｐゴシック" charset="-128"/>
                        </a:rPr>
                        <a:t>の指導</a:t>
                      </a:r>
                      <a:r>
                        <a:rPr kumimoji="0" lang="ja-JP" altLang="en-US" sz="1100" b="1" i="0" u="none" strike="noStrike" cap="none" normalizeH="0" baseline="0" dirty="0" smtClean="0">
                          <a:ln>
                            <a:noFill/>
                          </a:ln>
                          <a:solidFill>
                            <a:srgbClr val="000000"/>
                          </a:solidFill>
                          <a:effectLst/>
                          <a:latin typeface="ＭＳ Ｐゴシック" charset="-128"/>
                          <a:ea typeface="ＭＳ Ｐゴシック" charset="-128"/>
                        </a:rPr>
                        <a:t>項目</a:t>
                      </a:r>
                      <a:endParaRPr kumimoji="0" lang="ja-JP" altLang="en-US" sz="1000" b="1" i="0" u="none" strike="noStrike" cap="none" normalizeH="0" baseline="0" dirty="0">
                        <a:ln>
                          <a:noFill/>
                        </a:ln>
                        <a:solidFill>
                          <a:srgbClr val="000000"/>
                        </a:solidFill>
                        <a:effectLst/>
                        <a:latin typeface="ＭＳ Ｐゴシック" charset="-128"/>
                        <a:ea typeface="ＭＳ Ｐゴシック" charset="-128"/>
                      </a:endParaRPr>
                    </a:p>
                  </a:txBody>
                  <a:tcPr marL="91471" marR="91471" marT="45739" marB="457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49744">
                <a:tc rowSpan="2" gridSpan="3">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 altLang="en-US" sz="800" b="0" i="0" u="none" strike="noStrike" cap="none" normalizeH="0" baseline="0" dirty="0">
                          <a:ln>
                            <a:noFill/>
                          </a:ln>
                          <a:solidFill>
                            <a:schemeClr val="tx1"/>
                          </a:solidFill>
                          <a:effectLst/>
                          <a:latin typeface="Calibri" pitchFamily="34" charset="0"/>
                          <a:ea typeface="ＭＳ Ｐゴシック" charset="-128"/>
                        </a:rPr>
                        <a:t>知識</a:t>
                      </a:r>
                      <a:endParaRPr kumimoji="1" lang="en-US" altLang="ja" sz="800" b="0" i="0" u="none" strike="noStrike" cap="none" normalizeH="0" baseline="0" dirty="0">
                        <a:ln>
                          <a:noFill/>
                        </a:ln>
                        <a:solidFill>
                          <a:schemeClr val="tx1"/>
                        </a:solidFill>
                        <a:effectLst/>
                        <a:latin typeface="Calibri" pitchFamily="34" charset="0"/>
                        <a:ea typeface="ＭＳ Ｐゴシック"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600" b="1" i="0" u="none" strike="noStrike" cap="none" normalizeH="0" baseline="0" dirty="0">
                          <a:ln>
                            <a:noFill/>
                          </a:ln>
                          <a:solidFill>
                            <a:schemeClr val="tx1"/>
                          </a:solidFill>
                          <a:effectLst/>
                          <a:latin typeface="Calibri" pitchFamily="34" charset="0"/>
                          <a:ea typeface="ＭＳ Ｐゴシック" charset="-128"/>
                        </a:rPr>
                        <a:t>〔</a:t>
                      </a:r>
                      <a:r>
                        <a:rPr kumimoji="1" lang="ja-JP" altLang="en-US" sz="600" b="1" i="0" u="none" strike="noStrike" cap="none" normalizeH="0" baseline="0" dirty="0">
                          <a:ln>
                            <a:noFill/>
                          </a:ln>
                          <a:solidFill>
                            <a:schemeClr val="tx1"/>
                          </a:solidFill>
                          <a:effectLst/>
                          <a:latin typeface="Calibri" pitchFamily="34" charset="0"/>
                          <a:ea typeface="ＭＳ Ｐゴシック" charset="-128"/>
                        </a:rPr>
                        <a:t>共通事項</a:t>
                      </a:r>
                      <a:r>
                        <a:rPr kumimoji="1" lang="en-US" altLang="ja-JP" sz="600" b="1" i="0" u="none" strike="noStrike" cap="none" normalizeH="0" baseline="0" dirty="0">
                          <a:ln>
                            <a:noFill/>
                          </a:ln>
                          <a:solidFill>
                            <a:schemeClr val="tx1"/>
                          </a:solidFill>
                          <a:effectLst/>
                          <a:latin typeface="Calibri" pitchFamily="34" charset="0"/>
                          <a:ea typeface="ＭＳ Ｐゴシック" charset="-128"/>
                        </a:rPr>
                        <a:t>〕</a:t>
                      </a:r>
                      <a:endParaRPr kumimoji="1" lang="en-US" altLang="ja" sz="600" b="1" i="0" u="none" strike="noStrike" cap="none" normalizeH="0" baseline="0" dirty="0">
                        <a:ln>
                          <a:noFill/>
                        </a:ln>
                        <a:solidFill>
                          <a:schemeClr val="tx1"/>
                        </a:solidFill>
                        <a:effectLst/>
                        <a:latin typeface="Calibri" pitchFamily="34" charset="0"/>
                        <a:ea typeface="ＭＳ Ｐゴシック" charset="-128"/>
                      </a:endParaRPr>
                    </a:p>
                  </a:txBody>
                  <a:tcPr marL="0" marR="0" marT="72000" marB="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rowSpan="2" hMerge="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1995"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gridSpan="8">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形、色彩、材料、光</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rowSpan="2" gridSpan="3">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rPr>
                        <a:t>全体の</a:t>
                      </a: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rPr>
                        <a:t>イメージ</a:t>
                      </a: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rPr>
                        <a:t>作風</a:t>
                      </a: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mn-ea"/>
                        <a:cs typeface="+mn-cs"/>
                      </a:endParaRPr>
                    </a:p>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その他</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endParaRPr>
                    </a:p>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　　　　）</a:t>
                      </a:r>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extLst>
                  <a:ext uri="{0D108BD9-81ED-4DB2-BD59-A6C34878D82A}">
                    <a16:rowId xmlns:a16="http://schemas.microsoft.com/office/drawing/2014/main" val="10001"/>
                  </a:ext>
                </a:extLst>
              </a:tr>
              <a:tr h="250395">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5">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性質</a:t>
                      </a:r>
                    </a:p>
                    <a:p>
                      <a:pPr>
                        <a:lnSpc>
                          <a:spcPts val="800"/>
                        </a:lnSpc>
                      </a:pPr>
                      <a:r>
                        <a:rPr kumimoji="1" lang="ja-JP" altLang="en-US" sz="800" dirty="0"/>
                        <a:t>　</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nSpc>
                          <a:spcPts val="800"/>
                        </a:lnSpc>
                      </a:pPr>
                      <a:r>
                        <a:rPr kumimoji="1" lang="ja-JP" altLang="en-US" sz="800" dirty="0"/>
                        <a:t>　感情のもたらす効果</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435095854"/>
                  </a:ext>
                </a:extLst>
              </a:tr>
              <a:tr h="161619">
                <a:tc rowSpan="2"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800" b="0" i="0" u="none" strike="noStrike" kern="1200" cap="none" normalizeH="0" baseline="0" dirty="0">
                          <a:ln>
                            <a:noFill/>
                          </a:ln>
                          <a:solidFill>
                            <a:schemeClr val="tx1"/>
                          </a:solidFill>
                          <a:effectLst/>
                          <a:latin typeface="Calibri" pitchFamily="34" charset="0"/>
                          <a:ea typeface="ＭＳ Ｐゴシック" charset="-128"/>
                          <a:cs typeface="+mn-cs"/>
                        </a:rPr>
                        <a:t>技　能</a:t>
                      </a:r>
                    </a:p>
                  </a:txBody>
                  <a:tcPr marL="0" marR="0" marT="72000" marB="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rowSpan="2" hMerge="1">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55" marB="0" anchor="ctr" horzOverflow="overflow">
                    <a:lnL w="12700" cap="flat" cmpd="sng" algn="ctr">
                      <a:solidFill>
                        <a:scrgbClr r="0" g="0" b="0"/>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gridSpan="5">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材料、用具、表現方法</a:t>
                      </a: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6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0">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表す</a:t>
                      </a:r>
                    </a:p>
                  </a:txBody>
                  <a:tcPr marL="0" marR="0" marT="7206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6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L="0" marR="0" marT="7206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174391">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5">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特性を生かし</a:t>
                      </a:r>
                    </a:p>
                    <a:p>
                      <a:pPr marL="0" marR="0" lvl="0" indent="0" algn="l"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6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意図に応じて</a:t>
                      </a:r>
                    </a:p>
                  </a:txBody>
                  <a:tcPr marL="0" marR="0" marT="7206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ts val="800"/>
                        </a:lnSpc>
                        <a:spcBef>
                          <a:spcPct val="0"/>
                        </a:spcBef>
                        <a:spcAft>
                          <a:spcPct val="0"/>
                        </a:spcAft>
                        <a:buClrTx/>
                        <a:buSzTx/>
                        <a:buFontTx/>
                        <a:buNone/>
                        <a:tabLst/>
                        <a:defRPr/>
                      </a:pPr>
                      <a:endParaRPr kumimoji="1" lang="en-US" altLang="ja-JP"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6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endParaRPr>
                    </a:p>
                  </a:txBody>
                  <a:tcPr marL="0" marR="0" marT="7206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4">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 自分の</a:t>
                      </a:r>
                    </a:p>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 表現方法を追</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ts val="800"/>
                        </a:lnSpc>
                        <a:spcBef>
                          <a:spcPts val="0"/>
                        </a:spcBef>
                        <a:spcAft>
                          <a:spcPts val="0"/>
                        </a:spcAft>
                        <a:buClrTx/>
                        <a:buSzTx/>
                        <a:buFontTx/>
                        <a:buNone/>
                        <a:tabLst/>
                        <a:defRPr/>
                      </a:pPr>
                      <a:r>
                        <a:rPr kumimoji="1" lang="en-US" altLang="ja-JP"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 </a:t>
                      </a: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 </a:t>
                      </a:r>
                      <a:r>
                        <a:rPr kumimoji="1" lang="ja-JP" altLang="en-US" sz="800" b="0" i="0" u="none" strike="noStrike" cap="none" normalizeH="0" baseline="0" dirty="0" err="1">
                          <a:ln>
                            <a:noFill/>
                          </a:ln>
                          <a:solidFill>
                            <a:schemeClr val="tx1"/>
                          </a:solidFill>
                          <a:effectLst/>
                          <a:latin typeface="ＭＳ Ｐゴシック" panose="020B0600070205080204" pitchFamily="50" charset="-128"/>
                          <a:ea typeface="ＭＳ Ｐゴシック" panose="020B0600070205080204" pitchFamily="50" charset="-128"/>
                        </a:rPr>
                        <a:t>求して</a:t>
                      </a:r>
                      <a:endParaRPr kumimoji="1" lang="ja-JP" altLang="en-US"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nSpc>
                          <a:spcPts val="800"/>
                        </a:lnSpc>
                      </a:pPr>
                      <a:r>
                        <a:rPr kumimoji="1" lang="ja-JP" altLang="en-US" sz="800" dirty="0"/>
                        <a:t>　見通し　</a:t>
                      </a:r>
                    </a:p>
                    <a:p>
                      <a:pPr>
                        <a:lnSpc>
                          <a:spcPts val="800"/>
                        </a:lnSpc>
                      </a:pPr>
                      <a:r>
                        <a:rPr kumimoji="1" lang="ja-JP" altLang="en-US" sz="800" dirty="0"/>
                        <a:t>　をもって</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extLst>
                  <a:ext uri="{0D108BD9-81ED-4DB2-BD59-A6C34878D82A}">
                    <a16:rowId xmlns:a16="http://schemas.microsoft.com/office/drawing/2014/main" val="567067769"/>
                  </a:ext>
                </a:extLst>
              </a:tr>
              <a:tr h="157631">
                <a:tc rowSpan="12">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normalizeH="0" baseline="0" dirty="0">
                          <a:ln>
                            <a:noFill/>
                          </a:ln>
                          <a:solidFill>
                            <a:schemeClr val="tx1"/>
                          </a:solidFill>
                          <a:effectLst/>
                          <a:latin typeface="Calibri" pitchFamily="34" charset="0"/>
                          <a:ea typeface="ＭＳ Ｐゴシック" charset="-128"/>
                          <a:cs typeface="+mn-cs"/>
                        </a:rPr>
                        <a:t>思考力・判断力・表現力</a:t>
                      </a:r>
                    </a:p>
                  </a:txBody>
                  <a:tcPr marL="0" marR="0" marT="72000" marB="0"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rowSpan="5">
                  <a:txBody>
                    <a:bodyPr/>
                    <a:lstStyle/>
                    <a:p>
                      <a:pPr marL="0" marR="0" lvl="0" indent="0" algn="ctr" defTabSz="914400" rtl="0" eaLnBrk="0" fontAlgn="base" latinLnBrk="0" hangingPunct="1">
                        <a:lnSpc>
                          <a:spcPct val="100000"/>
                        </a:lnSpc>
                        <a:spcBef>
                          <a:spcPct val="0"/>
                        </a:spcBef>
                        <a:spcAft>
                          <a:spcPct val="0"/>
                        </a:spcAft>
                        <a:buClrTx/>
                        <a:buSzPct val="100000"/>
                        <a:buFontTx/>
                        <a:buNone/>
                        <a:tabLst/>
                      </a:pP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ctr" defTabSz="914400" rtl="0" eaLnBrk="0" fontAlgn="base" latinLnBrk="0" hangingPunct="1">
                        <a:lnSpc>
                          <a:spcPct val="100000"/>
                        </a:lnSpc>
                        <a:spcBef>
                          <a:spcPct val="0"/>
                        </a:spcBef>
                        <a:spcAft>
                          <a:spcPct val="0"/>
                        </a:spcAft>
                        <a:buClrTx/>
                        <a:buSzPct val="100000"/>
                        <a:buFontTx/>
                        <a:buNone/>
                        <a:tabLst/>
                      </a:pP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ctr" defTabSz="914400" rtl="0" eaLnBrk="0" fontAlgn="base" latinLnBrk="0" hangingPunct="1">
                        <a:lnSpc>
                          <a:spcPct val="100000"/>
                        </a:lnSpc>
                        <a:spcBef>
                          <a:spcPct val="0"/>
                        </a:spcBef>
                        <a:spcAft>
                          <a:spcPct val="0"/>
                        </a:spcAft>
                        <a:buClrTx/>
                        <a:buSzPct val="100000"/>
                        <a:buFontTx/>
                        <a:buNone/>
                        <a:tabLst/>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表現</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rowSpan="3">
                  <a:txBody>
                    <a:bodyPr/>
                    <a:lstStyle/>
                    <a:p>
                      <a:pPr algn="ctr"/>
                      <a:endParaRPr lang="ja-JP" altLang="en-US" sz="800" dirty="0"/>
                    </a:p>
                    <a:p>
                      <a:pPr algn="ctr"/>
                      <a:r>
                        <a:rPr lang="ja-JP" altLang="en-US" sz="800" dirty="0"/>
                        <a:t>主題</a:t>
                      </a:r>
                      <a:endParaRPr lang="en-US" altLang="ja-JP"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rowSpan="2"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感じ取ったこと</a:t>
                      </a:r>
                    </a:p>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考えた こと</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rowSpan="2" hMerge="1">
                  <a:txBody>
                    <a:bodyPr/>
                    <a:lstStyle/>
                    <a:p>
                      <a:endParaRPr kumimoji="1" lang="ja-JP" altLang="en-US"/>
                    </a:p>
                  </a:txBody>
                  <a:tcPr/>
                </a:tc>
                <a:tc gridSpan="4">
                  <a:txBody>
                    <a:bodyPr/>
                    <a:lstStyle/>
                    <a:p>
                      <a:pPr marL="0" marR="0" lvl="0" indent="0" algn="ctr" defTabSz="914400" rtl="0" eaLnBrk="0" fontAlgn="base" latinLnBrk="0" hangingPunct="1">
                        <a:lnSpc>
                          <a:spcPts val="7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心の世界</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p>
                      <a:pPr marL="0" marR="0" lvl="0" indent="0" algn="ctr" defTabSz="914400" rtl="0" eaLnBrk="0" fontAlgn="base" latinLnBrk="0" hangingPunct="1">
                        <a:lnSpc>
                          <a:spcPts val="7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gridSpan="6">
                  <a:txBody>
                    <a:bodyPr/>
                    <a:lstStyle/>
                    <a:p>
                      <a:pPr marL="0" marR="0" lvl="0" indent="0" algn="ctr" defTabSz="914400" rtl="0" eaLnBrk="1" fontAlgn="auto" latinLnBrk="0" hangingPunct="1">
                        <a:lnSpc>
                          <a:spcPts val="700"/>
                        </a:lnSpc>
                        <a:spcBef>
                          <a:spcPts val="0"/>
                        </a:spcBef>
                        <a:spcAft>
                          <a:spcPts val="0"/>
                        </a:spcAft>
                        <a:buClrTx/>
                        <a:buSzTx/>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rPr>
                        <a:t>目的や条件</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12385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夢、想像</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rPr>
                        <a:t>感情</a:t>
                      </a: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構成</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装飾</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伝える</a:t>
                      </a:r>
                    </a:p>
                  </a:txBody>
                  <a:tcPr marL="0" marR="0" marT="7200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1">
                        <a:lnSpc>
                          <a:spcPts val="800"/>
                        </a:lnSpc>
                        <a:spcBef>
                          <a:spcPct val="0"/>
                        </a:spcBef>
                        <a:spcAft>
                          <a:spcPct val="0"/>
                        </a:spcAft>
                        <a:buClrTx/>
                        <a:buSzPct val="100000"/>
                        <a:buFontTx/>
                        <a:buNone/>
                        <a:tabLst/>
                        <a:defRPr/>
                      </a:pPr>
                      <a:r>
                        <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cs typeface="+mn-cs"/>
                        </a:rPr>
                        <a:t>使う</a:t>
                      </a:r>
                    </a:p>
                  </a:txBody>
                  <a:tcPr marL="0" marR="0" marT="7200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68417363"/>
                  </a:ext>
                </a:extLst>
              </a:tr>
              <a:tr h="28070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r>
                        <a:rPr lang="ja-JP" altLang="en-US" sz="800" dirty="0"/>
                        <a:t>　</a:t>
                      </a:r>
                      <a:r>
                        <a:rPr kumimoji="1" lang="ja-JP" altLang="ja-JP" sz="800" kern="1200" dirty="0">
                          <a:solidFill>
                            <a:schemeClr val="tx1"/>
                          </a:solidFill>
                          <a:effectLst/>
                          <a:latin typeface="+mn-lt"/>
                          <a:ea typeface="+mn-ea"/>
                          <a:cs typeface="+mn-cs"/>
                        </a:rPr>
                        <a:t>用いる場面</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gridSpan="2">
                  <a:txBody>
                    <a:bodyPr/>
                    <a:lstStyle/>
                    <a:p>
                      <a:r>
                        <a:rPr lang="ja-JP" altLang="en-US" sz="800" dirty="0"/>
                        <a:t>　</a:t>
                      </a:r>
                      <a:r>
                        <a:rPr kumimoji="1" lang="ja-JP" altLang="ja-JP" sz="800" kern="1200" dirty="0">
                          <a:solidFill>
                            <a:schemeClr val="tx1"/>
                          </a:solidFill>
                          <a:effectLst/>
                          <a:latin typeface="+mn-lt"/>
                          <a:ea typeface="+mn-ea"/>
                          <a:cs typeface="+mn-cs"/>
                        </a:rPr>
                        <a:t>環境</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3">
                  <a:txBody>
                    <a:bodyPr/>
                    <a:lstStyle/>
                    <a:p>
                      <a:r>
                        <a:rPr kumimoji="1" lang="ja-JP" altLang="ja-JP" sz="800" kern="1200" dirty="0">
                          <a:solidFill>
                            <a:schemeClr val="tx1"/>
                          </a:solidFill>
                          <a:effectLst/>
                          <a:latin typeface="+mn-lt"/>
                          <a:ea typeface="+mn-ea"/>
                          <a:cs typeface="+mn-cs"/>
                        </a:rPr>
                        <a:t>社会との関わり</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r>
                        <a:rPr lang="ja-JP" altLang="en-US" sz="800" dirty="0"/>
                        <a:t>　</a:t>
                      </a:r>
                      <a:r>
                        <a:rPr kumimoji="1" lang="ja-JP" altLang="ja-JP" sz="800" kern="1200" dirty="0">
                          <a:solidFill>
                            <a:schemeClr val="tx1"/>
                          </a:solidFill>
                          <a:effectLst/>
                          <a:latin typeface="+mn-lt"/>
                          <a:ea typeface="+mn-ea"/>
                          <a:cs typeface="+mn-cs"/>
                        </a:rPr>
                        <a:t>伝える相手や内容</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r>
                        <a:rPr lang="ja-JP" altLang="en-US" sz="800" dirty="0"/>
                        <a:t>　</a:t>
                      </a:r>
                      <a:r>
                        <a:rPr kumimoji="1" lang="ja-JP" altLang="ja-JP" sz="800" kern="1200" dirty="0">
                          <a:solidFill>
                            <a:schemeClr val="tx1"/>
                          </a:solidFill>
                          <a:effectLst/>
                          <a:latin typeface="+mn-lt"/>
                          <a:ea typeface="+mn-ea"/>
                          <a:cs typeface="+mn-cs"/>
                        </a:rPr>
                        <a:t>使用者の立場</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lang="ja-JP" altLang="en-US"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gridSpan="3">
                  <a:txBody>
                    <a:bodyPr/>
                    <a:lstStyle/>
                    <a:p>
                      <a:r>
                        <a:rPr lang="ja-JP" altLang="en-US" sz="800" dirty="0"/>
                        <a:t>　</a:t>
                      </a:r>
                      <a:r>
                        <a:rPr kumimoji="1" lang="ja-JP" altLang="ja-JP" sz="800" kern="1200" dirty="0">
                          <a:solidFill>
                            <a:schemeClr val="tx1"/>
                          </a:solidFill>
                          <a:effectLst/>
                          <a:latin typeface="+mn-lt"/>
                          <a:ea typeface="+mn-ea"/>
                          <a:cs typeface="+mn-cs"/>
                        </a:rPr>
                        <a:t>機知やユーモア</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21585375"/>
                  </a:ext>
                </a:extLst>
              </a:tr>
              <a:tr h="0">
                <a:tc vMerge="1">
                  <a:txBody>
                    <a:bodyPr/>
                    <a:lstStyle/>
                    <a:p>
                      <a:endParaRPr kumimoji="1" lang="ja-JP" altLang="en-US"/>
                    </a:p>
                  </a:txBody>
                  <a:tcPr/>
                </a:tc>
                <a:tc vMerge="1">
                  <a:txBody>
                    <a:bodyPr/>
                    <a:lstStyle/>
                    <a:p>
                      <a:endParaRPr kumimoji="1" lang="ja-JP" altLang="en-US"/>
                    </a:p>
                  </a:txBody>
                  <a:tcPr/>
                </a:tc>
                <a:tc rowSpan="2">
                  <a:txBody>
                    <a:bodyPr/>
                    <a:lstStyle/>
                    <a:p>
                      <a:pPr algn="ctr"/>
                      <a:r>
                        <a:rPr lang="ja-JP" altLang="en-US" sz="800" dirty="0"/>
                        <a:t>構想</a:t>
                      </a: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rowSpan="2" gridSpan="2">
                  <a:txBody>
                    <a:bodyPr/>
                    <a:lstStyle/>
                    <a:p>
                      <a:pPr algn="ctr">
                        <a:lnSpc>
                          <a:spcPts val="800"/>
                        </a:lnSpc>
                      </a:pPr>
                      <a:r>
                        <a:rPr kumimoji="1" lang="ja-JP" altLang="ja-JP" sz="800" kern="1200" dirty="0">
                          <a:solidFill>
                            <a:schemeClr val="tx1"/>
                          </a:solidFill>
                          <a:effectLst/>
                          <a:latin typeface="+mn-lt"/>
                          <a:ea typeface="+mn-ea"/>
                          <a:cs typeface="+mn-cs"/>
                        </a:rPr>
                        <a:t>単純化や省略</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endParaRPr kumimoji="1" lang="ja-JP" altLang="en-US" dirty="0"/>
                    </a:p>
                  </a:txBody>
                  <a:tcPr/>
                </a:tc>
                <a:tc rowSpan="2" gridSpan="2">
                  <a:txBody>
                    <a:bodyPr/>
                    <a:lstStyle/>
                    <a:p>
                      <a:pPr algn="ctr">
                        <a:lnSpc>
                          <a:spcPts val="800"/>
                        </a:lnSpc>
                      </a:pPr>
                      <a:r>
                        <a:rPr kumimoji="1" lang="ja-JP" altLang="ja-JP" sz="800" kern="1200" dirty="0">
                          <a:solidFill>
                            <a:schemeClr val="tx1"/>
                          </a:solidFill>
                          <a:effectLst/>
                          <a:latin typeface="+mn-lt"/>
                          <a:ea typeface="+mn-ea"/>
                          <a:cs typeface="+mn-cs"/>
                        </a:rPr>
                        <a:t>強調</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endParaRPr lang="ja-JP" altLang="en-US"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rowSpan="2">
                  <a:txBody>
                    <a:bodyPr/>
                    <a:lstStyle/>
                    <a:p>
                      <a:pPr algn="ctr">
                        <a:lnSpc>
                          <a:spcPts val="800"/>
                        </a:lnSpc>
                      </a:pPr>
                      <a:r>
                        <a:rPr kumimoji="1" lang="ja-JP" altLang="ja-JP" sz="800" kern="1200" dirty="0">
                          <a:solidFill>
                            <a:schemeClr val="tx1"/>
                          </a:solidFill>
                          <a:effectLst/>
                          <a:latin typeface="+mn-lt"/>
                          <a:ea typeface="+mn-ea"/>
                          <a:cs typeface="+mn-cs"/>
                        </a:rPr>
                        <a:t>材料の組合せ</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10">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r>
                        <a:rPr kumimoji="1" lang="ja-JP" altLang="en-US" sz="800" dirty="0"/>
                        <a:t>調和</a:t>
                      </a:r>
                      <a:endParaRPr kumimoji="1" lang="ja-JP" altLang="en-US" sz="800" dirty="0">
                        <a:solidFill>
                          <a:schemeClr val="tx1"/>
                        </a:solidFill>
                        <a:latin typeface="ＭＳ Ｐゴシック" panose="020B0600070205080204" pitchFamily="50" charset="-128"/>
                        <a:ea typeface="+mn-ea"/>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endParaRPr kumimoji="1" lang="ja-JP" altLang="en-US" sz="800" dirty="0">
                        <a:solidFill>
                          <a:schemeClr val="tx1"/>
                        </a:solidFill>
                        <a:latin typeface="ＭＳ Ｐゴシック" panose="020B0600070205080204" pitchFamily="50" charset="-128"/>
                        <a:ea typeface="+mn-ea"/>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4333641"/>
                  </a:ext>
                </a:extLst>
              </a:tr>
              <a:tr h="24540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4">
                  <a:txBody>
                    <a:bodyPr/>
                    <a:lstStyle/>
                    <a:p>
                      <a:pPr algn="ctr"/>
                      <a:r>
                        <a:rPr kumimoji="1" lang="ja-JP" altLang="en-US" sz="800" dirty="0"/>
                        <a:t>　</a:t>
                      </a:r>
                      <a:r>
                        <a:rPr kumimoji="1" lang="ja-JP" altLang="ja-JP" sz="800" kern="1200" dirty="0">
                          <a:solidFill>
                            <a:schemeClr val="tx1"/>
                          </a:solidFill>
                          <a:effectLst/>
                          <a:latin typeface="+mn-lt"/>
                          <a:ea typeface="+mn-ea"/>
                          <a:cs typeface="+mn-cs"/>
                        </a:rPr>
                        <a:t>美しさ</a:t>
                      </a:r>
                      <a:endParaRPr kumimoji="1"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3">
                  <a:txBody>
                    <a:bodyPr/>
                    <a:lstStyle/>
                    <a:p>
                      <a:pPr algn="ctr"/>
                      <a:r>
                        <a:rPr kumimoji="1" lang="ja-JP" altLang="ja-JP" sz="800" kern="1200" dirty="0">
                          <a:solidFill>
                            <a:schemeClr val="tx1"/>
                          </a:solidFill>
                          <a:effectLst/>
                          <a:latin typeface="+mn-lt"/>
                          <a:ea typeface="+mn-ea"/>
                          <a:cs typeface="+mn-cs"/>
                        </a:rPr>
                        <a:t>伝達の効果</a:t>
                      </a:r>
                      <a:endParaRPr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endParaRPr kumimoji="1" lang="ja-JP" altLang="en-US" sz="800" dirty="0">
                        <a:solidFill>
                          <a:schemeClr val="tx1"/>
                        </a:solidFill>
                        <a:latin typeface="ＭＳ Ｐゴシック" panose="020B0600070205080204" pitchFamily="50" charset="-128"/>
                        <a:ea typeface="+mn-ea"/>
                      </a:endParaRPr>
                    </a:p>
                  </a:txBody>
                  <a:tcPr/>
                </a:tc>
                <a:tc hMerge="1">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endParaRPr kumimoji="1" lang="ja-JP" altLang="en-US" sz="800" dirty="0">
                        <a:solidFill>
                          <a:schemeClr val="tx1"/>
                        </a:solidFill>
                        <a:latin typeface="ＭＳ Ｐゴシック" panose="020B0600070205080204" pitchFamily="50" charset="-128"/>
                        <a:ea typeface="+mn-ea"/>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rgbClr val="CCFF66"/>
                    </a:solidFill>
                  </a:tcPr>
                </a:tc>
                <a:tc gridSpan="3">
                  <a:txBody>
                    <a:bodyPr/>
                    <a:lstStyle/>
                    <a:p>
                      <a:pPr algn="ctr"/>
                      <a:r>
                        <a:rPr kumimoji="1" lang="ja-JP" altLang="ja-JP" sz="800" kern="1200" dirty="0">
                          <a:solidFill>
                            <a:schemeClr val="tx1"/>
                          </a:solidFill>
                          <a:effectLst/>
                          <a:latin typeface="+mn-lt"/>
                          <a:ea typeface="+mn-ea"/>
                          <a:cs typeface="+mn-cs"/>
                        </a:rPr>
                        <a:t>使いやすさや機能</a:t>
                      </a:r>
                      <a:endParaRPr lang="ja-JP" altLang="en-US" sz="800" dirty="0"/>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ts val="800"/>
                        </a:lnSpc>
                        <a:spcBef>
                          <a:spcPct val="0"/>
                        </a:spcBef>
                        <a:spcAft>
                          <a:spcPct val="0"/>
                        </a:spcAft>
                        <a:buClrTx/>
                        <a:buSzTx/>
                        <a:buFontTx/>
                        <a:buNone/>
                        <a:tabLst/>
                        <a:defRPr/>
                      </a:pPr>
                      <a:endParaRPr kumimoji="1" lang="ja-JP" altLang="en-US" sz="800" dirty="0">
                        <a:solidFill>
                          <a:schemeClr val="tx1"/>
                        </a:solidFill>
                        <a:latin typeface="ＭＳ Ｐゴシック" panose="020B0600070205080204" pitchFamily="50" charset="-128"/>
                        <a:ea typeface="+mn-ea"/>
                      </a:endParaRPr>
                    </a:p>
                  </a:txBody>
                  <a:tcPr marL="0" marR="0" marT="72000" marB="0"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rgbClr val="CCFF66"/>
                    </a:solidFill>
                  </a:tcPr>
                </a:tc>
                <a:tc hMerge="1">
                  <a:txBody>
                    <a:bodyPr/>
                    <a:lstStyle/>
                    <a:p>
                      <a:endParaRPr kumimoji="1" lang="ja-JP" altLang="en-US"/>
                    </a:p>
                  </a:txBody>
                  <a:tcPr/>
                </a:tc>
                <a:extLst>
                  <a:ext uri="{0D108BD9-81ED-4DB2-BD59-A6C34878D82A}">
                    <a16:rowId xmlns:a16="http://schemas.microsoft.com/office/drawing/2014/main" val="1935841734"/>
                  </a:ext>
                </a:extLst>
              </a:tr>
              <a:tr h="123088">
                <a:tc vMerge="1">
                  <a:txBody>
                    <a:bodyPr/>
                    <a:lstStyle/>
                    <a:p>
                      <a:endParaRPr kumimoji="1" lang="ja-JP" altLang="en-US"/>
                    </a:p>
                  </a:txBody>
                  <a:tcPr/>
                </a:tc>
                <a:tc rowSpan="7">
                  <a:txBody>
                    <a:bodyPr/>
                    <a:lstStyle/>
                    <a:p>
                      <a:pPr marL="0" marR="0" lvl="0" indent="0" algn="ctr" defTabSz="914400" rtl="0" eaLnBrk="0" fontAlgn="base" latinLnBrk="0" hangingPunct="1">
                        <a:lnSpc>
                          <a:spcPct val="100000"/>
                        </a:lnSpc>
                        <a:spcBef>
                          <a:spcPct val="0"/>
                        </a:spcBef>
                        <a:spcAft>
                          <a:spcPct val="0"/>
                        </a:spcAft>
                        <a:buClrTx/>
                        <a:buSzPct val="100000"/>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鑑賞</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endParaRPr>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rowSpan="3" gridSpan="2">
                  <a:txBody>
                    <a:bodyPr/>
                    <a:lstStyle/>
                    <a:p>
                      <a:pPr algn="ctr">
                        <a:lnSpc>
                          <a:spcPts val="800"/>
                        </a:lnSpc>
                      </a:pPr>
                      <a:r>
                        <a:rPr lang="ja-JP" altLang="en-US" sz="800" dirty="0"/>
                        <a:t>美術作品</a:t>
                      </a:r>
                      <a:endParaRPr lang="en-US" altLang="ja-JP" sz="800" dirty="0"/>
                    </a:p>
                    <a:p>
                      <a:pPr algn="ctr">
                        <a:lnSpc>
                          <a:spcPts val="800"/>
                        </a:lnSpc>
                      </a:pPr>
                      <a:r>
                        <a:rPr lang="ja-JP" altLang="en-US" sz="800" dirty="0"/>
                        <a:t>など</a:t>
                      </a:r>
                    </a:p>
                    <a:p>
                      <a:pPr algn="ctr">
                        <a:lnSpc>
                          <a:spcPts val="800"/>
                        </a:lnSpc>
                      </a:pPr>
                      <a:endParaRPr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rowSpan="3"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8">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感じ取る</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gridSpan="6">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考える</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hMerge="1">
                  <a:txBody>
                    <a:bodyPr/>
                    <a:lstStyle/>
                    <a:p>
                      <a:endParaRPr kumimoji="1" lang="ja-JP" altLang="en-US"/>
                    </a:p>
                  </a:txBody>
                  <a:tcPr/>
                </a:tc>
                <a:extLst>
                  <a:ext uri="{0D108BD9-81ED-4DB2-BD59-A6C34878D82A}">
                    <a16:rowId xmlns:a16="http://schemas.microsoft.com/office/drawing/2014/main" val="10005"/>
                  </a:ext>
                </a:extLst>
              </a:tr>
              <a:tr h="118691">
                <a:tc vMerge="1">
                  <a:txBody>
                    <a:bodyPr/>
                    <a:lstStyle/>
                    <a:p>
                      <a:endParaRPr kumimoji="1" lang="ja-JP" altLang="en-US"/>
                    </a:p>
                  </a:txBody>
                  <a:tcPr/>
                </a:tc>
                <a:tc vMerge="1">
                  <a:txBody>
                    <a:bodyPr/>
                    <a:lstStyle/>
                    <a:p>
                      <a:endParaRPr kumimoji="1" lang="ja-JP" altLang="en-US"/>
                    </a:p>
                  </a:txBody>
                  <a:tcPr/>
                </a:tc>
                <a:tc gridSpan="2" vMerge="1">
                  <a:txBody>
                    <a:bodyPr/>
                    <a:lstStyle/>
                    <a:p>
                      <a:pPr algn="ctr">
                        <a:lnSpc>
                          <a:spcPts val="800"/>
                        </a:lnSpc>
                      </a:pPr>
                      <a:endParaRPr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2"/>
                    </a:solidFill>
                  </a:tcPr>
                </a:tc>
                <a:tc hMerge="1" vMerge="1">
                  <a:txBody>
                    <a:bodyPr/>
                    <a:lstStyle/>
                    <a:p>
                      <a:endParaRPr kumimoji="1" lang="ja-JP" altLang="en-US"/>
                    </a:p>
                  </a:txBody>
                  <a:tcPr/>
                </a:tc>
                <a:tc gridSpan="8">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造形的なよさや美しさ</a:t>
                      </a:r>
                      <a:r>
                        <a:rPr kumimoji="1" lang="en-US" altLang="ja-JP" sz="800" dirty="0"/>
                        <a:t>(</a:t>
                      </a:r>
                      <a:r>
                        <a:rPr kumimoji="1" lang="ja-JP" altLang="en-US" sz="800" dirty="0"/>
                        <a:t>★</a:t>
                      </a:r>
                      <a:r>
                        <a:rPr kumimoji="1" lang="en-US" altLang="ja-JP" sz="800" dirty="0"/>
                        <a:t>)</a:t>
                      </a: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rowSpan="2"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作者の心情</a:t>
                      </a:r>
                    </a:p>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rowSpan="2"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表現の</a:t>
                      </a:r>
                    </a:p>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意図や工夫</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gridSpan="2">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rPr>
                        <a:t>その他</a:t>
                      </a:r>
                      <a:endPar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endParaRPr>
                    </a:p>
                    <a:p>
                      <a:pPr marL="0" marR="0" lvl="0" indent="0" algn="ctr" defTabSz="914400" rtl="0" eaLnBrk="1" fontAlgn="auto" latinLnBrk="0" hangingPunct="1">
                        <a:lnSpc>
                          <a:spcPts val="800"/>
                        </a:lnSpc>
                        <a:spcBef>
                          <a:spcPts val="0"/>
                        </a:spcBef>
                        <a:spcAft>
                          <a:spcPts val="0"/>
                        </a:spcAft>
                        <a:buClrTx/>
                        <a:buSzTx/>
                        <a:buFontTx/>
                        <a:buNone/>
                        <a:tabLst/>
                        <a:defRPr/>
                      </a:pPr>
                      <a:r>
                        <a:rPr kumimoji="1" lang="en-US" altLang="ja-JP" sz="800" b="0" i="0" u="none" strike="noStrike" cap="none" normalizeH="0" baseline="0" dirty="0">
                          <a:ln>
                            <a:noFill/>
                          </a:ln>
                          <a:solidFill>
                            <a:schemeClr val="tx1"/>
                          </a:solidFill>
                          <a:effectLst/>
                          <a:latin typeface="ＭＳ Ｐゴシック" panose="020B0600070205080204" pitchFamily="50" charset="-128"/>
                          <a:ea typeface="+mn-ea"/>
                        </a:rPr>
                        <a:t>(     )</a:t>
                      </a:r>
                    </a:p>
                    <a:p>
                      <a:pPr marL="0" marR="0" lvl="0" indent="0" algn="l"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extLst>
                  <a:ext uri="{0D108BD9-81ED-4DB2-BD59-A6C34878D82A}">
                    <a16:rowId xmlns:a16="http://schemas.microsoft.com/office/drawing/2014/main" val="1397430886"/>
                  </a:ext>
                </a:extLst>
              </a:tr>
              <a:tr h="206329">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8">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目的や機能との調和のとれた美しさ</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1394104931"/>
                  </a:ext>
                </a:extLst>
              </a:tr>
              <a:tr h="293967">
                <a:tc vMerge="1">
                  <a:txBody>
                    <a:bodyPr/>
                    <a:lstStyle/>
                    <a:p>
                      <a:endParaRPr kumimoji="1" lang="ja-JP" altLang="en-US"/>
                    </a:p>
                  </a:txBody>
                  <a:tcPr/>
                </a:tc>
                <a:tc vMerge="1">
                  <a:txBody>
                    <a:bodyPr/>
                    <a:lstStyle/>
                    <a:p>
                      <a:pPr marL="0" marR="0" lvl="0" indent="0" algn="ctr" defTabSz="914400" rtl="0" eaLnBrk="0" fontAlgn="base" latinLnBrk="0" hangingPunct="1">
                        <a:lnSpc>
                          <a:spcPct val="100000"/>
                        </a:lnSpc>
                        <a:spcBef>
                          <a:spcPct val="0"/>
                        </a:spcBef>
                        <a:spcAft>
                          <a:spcPct val="0"/>
                        </a:spcAft>
                        <a:buClrTx/>
                        <a:buSzPct val="100000"/>
                        <a:buFontTx/>
                        <a:buNone/>
                        <a:tabLst/>
                        <a:defRPr/>
                      </a:pPr>
                      <a:endParaRPr kumimoji="1" lang="ja-JP" altLang="en-US" sz="800" b="0" i="0" u="none" strike="noStrike" cap="none" normalizeH="0" baseline="0" dirty="0">
                        <a:ln>
                          <a:noFill/>
                        </a:ln>
                        <a:solidFill>
                          <a:schemeClr val="tx1"/>
                        </a:solidFill>
                        <a:effectLst/>
                        <a:latin typeface="ＭＳ Ｐゴシック" panose="020B0600070205080204" pitchFamily="50" charset="-128"/>
                        <a:ea typeface="+mn-ea"/>
                      </a:endParaRPr>
                    </a:p>
                  </a:txBody>
                  <a:tcPr marL="0" marR="0" marT="71995"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4" gridSpan="2">
                  <a:txBody>
                    <a:bodyPr/>
                    <a:lstStyle/>
                    <a:p>
                      <a:pPr algn="ctr">
                        <a:lnSpc>
                          <a:spcPts val="800"/>
                        </a:lnSpc>
                      </a:pPr>
                      <a:r>
                        <a:rPr kumimoji="1" lang="ja-JP" altLang="en-US" sz="800" dirty="0"/>
                        <a:t>美術の</a:t>
                      </a:r>
                      <a:endParaRPr kumimoji="1" lang="en-US" altLang="ja-JP" sz="800" dirty="0"/>
                    </a:p>
                    <a:p>
                      <a:pPr algn="ctr">
                        <a:lnSpc>
                          <a:spcPts val="800"/>
                        </a:lnSpc>
                      </a:pPr>
                      <a:r>
                        <a:rPr kumimoji="1" lang="ja-JP" altLang="en-US" sz="800" dirty="0"/>
                        <a:t>働き</a:t>
                      </a:r>
                      <a:endParaRPr kumimoji="1" lang="en-US" altLang="ja-JP" sz="800" dirty="0"/>
                    </a:p>
                    <a:p>
                      <a:pPr algn="ctr">
                        <a:lnSpc>
                          <a:spcPts val="800"/>
                        </a:lnSpc>
                      </a:pPr>
                      <a:r>
                        <a:rPr kumimoji="1" lang="ja-JP" altLang="en-US" sz="800" dirty="0"/>
                        <a:t>・</a:t>
                      </a:r>
                      <a:endParaRPr kumimoji="1" lang="en-US" altLang="ja-JP" sz="800" dirty="0"/>
                    </a:p>
                    <a:p>
                      <a:pPr algn="ctr">
                        <a:lnSpc>
                          <a:spcPts val="800"/>
                        </a:lnSpc>
                      </a:pPr>
                      <a:r>
                        <a:rPr kumimoji="1" lang="ja-JP" altLang="en-US" sz="800" dirty="0"/>
                        <a:t>美術</a:t>
                      </a:r>
                      <a:endParaRPr kumimoji="1" lang="en-US" altLang="ja-JP" sz="800" dirty="0"/>
                    </a:p>
                    <a:p>
                      <a:pPr algn="ctr">
                        <a:lnSpc>
                          <a:spcPts val="800"/>
                        </a:lnSpc>
                      </a:pPr>
                      <a:r>
                        <a:rPr kumimoji="1" lang="ja-JP" altLang="en-US" sz="800" dirty="0"/>
                        <a:t>文化</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rowSpan="4"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72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gridSpan="4">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　身近な環境の中に見られる★</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0">
                  <a:txBody>
                    <a:bodyPr/>
                    <a:lstStyle/>
                    <a:p>
                      <a:pPr marL="0" marR="0" lvl="0" indent="0" algn="l" defTabSz="914400" rtl="0" eaLnBrk="1" fontAlgn="auto" latinLnBrk="0" hangingPunct="1">
                        <a:lnSpc>
                          <a:spcPts val="800"/>
                        </a:lnSpc>
                        <a:spcBef>
                          <a:spcPts val="0"/>
                        </a:spcBef>
                        <a:spcAft>
                          <a:spcPts val="0"/>
                        </a:spcAft>
                        <a:buClrTx/>
                        <a:buSzTx/>
                        <a:buFontTx/>
                        <a:buNone/>
                        <a:tabLst/>
                        <a:defRPr/>
                      </a:pPr>
                      <a:r>
                        <a:rPr kumimoji="1" lang="ja-JP" altLang="en-US" sz="800" dirty="0"/>
                        <a:t>安らぎや自然との共存などの視点から、生活、社会を美しく豊かにする美術の働き</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no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118691">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5">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日本の美術作品</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rowSpan="2" gridSpan="3">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伝統や文化の★</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lumMod val="85000"/>
                      </a:schemeClr>
                    </a:solidFill>
                  </a:tcPr>
                </a:tc>
                <a:tc rowSpan="2" hMerge="1">
                  <a:txBody>
                    <a:bodyPr/>
                    <a:lstStyle/>
                    <a:p>
                      <a:endParaRPr kumimoji="1" lang="ja-JP" altLang="en-US"/>
                    </a:p>
                  </a:txBody>
                  <a:tcPr/>
                </a:tc>
                <a:tc rowSpan="2" hMerge="1">
                  <a:txBody>
                    <a:bodyPr/>
                    <a:lstStyle/>
                    <a:p>
                      <a:endParaRPr kumimoji="1" lang="ja-JP" altLang="en-US"/>
                    </a:p>
                  </a:txBody>
                  <a:tcPr/>
                </a:tc>
                <a:tc rowSpan="2" gridSpan="6">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国際理解</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rowSpan="2"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extLst>
                  <a:ext uri="{0D108BD9-81ED-4DB2-BD59-A6C34878D82A}">
                    <a16:rowId xmlns:a16="http://schemas.microsoft.com/office/drawing/2014/main" val="1324818280"/>
                  </a:ext>
                </a:extLst>
              </a:tr>
              <a:tr h="206329">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5">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受け継がれてきた表現の特質</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v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hMerge="1" vMerge="1">
                  <a:txBody>
                    <a:bodyPr/>
                    <a:lstStyle/>
                    <a:p>
                      <a:endParaRPr kumimoji="1" lang="ja-JP" altLang="en-US"/>
                    </a:p>
                  </a:txBody>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876687869"/>
                  </a:ext>
                </a:extLst>
              </a:tr>
              <a:tr h="206329">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8">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諸外国の美術文化との相違点、共通点に気づく</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美術文化の</a:t>
                      </a:r>
                    </a:p>
                    <a:p>
                      <a:pPr marL="0" marR="0" lvl="0" indent="0" algn="ctr" defTabSz="914400" rtl="0" eaLnBrk="1" fontAlgn="auto" latinLnBrk="0" hangingPunct="1">
                        <a:lnSpc>
                          <a:spcPts val="800"/>
                        </a:lnSpc>
                        <a:spcBef>
                          <a:spcPts val="0"/>
                        </a:spcBef>
                        <a:spcAft>
                          <a:spcPts val="0"/>
                        </a:spcAft>
                        <a:buClrTx/>
                        <a:buSzTx/>
                        <a:buFontTx/>
                        <a:buNone/>
                        <a:tabLst/>
                        <a:defRPr/>
                      </a:pPr>
                      <a:r>
                        <a:rPr kumimoji="1" lang="ja-JP" altLang="en-US" sz="800" dirty="0"/>
                        <a:t>継承と創造</a:t>
                      </a:r>
                    </a:p>
                  </a:txBody>
                  <a:tcPr marL="0" marR="0" marT="36000" marB="0"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pPr marL="0" marR="0" lvl="0" indent="0" algn="ctr" defTabSz="914400" rtl="0" eaLnBrk="1" fontAlgn="auto" latinLnBrk="0" hangingPunct="1">
                        <a:lnSpc>
                          <a:spcPts val="800"/>
                        </a:lnSpc>
                        <a:spcBef>
                          <a:spcPts val="0"/>
                        </a:spcBef>
                        <a:spcAft>
                          <a:spcPts val="0"/>
                        </a:spcAft>
                        <a:buClrTx/>
                        <a:buSzTx/>
                        <a:buFontTx/>
                        <a:buNone/>
                        <a:tabLst/>
                        <a:defRPr/>
                      </a:pPr>
                      <a:endParaRPr kumimoji="1" lang="ja-JP" altLang="en-US" sz="800"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06661686"/>
                  </a:ext>
                </a:extLst>
              </a:tr>
            </a:tbl>
          </a:graphicData>
        </a:graphic>
      </p:graphicFrame>
      <p:graphicFrame>
        <p:nvGraphicFramePr>
          <p:cNvPr id="53" name="Group 315"/>
          <p:cNvGraphicFramePr>
            <a:graphicFrameLocks noGrp="1"/>
          </p:cNvGraphicFramePr>
          <p:nvPr>
            <p:extLst>
              <p:ext uri="{D42A27DB-BD31-4B8C-83A1-F6EECF244321}">
                <p14:modId xmlns:p14="http://schemas.microsoft.com/office/powerpoint/2010/main" val="1303083827"/>
              </p:ext>
            </p:extLst>
          </p:nvPr>
        </p:nvGraphicFramePr>
        <p:xfrm>
          <a:off x="125241" y="6208455"/>
          <a:ext cx="2805635" cy="457200"/>
        </p:xfrm>
        <a:graphic>
          <a:graphicData uri="http://schemas.openxmlformats.org/drawingml/2006/table">
            <a:tbl>
              <a:tblPr/>
              <a:tblGrid>
                <a:gridCol w="2805635">
                  <a:extLst>
                    <a:ext uri="{9D8B030D-6E8A-4147-A177-3AD203B41FA5}">
                      <a16:colId xmlns:a16="http://schemas.microsoft.com/office/drawing/2014/main" val="20000"/>
                    </a:ext>
                  </a:extLst>
                </a:gridCol>
              </a:tblGrid>
              <a:tr h="69585">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9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　　　　　　　</a:t>
                      </a:r>
                      <a:r>
                        <a:rPr kumimoji="0" lang="ja-JP" altLang="en-US" sz="1000" b="1" i="0" u="none" strike="noStrike" cap="none" normalizeH="0" baseline="0" dirty="0">
                          <a:ln>
                            <a:noFill/>
                          </a:ln>
                          <a:solidFill>
                            <a:srgbClr val="000000"/>
                          </a:solidFill>
                          <a:effectLst/>
                          <a:latin typeface="ＭＳ Ｐゴシック" charset="-128"/>
                          <a:ea typeface="ＭＳ Ｐゴシック" charset="-128"/>
                          <a:cs typeface="Times New Roman" pitchFamily="18" charset="0"/>
                        </a:rPr>
                        <a:t>準備物</a:t>
                      </a:r>
                      <a:endParaRPr kumimoji="0" lang="ja-JP" altLang="en-US" sz="1000" b="0" i="0" u="none" strike="noStrike" cap="none" normalizeH="0" baseline="0" dirty="0">
                        <a:ln>
                          <a:noFill/>
                        </a:ln>
                        <a:solidFill>
                          <a:schemeClr val="tx1"/>
                        </a:solidFill>
                        <a:effectLst/>
                        <a:latin typeface="ＭＳ Ｐゴシック" charset="-128"/>
                        <a:ea typeface="ＭＳ Ｐゴシック" charset="-128"/>
                        <a:cs typeface="Times New Roman" pitchFamily="18" charset="0"/>
                      </a:endParaRPr>
                    </a:p>
                  </a:txBody>
                  <a:tcPr marL="90102" marR="90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278342">
                <a:tc>
                  <a:txBody>
                    <a:bodyPr/>
                    <a:lstStyle>
                      <a:lvl1pPr>
                        <a:spcBef>
                          <a:spcPct val="20000"/>
                        </a:spcBef>
                        <a:buFont typeface="Arial" charset="0"/>
                        <a:defRPr kumimoji="1" sz="2800">
                          <a:solidFill>
                            <a:schemeClr val="tx1"/>
                          </a:solidFill>
                          <a:latin typeface="Calibri" pitchFamily="34" charset="0"/>
                          <a:ea typeface="ＭＳ Ｐゴシック" charset="-128"/>
                        </a:defRPr>
                      </a:lvl1pPr>
                      <a:lvl2pPr marL="742950" indent="-285750">
                        <a:spcBef>
                          <a:spcPct val="20000"/>
                        </a:spcBef>
                        <a:buFont typeface="Arial" charset="0"/>
                        <a:defRPr kumimoji="1" sz="2400">
                          <a:solidFill>
                            <a:schemeClr val="tx1"/>
                          </a:solidFill>
                          <a:latin typeface="Calibri" pitchFamily="34" charset="0"/>
                          <a:ea typeface="ＭＳ Ｐゴシック" charset="-128"/>
                        </a:defRPr>
                      </a:lvl2pPr>
                      <a:lvl3pPr marL="1143000" indent="-228600">
                        <a:spcBef>
                          <a:spcPct val="20000"/>
                        </a:spcBef>
                        <a:buFont typeface="Arial" charset="0"/>
                        <a:defRPr kumimoji="1" sz="2000">
                          <a:solidFill>
                            <a:schemeClr val="tx1"/>
                          </a:solidFill>
                          <a:latin typeface="Calibri" pitchFamily="34" charset="0"/>
                          <a:ea typeface="ＭＳ Ｐゴシック" charset="-128"/>
                        </a:defRPr>
                      </a:lvl3pPr>
                      <a:lvl4pPr marL="1600200" indent="-228600">
                        <a:spcBef>
                          <a:spcPct val="20000"/>
                        </a:spcBef>
                        <a:buFont typeface="Arial" charset="0"/>
                        <a:defRPr kumimoji="1">
                          <a:solidFill>
                            <a:schemeClr val="tx1"/>
                          </a:solidFill>
                          <a:latin typeface="Calibri" pitchFamily="34" charset="0"/>
                          <a:ea typeface="ＭＳ Ｐゴシック" charset="-128"/>
                        </a:defRPr>
                      </a:lvl4pPr>
                      <a:lvl5pPr marL="2057400" indent="-228600">
                        <a:spcBef>
                          <a:spcPct val="20000"/>
                        </a:spcBef>
                        <a:buFont typeface="Arial" charset="0"/>
                        <a:defRPr kumimoji="1">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charset="-128"/>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defRPr/>
                      </a:pPr>
                      <a:r>
                        <a:rPr kumimoji="1" lang="ja-JP" altLang="en-US" sz="1000" dirty="0"/>
                        <a:t>　　</a:t>
                      </a:r>
                      <a:endParaRPr kumimoji="0" lang="en-US" altLang="ja-JP" sz="1000" b="0" i="0" u="none" strike="noStrike" cap="none" normalizeH="0" baseline="0" dirty="0">
                        <a:ln>
                          <a:noFill/>
                        </a:ln>
                        <a:solidFill>
                          <a:schemeClr val="tx1"/>
                        </a:solidFill>
                        <a:effectLst/>
                        <a:latin typeface="ＭＳ 明朝" pitchFamily="17" charset="-128"/>
                        <a:ea typeface="ＭＳ 明朝" pitchFamily="17" charset="-128"/>
                        <a:cs typeface="Times New Roman" pitchFamily="18" charset="0"/>
                      </a:endParaRPr>
                    </a:p>
                  </a:txBody>
                  <a:tcPr marL="90102" marR="90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6223" name="テキスト ボックス 3"/>
          <p:cNvSpPr txBox="1">
            <a:spLocks noChangeArrowheads="1"/>
          </p:cNvSpPr>
          <p:nvPr/>
        </p:nvSpPr>
        <p:spPr bwMode="auto">
          <a:xfrm>
            <a:off x="112713" y="41275"/>
            <a:ext cx="21558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 typeface="Arial" panose="020B0604020202020204" pitchFamily="34" charset="0"/>
              <a:buNone/>
            </a:pPr>
            <a:r>
              <a:rPr lang="ja-JP" altLang="en-US" sz="1100" dirty="0">
                <a:solidFill>
                  <a:srgbClr val="000000"/>
                </a:solidFill>
                <a:latin typeface="Verdana" panose="020B0604030504040204" pitchFamily="34" charset="0"/>
              </a:rPr>
              <a:t>実感的に学ぶ授業の最小単位　　　　</a:t>
            </a:r>
            <a:endParaRPr lang="en-US" altLang="ja-JP" sz="1000" dirty="0">
              <a:solidFill>
                <a:srgbClr val="000000"/>
              </a:solidFill>
              <a:latin typeface="Verdana" panose="020B0604030504040204" pitchFamily="34" charset="0"/>
            </a:endParaRPr>
          </a:p>
        </p:txBody>
      </p:sp>
      <p:graphicFrame>
        <p:nvGraphicFramePr>
          <p:cNvPr id="65" name="表 64"/>
          <p:cNvGraphicFramePr>
            <a:graphicFrameLocks noGrp="1"/>
          </p:cNvGraphicFramePr>
          <p:nvPr>
            <p:extLst>
              <p:ext uri="{D42A27DB-BD31-4B8C-83A1-F6EECF244321}">
                <p14:modId xmlns:p14="http://schemas.microsoft.com/office/powerpoint/2010/main" val="2118908091"/>
              </p:ext>
            </p:extLst>
          </p:nvPr>
        </p:nvGraphicFramePr>
        <p:xfrm>
          <a:off x="85088" y="5454282"/>
          <a:ext cx="2829921" cy="702572"/>
        </p:xfrm>
        <a:graphic>
          <a:graphicData uri="http://schemas.openxmlformats.org/drawingml/2006/table">
            <a:tbl>
              <a:tblPr firstRow="1" bandRow="1">
                <a:tableStyleId>{5C22544A-7EE6-4342-B048-85BDC9FD1C3A}</a:tableStyleId>
              </a:tblPr>
              <a:tblGrid>
                <a:gridCol w="911590">
                  <a:extLst>
                    <a:ext uri="{9D8B030D-6E8A-4147-A177-3AD203B41FA5}">
                      <a16:colId xmlns:a16="http://schemas.microsoft.com/office/drawing/2014/main" val="20000"/>
                    </a:ext>
                  </a:extLst>
                </a:gridCol>
                <a:gridCol w="808452">
                  <a:extLst>
                    <a:ext uri="{9D8B030D-6E8A-4147-A177-3AD203B41FA5}">
                      <a16:colId xmlns:a16="http://schemas.microsoft.com/office/drawing/2014/main" val="2636888545"/>
                    </a:ext>
                  </a:extLst>
                </a:gridCol>
                <a:gridCol w="1109879">
                  <a:extLst>
                    <a:ext uri="{9D8B030D-6E8A-4147-A177-3AD203B41FA5}">
                      <a16:colId xmlns:a16="http://schemas.microsoft.com/office/drawing/2014/main" val="2826564785"/>
                    </a:ext>
                  </a:extLst>
                </a:gridCol>
              </a:tblGrid>
              <a:tr h="102581">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ＭＳ Ｐゴシック" panose="020B0600070205080204" pitchFamily="50" charset="-128"/>
                          <a:ea typeface="+mn-ea"/>
                        </a:rPr>
                        <a:t>【HP</a:t>
                      </a:r>
                      <a:r>
                        <a:rPr kumimoji="1" lang="ja-JP" altLang="en-US" sz="900" b="0" dirty="0">
                          <a:solidFill>
                            <a:schemeClr val="tx1"/>
                          </a:solidFill>
                          <a:latin typeface="ＭＳ Ｐゴシック" panose="020B0600070205080204" pitchFamily="50" charset="-128"/>
                          <a:ea typeface="+mn-ea"/>
                        </a:rPr>
                        <a:t>キーワード</a:t>
                      </a:r>
                      <a:r>
                        <a:rPr kumimoji="1" lang="en-US" altLang="ja-JP" sz="900" b="0" dirty="0">
                          <a:solidFill>
                            <a:schemeClr val="tx1"/>
                          </a:solidFill>
                          <a:latin typeface="ＭＳ Ｐゴシック" panose="020B0600070205080204" pitchFamily="50" charset="-128"/>
                          <a:ea typeface="+mn-ea"/>
                        </a:rPr>
                        <a:t>】</a:t>
                      </a:r>
                      <a:endParaRPr kumimoji="1" lang="ja-JP" altLang="en-US" sz="900" b="0" dirty="0">
                        <a:solidFill>
                          <a:schemeClr val="tx1"/>
                        </a:solidFill>
                        <a:latin typeface="ＭＳ Ｐゴシック" panose="020B0600070205080204" pitchFamily="50" charset="-128"/>
                        <a:ea typeface="+mn-e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170925">
                <a:tc>
                  <a:txBody>
                    <a:bodyPr/>
                    <a:lstStyle/>
                    <a:p>
                      <a:pPr algn="ctr"/>
                      <a:r>
                        <a:rPr kumimoji="1" lang="ja-JP" altLang="en-US" sz="900" b="0" dirty="0">
                          <a:solidFill>
                            <a:schemeClr val="tx1"/>
                          </a:solidFill>
                          <a:latin typeface="ＭＳ Ｐゴシック" panose="020B0600070205080204" pitchFamily="50" charset="-128"/>
                          <a:ea typeface="+mn-ea"/>
                        </a:rPr>
                        <a:t>材料</a:t>
                      </a:r>
                      <a:endParaRPr kumimoji="1" lang="ja-JP" altLang="en-US" sz="9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900" b="0" dirty="0">
                          <a:solidFill>
                            <a:schemeClr val="tx1"/>
                          </a:solidFill>
                          <a:latin typeface="ＭＳ Ｐゴシック" panose="020B0600070205080204" pitchFamily="50" charset="-128"/>
                          <a:ea typeface="+mn-ea"/>
                        </a:rPr>
                        <a:t>方法</a:t>
                      </a:r>
                      <a:endParaRPr kumimoji="1" lang="ja-JP" altLang="en-US" sz="9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ja-JP" altLang="en-US" sz="900" b="0" dirty="0">
                          <a:solidFill>
                            <a:schemeClr val="tx1"/>
                          </a:solidFill>
                          <a:latin typeface="ＭＳ Ｐゴシック" panose="020B0600070205080204" pitchFamily="50" charset="-128"/>
                          <a:ea typeface="+mn-ea"/>
                        </a:rPr>
                        <a:t>造形要素（中高）</a:t>
                      </a:r>
                      <a:endParaRPr kumimoji="1" lang="ja-JP" altLang="en-US" sz="9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4"/>
                  </a:ext>
                </a:extLst>
              </a:tr>
              <a:tr h="3368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normalizeH="0" baseline="0" dirty="0">
                        <a:ln>
                          <a:noFill/>
                        </a:ln>
                        <a:solidFill>
                          <a:schemeClr val="tx1"/>
                        </a:solidFill>
                        <a:effectLst/>
                        <a:latin typeface="ＭＳ Ｐゴシック" panose="020B0600070205080204" pitchFamily="50" charset="-128"/>
                        <a:ea typeface="+mn-ea"/>
                        <a:cs typeface="Arial" panose="020B0604020202020204" pitchFamily="34" charset="0"/>
                      </a:endParaRPr>
                    </a:p>
                  </a:txBody>
                  <a:tcPr marL="91516" marR="91516"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800" b="0" dirty="0">
                        <a:solidFill>
                          <a:schemeClr val="tx1"/>
                        </a:solidFill>
                        <a:latin typeface="ＭＳ Ｐゴシック" panose="020B0600070205080204" pitchFamily="50" charset="-128"/>
                        <a:ea typeface="ＭＳ Ｐゴシック" panose="020B0600070205080204" pitchFamily="50" charset="-128"/>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800" b="0" dirty="0">
                        <a:solidFill>
                          <a:schemeClr val="tx1"/>
                        </a:solidFill>
                        <a:latin typeface="ＭＳ Ｐゴシック" panose="020B0600070205080204" pitchFamily="50" charset="-128"/>
                        <a:ea typeface="+mn-ea"/>
                      </a:endParaRPr>
                    </a:p>
                  </a:txBody>
                  <a:tcPr marL="91516" marR="91516" marT="45691" marB="45691"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1500235"/>
                  </a:ext>
                </a:extLst>
              </a:tr>
            </a:tbl>
          </a:graphicData>
        </a:graphic>
      </p:graphicFrame>
      <p:sp>
        <p:nvSpPr>
          <p:cNvPr id="18" name="円/楕円 17"/>
          <p:cNvSpPr/>
          <p:nvPr/>
        </p:nvSpPr>
        <p:spPr>
          <a:xfrm>
            <a:off x="3081338" y="1144588"/>
            <a:ext cx="338137" cy="339725"/>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prstClr val="white"/>
                </a:solidFill>
                <a:latin typeface="ＤＦ特太ゴシック体" pitchFamily="49" charset="-128"/>
                <a:ea typeface="ＤＦ特太ゴシック体" pitchFamily="49" charset="-128"/>
              </a:rPr>
              <a:t>１</a:t>
            </a:r>
          </a:p>
        </p:txBody>
      </p:sp>
      <p:sp>
        <p:nvSpPr>
          <p:cNvPr id="19" name="円/楕円 18"/>
          <p:cNvSpPr/>
          <p:nvPr/>
        </p:nvSpPr>
        <p:spPr>
          <a:xfrm>
            <a:off x="5602288" y="1144588"/>
            <a:ext cx="339725" cy="339725"/>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400" dirty="0">
                <a:solidFill>
                  <a:prstClr val="white"/>
                </a:solidFill>
                <a:latin typeface="ＤＦ特太ゴシック体" pitchFamily="49" charset="-128"/>
                <a:ea typeface="ＤＦ特太ゴシック体" pitchFamily="49" charset="-128"/>
              </a:rPr>
              <a:t>２</a:t>
            </a:r>
          </a:p>
        </p:txBody>
      </p:sp>
      <p:sp>
        <p:nvSpPr>
          <p:cNvPr id="52" name="円/楕円 51"/>
          <p:cNvSpPr/>
          <p:nvPr/>
        </p:nvSpPr>
        <p:spPr>
          <a:xfrm>
            <a:off x="3122613" y="2879725"/>
            <a:ext cx="366712" cy="369888"/>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altLang="ja-JP" dirty="0">
                <a:solidFill>
                  <a:prstClr val="white"/>
                </a:solidFill>
                <a:latin typeface="ＤＦ特太ゴシック体" pitchFamily="49" charset="-128"/>
                <a:ea typeface="ＤＦ特太ゴシック体" pitchFamily="49" charset="-128"/>
              </a:rPr>
              <a:t>3</a:t>
            </a:r>
            <a:endParaRPr lang="ja-JP" altLang="en-US" dirty="0">
              <a:solidFill>
                <a:prstClr val="white"/>
              </a:solidFill>
              <a:latin typeface="ＤＦ特太ゴシック体" pitchFamily="49" charset="-128"/>
              <a:ea typeface="ＤＦ特太ゴシック体" pitchFamily="49" charset="-128"/>
            </a:endParaRPr>
          </a:p>
        </p:txBody>
      </p:sp>
      <p:sp>
        <p:nvSpPr>
          <p:cNvPr id="6252" name="正方形/長方形 2"/>
          <p:cNvSpPr>
            <a:spLocks noChangeArrowheads="1"/>
          </p:cNvSpPr>
          <p:nvPr/>
        </p:nvSpPr>
        <p:spPr bwMode="auto">
          <a:xfrm>
            <a:off x="3899640" y="3965010"/>
            <a:ext cx="1898970" cy="169277"/>
          </a:xfrm>
          <a:prstGeom prst="rect">
            <a:avLst/>
          </a:prstGeom>
          <a:solidFill>
            <a:schemeClr val="accent6">
              <a:lumMod val="20000"/>
              <a:lumOff val="80000"/>
            </a:schemeClr>
          </a:solidFill>
          <a:ln>
            <a:noFill/>
          </a:ln>
          <a:extLst/>
        </p:spPr>
        <p:txBody>
          <a:bodyPr wrap="square" lIns="0" tIns="0" rIns="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dirty="0">
                <a:latin typeface="ＭＳ Ｐゴシック" panose="020B0600070205080204" pitchFamily="50" charset="-128"/>
              </a:rPr>
              <a:t>思考力を使う問いかけ</a:t>
            </a:r>
            <a:endParaRPr lang="en-US" altLang="ja-JP" sz="1100" b="1" dirty="0">
              <a:latin typeface="ＭＳ Ｐゴシック" panose="020B0600070205080204" pitchFamily="50" charset="-128"/>
            </a:endParaRPr>
          </a:p>
        </p:txBody>
      </p:sp>
      <p:sp>
        <p:nvSpPr>
          <p:cNvPr id="59" name="円/楕円 58"/>
          <p:cNvSpPr/>
          <p:nvPr/>
        </p:nvSpPr>
        <p:spPr>
          <a:xfrm>
            <a:off x="1836490" y="2119951"/>
            <a:ext cx="647278" cy="3802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prstClr val="white"/>
              </a:solidFill>
            </a:endParaRPr>
          </a:p>
        </p:txBody>
      </p:sp>
      <p:sp>
        <p:nvSpPr>
          <p:cNvPr id="64" name="円/楕円 63"/>
          <p:cNvSpPr/>
          <p:nvPr/>
        </p:nvSpPr>
        <p:spPr>
          <a:xfrm>
            <a:off x="34032" y="6064657"/>
            <a:ext cx="407988" cy="409575"/>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dirty="0">
                <a:solidFill>
                  <a:prstClr val="white"/>
                </a:solidFill>
                <a:latin typeface="ＤＦ特太ゴシック体" pitchFamily="49" charset="-128"/>
                <a:ea typeface="ＤＦ特太ゴシック体" pitchFamily="49" charset="-128"/>
              </a:rPr>
              <a:t>４</a:t>
            </a:r>
          </a:p>
        </p:txBody>
      </p:sp>
      <p:graphicFrame>
        <p:nvGraphicFramePr>
          <p:cNvPr id="66" name="Group 317"/>
          <p:cNvGraphicFramePr>
            <a:graphicFrameLocks noGrp="1"/>
          </p:cNvGraphicFramePr>
          <p:nvPr>
            <p:extLst>
              <p:ext uri="{D42A27DB-BD31-4B8C-83A1-F6EECF244321}">
                <p14:modId xmlns:p14="http://schemas.microsoft.com/office/powerpoint/2010/main" val="2864954437"/>
              </p:ext>
            </p:extLst>
          </p:nvPr>
        </p:nvGraphicFramePr>
        <p:xfrm>
          <a:off x="150813" y="358775"/>
          <a:ext cx="8813675" cy="623889"/>
        </p:xfrm>
        <a:graphic>
          <a:graphicData uri="http://schemas.openxmlformats.org/drawingml/2006/table">
            <a:tbl>
              <a:tblPr/>
              <a:tblGrid>
                <a:gridCol w="1137240">
                  <a:extLst>
                    <a:ext uri="{9D8B030D-6E8A-4147-A177-3AD203B41FA5}">
                      <a16:colId xmlns:a16="http://schemas.microsoft.com/office/drawing/2014/main" val="20000"/>
                    </a:ext>
                  </a:extLst>
                </a:gridCol>
                <a:gridCol w="672518">
                  <a:extLst>
                    <a:ext uri="{9D8B030D-6E8A-4147-A177-3AD203B41FA5}">
                      <a16:colId xmlns:a16="http://schemas.microsoft.com/office/drawing/2014/main" val="20001"/>
                    </a:ext>
                  </a:extLst>
                </a:gridCol>
                <a:gridCol w="3547533">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710332">
                  <a:extLst>
                    <a:ext uri="{9D8B030D-6E8A-4147-A177-3AD203B41FA5}">
                      <a16:colId xmlns:a16="http://schemas.microsoft.com/office/drawing/2014/main" val="20005"/>
                    </a:ext>
                  </a:extLst>
                </a:gridCol>
                <a:gridCol w="657820">
                  <a:extLst>
                    <a:ext uri="{9D8B030D-6E8A-4147-A177-3AD203B41FA5}">
                      <a16:colId xmlns:a16="http://schemas.microsoft.com/office/drawing/2014/main" val="4259983833"/>
                    </a:ext>
                  </a:extLst>
                </a:gridCol>
              </a:tblGrid>
              <a:tr h="365253">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bg1"/>
                          </a:solidFill>
                          <a:effectLst/>
                          <a:latin typeface="Arial" charset="0"/>
                          <a:ea typeface="ＭＳ Ｐゴシック" charset="-128"/>
                        </a:rPr>
                        <a:t>指導ユニット </a:t>
                      </a:r>
                      <a:r>
                        <a:rPr kumimoji="1" lang="en-US" altLang="ja-JP" sz="1000" b="1" i="0" u="none" strike="noStrike" cap="none" normalizeH="0" baseline="0" dirty="0" smtClean="0">
                          <a:ln>
                            <a:noFill/>
                          </a:ln>
                          <a:solidFill>
                            <a:schemeClr val="bg1"/>
                          </a:solidFill>
                          <a:effectLst/>
                          <a:latin typeface="Arial" charset="0"/>
                          <a:ea typeface="ＭＳ Ｐゴシック" charset="-128"/>
                        </a:rPr>
                        <a:t>Ver.R2.02</a:t>
                      </a:r>
                      <a:endParaRPr kumimoji="1" lang="en-US" altLang="ja-JP" sz="1000" b="1" i="0" u="none" strike="noStrike" cap="none" normalizeH="0" baseline="0" dirty="0">
                        <a:ln>
                          <a:noFill/>
                        </a:ln>
                        <a:solidFill>
                          <a:schemeClr val="bg1"/>
                        </a:solidFill>
                        <a:effectLst/>
                        <a:latin typeface="Arial" charset="0"/>
                        <a:ea typeface="ＭＳ Ｐゴシック" charset="-128"/>
                      </a:endParaRPr>
                    </a:p>
                  </a:txBody>
                  <a:tcPr marL="91498" marR="91498" marT="45467" marB="45467"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charset="0"/>
                          <a:ea typeface="ＭＳ Ｐゴシック" charset="-128"/>
                        </a:rPr>
                        <a:t>題材名</a:t>
                      </a:r>
                    </a:p>
                  </a:txBody>
                  <a:tcPr marL="91498" marR="91498" marT="45467" marB="45467" anchor="ctr" horzOverflow="overflow">
                    <a:lnL w="1905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0" fontAlgn="base" latinLnBrk="0" hangingPunct="0">
                        <a:lnSpc>
                          <a:spcPct val="15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txBody>
                  <a:tcPr marL="91498" marR="91498" marT="45467" marB="45467" anchor="ctr" horzOverflow="overflow">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charset="-128"/>
                        </a:rPr>
                        <a:t>導入／展開／まとめ</a:t>
                      </a: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Verdana" charset="0"/>
                          <a:ea typeface="ＭＳ Ｐゴシック" charset="-128"/>
                        </a:rPr>
                        <a:t>指導案など資料</a:t>
                      </a: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Verdana" charset="0"/>
                          <a:ea typeface="ＭＳ Ｐゴシック" charset="-128"/>
                        </a:rPr>
                        <a:t>道具・鑑賞</a:t>
                      </a:r>
                      <a:r>
                        <a:rPr kumimoji="1" lang="en-US" altLang="ja-JP" sz="900" b="0" i="0" u="none" strike="noStrike" cap="none" normalizeH="0" baseline="0" dirty="0">
                          <a:ln>
                            <a:noFill/>
                          </a:ln>
                          <a:solidFill>
                            <a:schemeClr val="tx1"/>
                          </a:solidFill>
                          <a:effectLst/>
                          <a:latin typeface="Verdana" charset="0"/>
                          <a:ea typeface="ＭＳ Ｐゴシック" charset="-128"/>
                        </a:rPr>
                        <a:t>box</a:t>
                      </a:r>
                      <a:endParaRPr kumimoji="1" lang="ja-JP" altLang="en-US" sz="900" b="0" i="0" u="none" strike="noStrike" cap="none" normalizeH="0" baseline="0" dirty="0">
                        <a:ln>
                          <a:noFill/>
                        </a:ln>
                        <a:solidFill>
                          <a:schemeClr val="tx1"/>
                        </a:solidFill>
                        <a:effectLst/>
                        <a:latin typeface="Verdana" charset="0"/>
                        <a:ea typeface="ＭＳ Ｐゴシック" charset="-128"/>
                      </a:endParaRPr>
                    </a:p>
                  </a:txBody>
                  <a:tcPr marL="91435" marR="91435" marT="45414" marB="45414"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1">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900" dirty="0">
                          <a:solidFill>
                            <a:prstClr val="black"/>
                          </a:solidFill>
                          <a:latin typeface="Verdana" pitchFamily="34" charset="0"/>
                        </a:rPr>
                        <a:t>作成日</a:t>
                      </a:r>
                      <a:endParaRPr lang="en-US" altLang="ja-JP" sz="900" dirty="0">
                        <a:solidFill>
                          <a:prstClr val="black"/>
                        </a:solidFill>
                        <a:latin typeface="Verdan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1" i="0" u="none" strike="noStrike" cap="none" normalizeH="0" baseline="0" dirty="0">
                        <a:ln>
                          <a:noFill/>
                        </a:ln>
                        <a:solidFill>
                          <a:schemeClr val="tx1"/>
                        </a:solidFill>
                        <a:effectLst/>
                        <a:latin typeface="Verdana"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900" dirty="0">
                          <a:solidFill>
                            <a:prstClr val="black"/>
                          </a:solidFill>
                          <a:latin typeface="Verdana" pitchFamily="34" charset="0"/>
                        </a:rPr>
                        <a:t>R</a:t>
                      </a:r>
                      <a:r>
                        <a:rPr lang="ja-JP" altLang="en-US" sz="900" dirty="0">
                          <a:solidFill>
                            <a:prstClr val="black"/>
                          </a:solidFill>
                          <a:latin typeface="Verdana" pitchFamily="34" charset="0"/>
                        </a:rPr>
                        <a:t>　</a:t>
                      </a:r>
                      <a:r>
                        <a:rPr lang="en-US" altLang="ja-JP" sz="900" dirty="0">
                          <a:solidFill>
                            <a:prstClr val="black"/>
                          </a:solidFill>
                          <a:latin typeface="Verdana" pitchFamily="34" charset="0"/>
                        </a:rPr>
                        <a:t>.</a:t>
                      </a:r>
                      <a:r>
                        <a:rPr lang="ja-JP" altLang="en-US" sz="900" dirty="0">
                          <a:solidFill>
                            <a:prstClr val="black"/>
                          </a:solidFill>
                          <a:latin typeface="Verdana" pitchFamily="34" charset="0"/>
                        </a:rPr>
                        <a:t>　</a:t>
                      </a:r>
                      <a:r>
                        <a:rPr lang="en-US" altLang="ja-JP" sz="900" dirty="0">
                          <a:solidFill>
                            <a:prstClr val="black"/>
                          </a:solidFill>
                          <a:latin typeface="Verdana" pitchFamily="34" charset="0"/>
                        </a:rPr>
                        <a:t>.</a:t>
                      </a:r>
                      <a:endParaRPr lang="ja-JP" altLang="en-US" sz="1050" dirty="0">
                        <a:solidFill>
                          <a:prstClr val="black"/>
                        </a:solidFill>
                        <a:latin typeface="Verdana" pitchFamily="34" charset="0"/>
                      </a:endParaRPr>
                    </a:p>
                  </a:txBody>
                  <a:tcPr marL="91435" marR="91435" marT="45414" marB="454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0"/>
                  </a:ext>
                </a:extLst>
              </a:tr>
              <a:tr h="258635">
                <a:tc vMerge="1">
                  <a:txBody>
                    <a:bodyPr/>
                    <a:lstStyle/>
                    <a:p>
                      <a:endParaRPr kumimoji="1" lang="ja-JP" altLang="en-US"/>
                    </a:p>
                  </a:txBody>
                  <a:tcPr/>
                </a:tc>
                <a:tc gridSpan="2">
                  <a:txBody>
                    <a:bodyPr/>
                    <a:lstStyle/>
                    <a:p>
                      <a:pPr algn="l" fontAlgn="base">
                        <a:spcAft>
                          <a:spcPts val="0"/>
                        </a:spcAft>
                      </a:pPr>
                      <a:r>
                        <a:rPr lang="ja-JP" altLang="en-US" sz="1100" kern="1200" dirty="0">
                          <a:solidFill>
                            <a:srgbClr val="000000"/>
                          </a:solidFill>
                          <a:effectLst/>
                          <a:latin typeface="ＭＳ Ｐゴシック" panose="020B0600070205080204" pitchFamily="50" charset="-128"/>
                          <a:ea typeface="ＭＳ Ｐゴシック" panose="020B0600070205080204" pitchFamily="50" charset="-128"/>
                          <a:cs typeface="Arial"/>
                        </a:rPr>
                        <a:t>①　</a:t>
                      </a:r>
                      <a:endParaRPr lang="ja-JP" altLang="ja-JP" sz="1100" kern="100" dirty="0">
                        <a:effectLst/>
                        <a:latin typeface="ＭＳ Ｐゴシック" panose="020B0600070205080204" pitchFamily="50" charset="-128"/>
                        <a:ea typeface="+mn-ea"/>
                        <a:cs typeface="Times New Roman"/>
                      </a:endParaRPr>
                    </a:p>
                  </a:txBody>
                  <a:tcPr marL="91498" marR="91498" marT="45467" marB="45467"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900" b="0" i="0" u="none" strike="noStrike" cap="none" normalizeH="0" baseline="0" dirty="0">
                          <a:ln>
                            <a:noFill/>
                          </a:ln>
                          <a:solidFill>
                            <a:schemeClr val="tx1"/>
                          </a:solidFill>
                          <a:effectLst/>
                          <a:latin typeface="Calibri" charset="0"/>
                          <a:ea typeface="ＭＳ Ｐゴシック" charset="-128"/>
                        </a:rPr>
                        <a:t>（）時間目</a:t>
                      </a:r>
                      <a:endParaRPr kumimoji="0" lang="ja-JP" altLang="en-US" sz="900" b="0" i="0" u="none" strike="noStrike" cap="none" normalizeH="0" baseline="0" dirty="0">
                        <a:ln>
                          <a:noFill/>
                        </a:ln>
                        <a:solidFill>
                          <a:schemeClr val="tx1"/>
                        </a:solidFill>
                        <a:effectLst/>
                        <a:latin typeface="Calibri" charset="0"/>
                        <a:ea typeface="ＭＳ Ｐゴシック" charset="-128"/>
                      </a:endParaRP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Verdana" charset="0"/>
                          <a:ea typeface="ＭＳ Ｐゴシック" charset="-128"/>
                        </a:rPr>
                        <a:t>ある　なし</a:t>
                      </a:r>
                    </a:p>
                  </a:txBody>
                  <a:tcPr marL="91435" marR="91435" marT="45414" marB="454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charset="0"/>
                        <a:defRPr kumimoji="1" sz="2800">
                          <a:solidFill>
                            <a:schemeClr val="tx1"/>
                          </a:solidFill>
                          <a:latin typeface="Arial" charset="0"/>
                        </a:defRPr>
                      </a:lvl1pPr>
                      <a:lvl2pPr marL="742950" indent="-285750">
                        <a:spcBef>
                          <a:spcPct val="20000"/>
                        </a:spcBef>
                        <a:buFont typeface="Arial" charset="0"/>
                        <a:defRPr kumimoji="1" sz="2400">
                          <a:solidFill>
                            <a:schemeClr val="tx1"/>
                          </a:solidFill>
                          <a:latin typeface="Arial" charset="0"/>
                        </a:defRPr>
                      </a:lvl2pPr>
                      <a:lvl3pPr marL="1143000" indent="-228600">
                        <a:spcBef>
                          <a:spcPct val="20000"/>
                        </a:spcBef>
                        <a:buFont typeface="Arial" charset="0"/>
                        <a:defRPr kumimoji="1" sz="2000">
                          <a:solidFill>
                            <a:schemeClr val="tx1"/>
                          </a:solidFill>
                          <a:latin typeface="Arial" charset="0"/>
                        </a:defRPr>
                      </a:lvl3pPr>
                      <a:lvl4pPr marL="1600200" indent="-228600">
                        <a:spcBef>
                          <a:spcPct val="20000"/>
                        </a:spcBef>
                        <a:buFont typeface="Arial" charset="0"/>
                        <a:defRPr kumimoji="1">
                          <a:solidFill>
                            <a:schemeClr val="tx1"/>
                          </a:solidFill>
                          <a:latin typeface="Arial" charset="0"/>
                        </a:defRPr>
                      </a:lvl4pPr>
                      <a:lvl5pPr marL="2057400" indent="-228600">
                        <a:spcBef>
                          <a:spcPct val="20000"/>
                        </a:spcBef>
                        <a:buFont typeface="Arial" charset="0"/>
                        <a:defRPr kumimoji="1">
                          <a:solidFill>
                            <a:schemeClr val="tx1"/>
                          </a:solidFill>
                          <a:latin typeface="Arial" charset="0"/>
                        </a:defRPr>
                      </a:lvl5pPr>
                      <a:lvl6pPr marL="2514600" indent="-228600" eaLnBrk="0" fontAlgn="base" hangingPunct="0">
                        <a:spcBef>
                          <a:spcPct val="20000"/>
                        </a:spcBef>
                        <a:spcAft>
                          <a:spcPct val="0"/>
                        </a:spcAft>
                        <a:buFont typeface="Arial" charset="0"/>
                        <a:defRPr kumimoji="1">
                          <a:solidFill>
                            <a:schemeClr val="tx1"/>
                          </a:solidFill>
                          <a:latin typeface="Arial" charset="0"/>
                        </a:defRPr>
                      </a:lvl6pPr>
                      <a:lvl7pPr marL="2971800" indent="-228600" eaLnBrk="0" fontAlgn="base" hangingPunct="0">
                        <a:spcBef>
                          <a:spcPct val="20000"/>
                        </a:spcBef>
                        <a:spcAft>
                          <a:spcPct val="0"/>
                        </a:spcAft>
                        <a:buFont typeface="Arial" charset="0"/>
                        <a:defRPr kumimoji="1">
                          <a:solidFill>
                            <a:schemeClr val="tx1"/>
                          </a:solidFill>
                          <a:latin typeface="Arial" charset="0"/>
                        </a:defRPr>
                      </a:lvl7pPr>
                      <a:lvl8pPr marL="3429000" indent="-228600" eaLnBrk="0" fontAlgn="base" hangingPunct="0">
                        <a:spcBef>
                          <a:spcPct val="20000"/>
                        </a:spcBef>
                        <a:spcAft>
                          <a:spcPct val="0"/>
                        </a:spcAft>
                        <a:buFont typeface="Arial" charset="0"/>
                        <a:defRPr kumimoji="1">
                          <a:solidFill>
                            <a:schemeClr val="tx1"/>
                          </a:solidFill>
                          <a:latin typeface="Arial" charset="0"/>
                        </a:defRPr>
                      </a:lvl8pPr>
                      <a:lvl9pPr marL="3886200" indent="-228600" eaLnBrk="0" fontAlgn="base" hangingPunct="0">
                        <a:spcBef>
                          <a:spcPct val="20000"/>
                        </a:spcBef>
                        <a:spcAft>
                          <a:spcPct val="0"/>
                        </a:spcAft>
                        <a:buFont typeface="Arial" charset="0"/>
                        <a:defRPr kumimoji="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Verdana" charset="0"/>
                          <a:ea typeface="ＭＳ Ｐゴシック" charset="-128"/>
                        </a:rPr>
                        <a:t>ある　なし</a:t>
                      </a:r>
                    </a:p>
                  </a:txBody>
                  <a:tcPr marL="91435" marR="91435" marT="45414" marB="45414"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dirty="0">
                        <a:solidFill>
                          <a:prstClr val="black"/>
                        </a:solidFill>
                        <a:latin typeface="Verdana" pitchFamily="34" charset="0"/>
                      </a:endParaRPr>
                    </a:p>
                  </a:txBody>
                  <a:tcPr marL="91435" marR="91435" marT="45414" marB="454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1"/>
                  </a:ext>
                </a:extLst>
              </a:tr>
            </a:tbl>
          </a:graphicData>
        </a:graphic>
      </p:graphicFrame>
      <p:sp>
        <p:nvSpPr>
          <p:cNvPr id="6283" name="テキスト ボックス 35"/>
          <p:cNvSpPr txBox="1">
            <a:spLocks noChangeArrowheads="1"/>
          </p:cNvSpPr>
          <p:nvPr/>
        </p:nvSpPr>
        <p:spPr bwMode="auto">
          <a:xfrm>
            <a:off x="7651185" y="88357"/>
            <a:ext cx="1338828"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t>福井県造形教育研究会</a:t>
            </a:r>
          </a:p>
        </p:txBody>
      </p:sp>
      <p:sp>
        <p:nvSpPr>
          <p:cNvPr id="6284" name="円/楕円 29"/>
          <p:cNvSpPr>
            <a:spLocks noChangeArrowheads="1"/>
          </p:cNvSpPr>
          <p:nvPr/>
        </p:nvSpPr>
        <p:spPr bwMode="auto">
          <a:xfrm>
            <a:off x="7166183" y="752789"/>
            <a:ext cx="314325" cy="200025"/>
          </a:xfrm>
          <a:prstGeom prst="ellipse">
            <a:avLst/>
          </a:prstGeom>
          <a:noFill/>
          <a:ln w="63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ja-JP" sz="1800">
              <a:solidFill>
                <a:srgbClr val="FF0000"/>
              </a:solidFill>
            </a:endParaRPr>
          </a:p>
        </p:txBody>
      </p:sp>
      <p:sp>
        <p:nvSpPr>
          <p:cNvPr id="6285" name="円/楕円 29"/>
          <p:cNvSpPr>
            <a:spLocks noChangeArrowheads="1"/>
          </p:cNvSpPr>
          <p:nvPr/>
        </p:nvSpPr>
        <p:spPr bwMode="auto">
          <a:xfrm>
            <a:off x="7625531" y="756223"/>
            <a:ext cx="314325" cy="200025"/>
          </a:xfrm>
          <a:prstGeom prst="ellipse">
            <a:avLst/>
          </a:prstGeom>
          <a:noFill/>
          <a:ln w="63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ja-JP" sz="1800">
              <a:solidFill>
                <a:srgbClr val="FF0000"/>
              </a:solidFill>
            </a:endParaRPr>
          </a:p>
        </p:txBody>
      </p:sp>
      <p:sp>
        <p:nvSpPr>
          <p:cNvPr id="6286" name="円/楕円 29"/>
          <p:cNvSpPr>
            <a:spLocks noChangeArrowheads="1"/>
          </p:cNvSpPr>
          <p:nvPr/>
        </p:nvSpPr>
        <p:spPr bwMode="auto">
          <a:xfrm>
            <a:off x="5500749" y="431188"/>
            <a:ext cx="367395" cy="212960"/>
          </a:xfrm>
          <a:prstGeom prst="ellipse">
            <a:avLst/>
          </a:prstGeom>
          <a:noFill/>
          <a:ln w="6350">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endParaRPr lang="ja-JP" altLang="ja-JP" sz="1800">
              <a:solidFill>
                <a:srgbClr val="FF0000"/>
              </a:solidFill>
            </a:endParaRPr>
          </a:p>
        </p:txBody>
      </p:sp>
      <p:sp>
        <p:nvSpPr>
          <p:cNvPr id="32" name="円/楕円 57"/>
          <p:cNvSpPr/>
          <p:nvPr/>
        </p:nvSpPr>
        <p:spPr>
          <a:xfrm>
            <a:off x="1698620" y="1457700"/>
            <a:ext cx="639477" cy="33813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prstClr val="white"/>
              </a:solidFill>
            </a:endParaRPr>
          </a:p>
        </p:txBody>
      </p:sp>
      <p:sp>
        <p:nvSpPr>
          <p:cNvPr id="47" name="角丸四角形吹き出し 46"/>
          <p:cNvSpPr/>
          <p:nvPr/>
        </p:nvSpPr>
        <p:spPr>
          <a:xfrm>
            <a:off x="5596507" y="3777192"/>
            <a:ext cx="1361832" cy="652084"/>
          </a:xfrm>
          <a:prstGeom prst="wedgeRoundRectCallout">
            <a:avLst>
              <a:gd name="adj1" fmla="val -22960"/>
              <a:gd name="adj2" fmla="val -81130"/>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defRPr/>
            </a:pPr>
            <a:endParaRPr lang="en-US" altLang="ja-JP" sz="1000" dirty="0">
              <a:solidFill>
                <a:schemeClr val="tx1"/>
              </a:solidFill>
              <a:latin typeface="Calibri" pitchFamily="34" charset="0"/>
              <a:ea typeface="ＭＳ Ｐゴシック" charset="-128"/>
            </a:endParaRPr>
          </a:p>
        </p:txBody>
      </p:sp>
      <p:pic>
        <p:nvPicPr>
          <p:cNvPr id="43" name="図 42" descr="C:\Documents and Settings\nomura-yukari\Local Settings\Temporary Internet Files\Content.IE5\S4CYTVNR\MC90034374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591442">
            <a:off x="5294884" y="3920266"/>
            <a:ext cx="2889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正方形/長方形 44"/>
          <p:cNvSpPr/>
          <p:nvPr/>
        </p:nvSpPr>
        <p:spPr>
          <a:xfrm>
            <a:off x="7083260" y="3679437"/>
            <a:ext cx="1781832" cy="98982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b="1" dirty="0">
                <a:solidFill>
                  <a:schemeClr val="tx1"/>
                </a:solidFill>
              </a:rPr>
              <a:t>写　真</a:t>
            </a:r>
            <a:endParaRPr lang="en-US" altLang="ja-JP" sz="1000" b="1" dirty="0">
              <a:solidFill>
                <a:schemeClr val="tx1"/>
              </a:solidFill>
            </a:endParaRPr>
          </a:p>
          <a:p>
            <a:pPr algn="ctr">
              <a:defRPr/>
            </a:pPr>
            <a:endParaRPr lang="en-US" altLang="ja-JP" sz="1000" b="1" dirty="0">
              <a:solidFill>
                <a:schemeClr val="tx1"/>
              </a:solidFill>
            </a:endParaRPr>
          </a:p>
          <a:p>
            <a:pPr algn="ctr">
              <a:defRPr/>
            </a:pPr>
            <a:r>
              <a:rPr lang="ja-JP" altLang="en-US" sz="1000" dirty="0">
                <a:solidFill>
                  <a:schemeClr val="tx1"/>
                </a:solidFill>
              </a:rPr>
              <a:t>（学びや指導の</a:t>
            </a:r>
            <a:endParaRPr lang="en-US" altLang="ja-JP" sz="1000" dirty="0">
              <a:solidFill>
                <a:schemeClr val="tx1"/>
              </a:solidFill>
            </a:endParaRPr>
          </a:p>
          <a:p>
            <a:pPr algn="ctr">
              <a:defRPr/>
            </a:pPr>
            <a:r>
              <a:rPr lang="ja-JP" altLang="en-US" sz="1000" dirty="0">
                <a:solidFill>
                  <a:schemeClr val="tx1"/>
                </a:solidFill>
              </a:rPr>
              <a:t>特徴がわかるもの）</a:t>
            </a:r>
            <a:endParaRPr lang="en-US" altLang="ja-JP" sz="1000" dirty="0">
              <a:solidFill>
                <a:schemeClr val="tx1"/>
              </a:solidFill>
            </a:endParaRPr>
          </a:p>
        </p:txBody>
      </p:sp>
      <p:sp>
        <p:nvSpPr>
          <p:cNvPr id="50" name="角丸四角形吹き出し 49"/>
          <p:cNvSpPr/>
          <p:nvPr/>
        </p:nvSpPr>
        <p:spPr>
          <a:xfrm>
            <a:off x="4792432" y="5243950"/>
            <a:ext cx="1361832" cy="407206"/>
          </a:xfrm>
          <a:prstGeom prst="wedgeRoundRectCallout">
            <a:avLst>
              <a:gd name="adj1" fmla="val -70030"/>
              <a:gd name="adj2" fmla="val -4735"/>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defRPr/>
            </a:pPr>
            <a:endParaRPr lang="en-US" altLang="ja-JP" sz="1000" dirty="0">
              <a:solidFill>
                <a:schemeClr val="tx1"/>
              </a:solidFill>
              <a:latin typeface="Calibri" pitchFamily="34" charset="0"/>
              <a:ea typeface="ＭＳ Ｐゴシック" charset="-128"/>
            </a:endParaRPr>
          </a:p>
        </p:txBody>
      </p:sp>
      <p:grpSp>
        <p:nvGrpSpPr>
          <p:cNvPr id="42" name="グループ化 3"/>
          <p:cNvGrpSpPr>
            <a:grpSpLocks/>
          </p:cNvGrpSpPr>
          <p:nvPr/>
        </p:nvGrpSpPr>
        <p:grpSpPr bwMode="auto">
          <a:xfrm>
            <a:off x="3128119" y="4767621"/>
            <a:ext cx="5480050" cy="330200"/>
            <a:chOff x="3417154" y="4612059"/>
            <a:chExt cx="18715219" cy="329893"/>
          </a:xfrm>
        </p:grpSpPr>
        <p:sp>
          <p:nvSpPr>
            <p:cNvPr id="51" name="角丸四角形吹き出し 50"/>
            <p:cNvSpPr/>
            <p:nvPr/>
          </p:nvSpPr>
          <p:spPr bwMode="auto">
            <a:xfrm>
              <a:off x="3417154" y="4612059"/>
              <a:ext cx="5573362" cy="309274"/>
            </a:xfrm>
            <a:prstGeom prst="wedgeRoundRectCallout">
              <a:avLst>
                <a:gd name="adj1" fmla="val -35877"/>
                <a:gd name="adj2" fmla="val -49967"/>
                <a:gd name="adj3" fmla="val 16667"/>
              </a:avLst>
            </a:prstGeom>
            <a:solidFill>
              <a:srgbClr val="FFFF99"/>
            </a:solidFill>
            <a:ln w="15875"/>
          </p:spPr>
          <p:style>
            <a:lnRef idx="2">
              <a:schemeClr val="accent1"/>
            </a:lnRef>
            <a:fillRef idx="1">
              <a:schemeClr val="lt1"/>
            </a:fillRef>
            <a:effectRef idx="0">
              <a:schemeClr val="accent1"/>
            </a:effectRef>
            <a:fontRef idx="minor">
              <a:schemeClr val="dk1"/>
            </a:fontRef>
          </p:style>
          <p:txBody>
            <a:bodyPr lIns="0" tIns="0" rIns="0" bIns="0" anchor="ctr"/>
            <a:lstStyle/>
            <a:p>
              <a:pPr eaLnBrk="1" fontAlgn="auto" hangingPunct="1">
                <a:spcBef>
                  <a:spcPts val="0"/>
                </a:spcBef>
                <a:spcAft>
                  <a:spcPts val="0"/>
                </a:spcAft>
                <a:defRPr/>
              </a:pPr>
              <a:r>
                <a:rPr lang="ja-JP" altLang="en-US" sz="1200" b="1" dirty="0">
                  <a:solidFill>
                    <a:prstClr val="black"/>
                  </a:solidFill>
                  <a:latin typeface="ＭＳ Ｐゴシック" panose="020B0600070205080204" pitchFamily="50" charset="-128"/>
                </a:rPr>
                <a:t>対話的な学びの場面</a:t>
              </a:r>
              <a:endParaRPr lang="en-US" altLang="ja-JP" sz="1200" dirty="0">
                <a:solidFill>
                  <a:prstClr val="black"/>
                </a:solidFill>
                <a:latin typeface="ＭＳ Ｐゴシック" panose="020B0600070205080204" pitchFamily="50" charset="-128"/>
              </a:endParaRPr>
            </a:p>
          </p:txBody>
        </p:sp>
        <p:sp>
          <p:nvSpPr>
            <p:cNvPr id="54" name="四角形吹き出し 53"/>
            <p:cNvSpPr/>
            <p:nvPr/>
          </p:nvSpPr>
          <p:spPr>
            <a:xfrm>
              <a:off x="9321229" y="4631091"/>
              <a:ext cx="12811144" cy="310861"/>
            </a:xfrm>
            <a:prstGeom prst="wedgeRectCallout">
              <a:avLst>
                <a:gd name="adj1" fmla="val -57473"/>
                <a:gd name="adj2" fmla="val 222"/>
              </a:avLst>
            </a:prstGeom>
            <a:solidFill>
              <a:srgbClr val="CCFF66">
                <a:alpha val="62000"/>
              </a:srgbClr>
            </a:solidFill>
            <a:ln w="22225">
              <a:solidFill>
                <a:srgbClr val="92D050">
                  <a:alpha val="82000"/>
                </a:srgbClr>
              </a:solidFill>
              <a:prstDash val="sysDash"/>
            </a:ln>
          </p:spPr>
          <p:style>
            <a:lnRef idx="2">
              <a:schemeClr val="accent1"/>
            </a:lnRef>
            <a:fillRef idx="1">
              <a:schemeClr val="lt1"/>
            </a:fillRef>
            <a:effectRef idx="0">
              <a:schemeClr val="accent1"/>
            </a:effectRef>
            <a:fontRef idx="minor">
              <a:schemeClr val="dk1"/>
            </a:fontRef>
          </p:style>
          <p:txBody>
            <a:bodyPr anchor="ctr"/>
            <a:lstStyle/>
            <a:p>
              <a:pPr eaLnBrk="1" fontAlgn="auto" hangingPunct="1">
                <a:spcBef>
                  <a:spcPts val="0"/>
                </a:spcBef>
                <a:spcAft>
                  <a:spcPts val="0"/>
                </a:spcAft>
                <a:defRPr/>
              </a:pPr>
              <a:r>
                <a:rPr lang="ja-JP" altLang="en-US" sz="1000" dirty="0">
                  <a:solidFill>
                    <a:prstClr val="black"/>
                  </a:solidFill>
                  <a:latin typeface="ＭＳ Ｐゴシック" panose="020B0600070205080204" pitchFamily="50" charset="-128"/>
                </a:rPr>
                <a:t>気がついたことや意味づけたことを根拠となる知識につなげていく（自己、もの、他者との対話）</a:t>
              </a:r>
              <a:endParaRPr lang="en-US" altLang="ja-JP" sz="1000" dirty="0">
                <a:solidFill>
                  <a:prstClr val="black"/>
                </a:solidFill>
                <a:latin typeface="ＭＳ Ｐゴシック" panose="020B0600070205080204" pitchFamily="50" charset="-128"/>
              </a:endParaRPr>
            </a:p>
          </p:txBody>
        </p:sp>
      </p:grpSp>
      <p:sp>
        <p:nvSpPr>
          <p:cNvPr id="56" name="角丸四角形吹き出し 55"/>
          <p:cNvSpPr/>
          <p:nvPr/>
        </p:nvSpPr>
        <p:spPr bwMode="auto">
          <a:xfrm>
            <a:off x="3119207" y="5817395"/>
            <a:ext cx="1843087" cy="373062"/>
          </a:xfrm>
          <a:prstGeom prst="wedgeRoundRectCallout">
            <a:avLst>
              <a:gd name="adj1" fmla="val -35877"/>
              <a:gd name="adj2" fmla="val -49967"/>
              <a:gd name="adj3" fmla="val 16667"/>
            </a:avLst>
          </a:prstGeom>
          <a:solidFill>
            <a:srgbClr val="FFFF99"/>
          </a:solidFill>
          <a:ln w="15875"/>
        </p:spPr>
        <p:style>
          <a:lnRef idx="2">
            <a:schemeClr val="accent1"/>
          </a:lnRef>
          <a:fillRef idx="1">
            <a:schemeClr val="lt1"/>
          </a:fillRef>
          <a:effectRef idx="0">
            <a:schemeClr val="accent1"/>
          </a:effectRef>
          <a:fontRef idx="minor">
            <a:schemeClr val="dk1"/>
          </a:fontRef>
        </p:style>
        <p:txBody>
          <a:bodyPr lIns="0" rIns="0" anchor="ctr"/>
          <a:lstStyle/>
          <a:p>
            <a:pPr eaLnBrk="1" fontAlgn="auto" hangingPunct="1">
              <a:spcBef>
                <a:spcPts val="0"/>
              </a:spcBef>
              <a:spcAft>
                <a:spcPts val="0"/>
              </a:spcAft>
              <a:defRPr/>
            </a:pPr>
            <a:r>
              <a:rPr lang="ja-JP" altLang="en-US" sz="1200" b="1" dirty="0">
                <a:solidFill>
                  <a:prstClr val="black"/>
                </a:solidFill>
                <a:latin typeface="ＭＳ Ｐゴシック" panose="020B0600070205080204" pitchFamily="50" charset="-128"/>
              </a:rPr>
              <a:t>深い学びを成立させる工夫</a:t>
            </a:r>
            <a:endParaRPr lang="en-US" altLang="ja-JP" sz="1200" b="1" dirty="0">
              <a:solidFill>
                <a:prstClr val="black"/>
              </a:solidFill>
              <a:latin typeface="ＭＳ Ｐゴシック" panose="020B0600070205080204" pitchFamily="50" charset="-128"/>
            </a:endParaRPr>
          </a:p>
        </p:txBody>
      </p:sp>
      <p:sp>
        <p:nvSpPr>
          <p:cNvPr id="60" name="四角形吹き出し 59"/>
          <p:cNvSpPr/>
          <p:nvPr/>
        </p:nvSpPr>
        <p:spPr bwMode="auto">
          <a:xfrm>
            <a:off x="4242860" y="6287699"/>
            <a:ext cx="3111500" cy="217488"/>
          </a:xfrm>
          <a:prstGeom prst="wedgeRectCallout">
            <a:avLst>
              <a:gd name="adj1" fmla="val -59385"/>
              <a:gd name="adj2" fmla="val -59314"/>
            </a:avLst>
          </a:prstGeom>
          <a:solidFill>
            <a:srgbClr val="CCFF66">
              <a:alpha val="62000"/>
            </a:srgbClr>
          </a:solidFill>
          <a:ln w="22225">
            <a:solidFill>
              <a:srgbClr val="92D050">
                <a:alpha val="82000"/>
              </a:srgbClr>
            </a:solidFill>
            <a:prstDash val="sysDash"/>
          </a:ln>
        </p:spPr>
        <p:style>
          <a:lnRef idx="2">
            <a:schemeClr val="accent1"/>
          </a:lnRef>
          <a:fillRef idx="1">
            <a:schemeClr val="lt1"/>
          </a:fillRef>
          <a:effectRef idx="0">
            <a:schemeClr val="accent1"/>
          </a:effectRef>
          <a:fontRef idx="minor">
            <a:schemeClr val="dk1"/>
          </a:fontRef>
        </p:style>
        <p:txBody>
          <a:bodyPr anchor="ctr"/>
          <a:lstStyle/>
          <a:p>
            <a:pPr eaLnBrk="1" fontAlgn="auto" hangingPunct="1">
              <a:spcBef>
                <a:spcPts val="0"/>
              </a:spcBef>
              <a:spcAft>
                <a:spcPts val="0"/>
              </a:spcAft>
              <a:defRPr/>
            </a:pPr>
            <a:r>
              <a:rPr lang="ja-JP" altLang="en-US" sz="1000" dirty="0">
                <a:solidFill>
                  <a:prstClr val="black"/>
                </a:solidFill>
                <a:latin typeface="ＭＳ Ｐゴシック" panose="020B0600070205080204" pitchFamily="50" charset="-128"/>
              </a:rPr>
              <a:t>実感をともなった理解によって知識を身につけていく</a:t>
            </a:r>
            <a:endParaRPr lang="en-US" altLang="ja-JP" sz="1000" dirty="0">
              <a:solidFill>
                <a:prstClr val="black"/>
              </a:solidFill>
              <a:latin typeface="ＭＳ Ｐゴシック" panose="020B0600070205080204" pitchFamily="50" charset="-128"/>
            </a:endParaRPr>
          </a:p>
        </p:txBody>
      </p:sp>
      <p:grpSp>
        <p:nvGrpSpPr>
          <p:cNvPr id="61" name="グループ化 5"/>
          <p:cNvGrpSpPr>
            <a:grpSpLocks/>
          </p:cNvGrpSpPr>
          <p:nvPr/>
        </p:nvGrpSpPr>
        <p:grpSpPr bwMode="auto">
          <a:xfrm>
            <a:off x="3170013" y="3370160"/>
            <a:ext cx="4852987" cy="382588"/>
            <a:chOff x="3841150" y="3179762"/>
            <a:chExt cx="15364650" cy="381580"/>
          </a:xfrm>
        </p:grpSpPr>
        <p:sp>
          <p:nvSpPr>
            <p:cNvPr id="62" name="角丸四角形吹き出し 61"/>
            <p:cNvSpPr/>
            <p:nvPr/>
          </p:nvSpPr>
          <p:spPr>
            <a:xfrm>
              <a:off x="3841150" y="3220928"/>
              <a:ext cx="4382720" cy="340414"/>
            </a:xfrm>
            <a:prstGeom prst="wedgeRoundRectCallout">
              <a:avLst>
                <a:gd name="adj1" fmla="val -35877"/>
                <a:gd name="adj2" fmla="val -49967"/>
                <a:gd name="adj3" fmla="val 16667"/>
              </a:avLst>
            </a:prstGeom>
            <a:solidFill>
              <a:srgbClr val="FFFF99"/>
            </a:solidFill>
            <a:ln w="15875"/>
          </p:spPr>
          <p:style>
            <a:lnRef idx="2">
              <a:schemeClr val="accent1"/>
            </a:lnRef>
            <a:fillRef idx="1">
              <a:schemeClr val="lt1"/>
            </a:fillRef>
            <a:effectRef idx="0">
              <a:schemeClr val="accent1"/>
            </a:effectRef>
            <a:fontRef idx="minor">
              <a:schemeClr val="dk1"/>
            </a:fontRef>
          </p:style>
          <p:txBody>
            <a:bodyPr lIns="0" tIns="0" rIns="0" bIns="0" anchor="ctr"/>
            <a:lstStyle/>
            <a:p>
              <a:pPr eaLnBrk="1" fontAlgn="auto" hangingPunct="1">
                <a:spcBef>
                  <a:spcPts val="0"/>
                </a:spcBef>
                <a:spcAft>
                  <a:spcPts val="0"/>
                </a:spcAft>
                <a:defRPr/>
              </a:pPr>
              <a:r>
                <a:rPr lang="ja-JP" altLang="en-US" sz="1200" b="1" dirty="0">
                  <a:solidFill>
                    <a:prstClr val="black"/>
                  </a:solidFill>
                </a:rPr>
                <a:t>主体的に学ぶ工夫</a:t>
              </a:r>
              <a:endParaRPr lang="en-US" altLang="ja-JP" sz="1200" dirty="0">
                <a:solidFill>
                  <a:prstClr val="black"/>
                </a:solidFill>
              </a:endParaRPr>
            </a:p>
          </p:txBody>
        </p:sp>
        <p:sp>
          <p:nvSpPr>
            <p:cNvPr id="63" name="四角形吹き出し 62"/>
            <p:cNvSpPr/>
            <p:nvPr/>
          </p:nvSpPr>
          <p:spPr>
            <a:xfrm>
              <a:off x="8977779" y="3179762"/>
              <a:ext cx="10228021" cy="210582"/>
            </a:xfrm>
            <a:prstGeom prst="wedgeRectCallout">
              <a:avLst>
                <a:gd name="adj1" fmla="val -60582"/>
                <a:gd name="adj2" fmla="val 32464"/>
              </a:avLst>
            </a:prstGeom>
            <a:solidFill>
              <a:srgbClr val="CCFF66">
                <a:alpha val="62000"/>
              </a:srgbClr>
            </a:solidFill>
            <a:ln w="22225">
              <a:solidFill>
                <a:srgbClr val="92D050">
                  <a:alpha val="82000"/>
                </a:srgbClr>
              </a:solidFill>
              <a:prstDash val="sysDash"/>
            </a:ln>
          </p:spPr>
          <p:style>
            <a:lnRef idx="2">
              <a:schemeClr val="accent1"/>
            </a:lnRef>
            <a:fillRef idx="1">
              <a:schemeClr val="lt1"/>
            </a:fillRef>
            <a:effectRef idx="0">
              <a:schemeClr val="accent1"/>
            </a:effectRef>
            <a:fontRef idx="minor">
              <a:schemeClr val="dk1"/>
            </a:fontRef>
          </p:style>
          <p:txBody>
            <a:bodyPr anchor="ctr"/>
            <a:lstStyle/>
            <a:p>
              <a:pPr eaLnBrk="1" fontAlgn="auto" hangingPunct="1">
                <a:spcBef>
                  <a:spcPts val="0"/>
                </a:spcBef>
                <a:spcAft>
                  <a:spcPts val="0"/>
                </a:spcAft>
                <a:defRPr/>
              </a:pPr>
              <a:r>
                <a:rPr lang="ja-JP" altLang="en-US" sz="1000" dirty="0">
                  <a:solidFill>
                    <a:prstClr val="black"/>
                  </a:solidFill>
                </a:rPr>
                <a:t>生徒が直接体験することで経験から価値をつくっていく</a:t>
              </a:r>
              <a:endParaRPr lang="en-US" altLang="ja-JP" sz="1000" dirty="0">
                <a:solidFill>
                  <a:prstClr val="black"/>
                </a:solidFill>
              </a:endParaRPr>
            </a:p>
          </p:txBody>
        </p:sp>
      </p:grpSp>
      <p:sp>
        <p:nvSpPr>
          <p:cNvPr id="34" name="円/楕円 58"/>
          <p:cNvSpPr/>
          <p:nvPr/>
        </p:nvSpPr>
        <p:spPr>
          <a:xfrm>
            <a:off x="543347" y="2060848"/>
            <a:ext cx="647278" cy="3802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prstClr val="white"/>
              </a:solidFill>
            </a:endParaRPr>
          </a:p>
        </p:txBody>
      </p:sp>
      <p:sp>
        <p:nvSpPr>
          <p:cNvPr id="35" name="吹き出し: 角を丸めた四角形 34"/>
          <p:cNvSpPr/>
          <p:nvPr/>
        </p:nvSpPr>
        <p:spPr>
          <a:xfrm>
            <a:off x="5868144" y="2092327"/>
            <a:ext cx="1512168" cy="785941"/>
          </a:xfrm>
          <a:prstGeom prst="wedgeRoundRectCallout">
            <a:avLst>
              <a:gd name="adj1" fmla="val -138891"/>
              <a:gd name="adj2" fmla="val 1009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一時間内に、「主体的」「対話的」「深い」学びすべてが含まれている必要はない。</a:t>
            </a:r>
          </a:p>
        </p:txBody>
      </p:sp>
    </p:spTree>
    <p:extLst>
      <p:ext uri="{BB962C8B-B14F-4D97-AF65-F5344CB8AC3E}">
        <p14:creationId xmlns:p14="http://schemas.microsoft.com/office/powerpoint/2010/main" val="142294398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34633" y="565272"/>
            <a:ext cx="2520280" cy="6024726"/>
          </a:xfrm>
          <a:prstGeom prst="rect">
            <a:avLst/>
          </a:prstGeom>
          <a:noFill/>
        </p:spPr>
        <p:txBody>
          <a:bodyPr wrap="square" rtlCol="0">
            <a:spAutoFit/>
          </a:bodyPr>
          <a:lstStyle/>
          <a:p>
            <a:r>
              <a:rPr lang="ja-JP" altLang="en-US" dirty="0"/>
              <a:t>材料（詳細）	</a:t>
            </a:r>
            <a:endParaRPr lang="en-US" altLang="ja-JP" dirty="0"/>
          </a:p>
          <a:p>
            <a:endParaRPr lang="en-US" altLang="ja-JP" sz="1050" dirty="0"/>
          </a:p>
          <a:p>
            <a:r>
              <a:rPr lang="ja-JP" altLang="en-US" sz="1050" dirty="0"/>
              <a:t>紙</a:t>
            </a:r>
            <a:endParaRPr lang="ja-JP" altLang="en-US" dirty="0"/>
          </a:p>
          <a:p>
            <a:r>
              <a:rPr lang="ja-JP" altLang="en-US" sz="1050" dirty="0"/>
              <a:t>和紙</a:t>
            </a:r>
          </a:p>
          <a:p>
            <a:r>
              <a:rPr lang="ja-JP" altLang="en-US" sz="1050" dirty="0"/>
              <a:t>折り紙</a:t>
            </a:r>
          </a:p>
          <a:p>
            <a:r>
              <a:rPr lang="ja-JP" altLang="en-US" sz="1050" dirty="0"/>
              <a:t>新聞紙</a:t>
            </a:r>
          </a:p>
          <a:p>
            <a:r>
              <a:rPr lang="ja-JP" altLang="en-US" sz="1050" dirty="0"/>
              <a:t>段ボール</a:t>
            </a:r>
          </a:p>
          <a:p>
            <a:r>
              <a:rPr lang="ja-JP" altLang="en-US" sz="1050" dirty="0"/>
              <a:t>キャンバス</a:t>
            </a:r>
          </a:p>
          <a:p>
            <a:r>
              <a:rPr lang="ja-JP" altLang="en-US" sz="1050" dirty="0"/>
              <a:t>木</a:t>
            </a:r>
          </a:p>
          <a:p>
            <a:r>
              <a:rPr lang="ja-JP" altLang="en-US" sz="1050" dirty="0"/>
              <a:t>竹</a:t>
            </a:r>
          </a:p>
          <a:p>
            <a:r>
              <a:rPr lang="ja-JP" altLang="en-US" sz="1050" dirty="0"/>
              <a:t>土</a:t>
            </a:r>
          </a:p>
          <a:p>
            <a:r>
              <a:rPr lang="ja-JP" altLang="en-US" sz="1050" dirty="0"/>
              <a:t>粘土</a:t>
            </a:r>
          </a:p>
          <a:p>
            <a:r>
              <a:rPr lang="ja-JP" altLang="en-US" sz="1050" dirty="0"/>
              <a:t>石</a:t>
            </a:r>
          </a:p>
          <a:p>
            <a:r>
              <a:rPr lang="ja-JP" altLang="en-US" sz="1050" dirty="0"/>
              <a:t>砂</a:t>
            </a:r>
          </a:p>
          <a:p>
            <a:r>
              <a:rPr lang="ja-JP" altLang="en-US" sz="1050" dirty="0"/>
              <a:t>金属</a:t>
            </a:r>
          </a:p>
          <a:p>
            <a:r>
              <a:rPr lang="ja-JP" altLang="en-US" sz="1050" dirty="0"/>
              <a:t>針金</a:t>
            </a:r>
          </a:p>
          <a:p>
            <a:r>
              <a:rPr lang="ja-JP" altLang="en-US" sz="1050" dirty="0"/>
              <a:t>布・繊維</a:t>
            </a:r>
          </a:p>
          <a:p>
            <a:r>
              <a:rPr lang="ja-JP" altLang="en-US" sz="1050" dirty="0"/>
              <a:t>縄・ヒモ</a:t>
            </a:r>
          </a:p>
          <a:p>
            <a:r>
              <a:rPr lang="ja-JP" altLang="en-US" sz="1050" dirty="0"/>
              <a:t>ビニール</a:t>
            </a:r>
          </a:p>
          <a:p>
            <a:r>
              <a:rPr lang="ja-JP" altLang="en-US" sz="1050" dirty="0"/>
              <a:t>合成樹脂</a:t>
            </a:r>
          </a:p>
          <a:p>
            <a:r>
              <a:rPr lang="ja-JP" altLang="en-US" sz="1050" dirty="0"/>
              <a:t>プラスチック</a:t>
            </a:r>
          </a:p>
          <a:p>
            <a:r>
              <a:rPr lang="ja-JP" altLang="en-US" sz="1050" dirty="0"/>
              <a:t>ゴム</a:t>
            </a:r>
          </a:p>
          <a:p>
            <a:r>
              <a:rPr lang="ja-JP" altLang="en-US" sz="1050" dirty="0"/>
              <a:t>発泡スチロール</a:t>
            </a:r>
          </a:p>
          <a:p>
            <a:r>
              <a:rPr lang="ja-JP" altLang="en-US" sz="1050" dirty="0"/>
              <a:t>石灰</a:t>
            </a:r>
          </a:p>
          <a:p>
            <a:r>
              <a:rPr lang="ja-JP" altLang="en-US" sz="1050" dirty="0"/>
              <a:t>セメント</a:t>
            </a:r>
          </a:p>
          <a:p>
            <a:r>
              <a:rPr lang="ja-JP" altLang="en-US" sz="1050" dirty="0"/>
              <a:t>石膏</a:t>
            </a:r>
          </a:p>
          <a:p>
            <a:r>
              <a:rPr lang="ja-JP" altLang="en-US" sz="1050" dirty="0"/>
              <a:t>ガラス</a:t>
            </a:r>
          </a:p>
          <a:p>
            <a:r>
              <a:rPr lang="ja-JP" altLang="en-US" sz="1050" dirty="0"/>
              <a:t>ストロー</a:t>
            </a:r>
          </a:p>
          <a:p>
            <a:r>
              <a:rPr lang="ja-JP" altLang="en-US" sz="1050" dirty="0"/>
              <a:t>アクリル板</a:t>
            </a:r>
          </a:p>
          <a:p>
            <a:r>
              <a:rPr lang="ja-JP" altLang="en-US" sz="1050" dirty="0"/>
              <a:t>鉛筆</a:t>
            </a:r>
          </a:p>
          <a:p>
            <a:r>
              <a:rPr lang="ja-JP" altLang="en-US" sz="1050" dirty="0"/>
              <a:t>色鉛筆</a:t>
            </a:r>
          </a:p>
          <a:p>
            <a:r>
              <a:rPr lang="ja-JP" altLang="en-US" sz="1050" dirty="0"/>
              <a:t>木炭</a:t>
            </a:r>
          </a:p>
          <a:p>
            <a:r>
              <a:rPr lang="ja-JP" altLang="en-US" sz="1050" dirty="0"/>
              <a:t>コンテ</a:t>
            </a:r>
          </a:p>
          <a:p>
            <a:r>
              <a:rPr lang="ja-JP" altLang="en-US" sz="1050" dirty="0"/>
              <a:t>ペン・マジック</a:t>
            </a:r>
          </a:p>
          <a:p>
            <a:r>
              <a:rPr lang="ja-JP" altLang="en-US" sz="1050" dirty="0"/>
              <a:t>パステル・クレヨン</a:t>
            </a:r>
          </a:p>
          <a:p>
            <a:r>
              <a:rPr lang="ja-JP" altLang="en-US" sz="1050" dirty="0"/>
              <a:t>インク</a:t>
            </a:r>
          </a:p>
        </p:txBody>
      </p:sp>
      <p:sp>
        <p:nvSpPr>
          <p:cNvPr id="3" name="正方形/長方形 2"/>
          <p:cNvSpPr/>
          <p:nvPr/>
        </p:nvSpPr>
        <p:spPr>
          <a:xfrm>
            <a:off x="3779912" y="597919"/>
            <a:ext cx="4139278" cy="3439403"/>
          </a:xfrm>
          <a:prstGeom prst="rect">
            <a:avLst/>
          </a:prstGeom>
        </p:spPr>
        <p:txBody>
          <a:bodyPr wrap="square">
            <a:spAutoFit/>
          </a:bodyPr>
          <a:lstStyle/>
          <a:p>
            <a:r>
              <a:rPr lang="ja-JP" altLang="en-US" dirty="0"/>
              <a:t>方法（詳細）	</a:t>
            </a:r>
            <a:endParaRPr lang="en-US" altLang="ja-JP" dirty="0"/>
          </a:p>
          <a:p>
            <a:endParaRPr lang="en-US" altLang="ja-JP" sz="1050" dirty="0"/>
          </a:p>
          <a:p>
            <a:r>
              <a:rPr lang="ja-JP" altLang="en-US" sz="1050" dirty="0"/>
              <a:t>素描</a:t>
            </a:r>
          </a:p>
          <a:p>
            <a:r>
              <a:rPr lang="ja-JP" altLang="en-US" sz="1050" dirty="0"/>
              <a:t>塗り・ペインティング</a:t>
            </a:r>
          </a:p>
          <a:p>
            <a:r>
              <a:rPr lang="ja-JP" altLang="en-US" sz="1050" dirty="0"/>
              <a:t>版画・印刷</a:t>
            </a:r>
          </a:p>
          <a:p>
            <a:r>
              <a:rPr lang="ja-JP" altLang="en-US" sz="1050" dirty="0"/>
              <a:t>線描・ハッチング</a:t>
            </a:r>
          </a:p>
          <a:p>
            <a:r>
              <a:rPr lang="ja-JP" altLang="en-US" sz="1050" dirty="0"/>
              <a:t>点描</a:t>
            </a:r>
          </a:p>
          <a:p>
            <a:r>
              <a:rPr lang="ja-JP" altLang="en-US" sz="1050" dirty="0"/>
              <a:t>にじみ・たらし込み</a:t>
            </a:r>
          </a:p>
          <a:p>
            <a:r>
              <a:rPr lang="ja-JP" altLang="en-US" sz="1050" dirty="0"/>
              <a:t>とばす・ドリッピング</a:t>
            </a:r>
          </a:p>
          <a:p>
            <a:r>
              <a:rPr lang="ja-JP" altLang="en-US" sz="1050" dirty="0"/>
              <a:t>はじく・スパッタリング</a:t>
            </a:r>
          </a:p>
          <a:p>
            <a:r>
              <a:rPr lang="ja-JP" altLang="en-US" sz="1050" dirty="0"/>
              <a:t>ひっかく・スクラッチ</a:t>
            </a:r>
          </a:p>
          <a:p>
            <a:r>
              <a:rPr lang="ja-JP" altLang="en-US" sz="1050" dirty="0"/>
              <a:t>こする・フロッタージュ</a:t>
            </a:r>
          </a:p>
          <a:p>
            <a:r>
              <a:rPr lang="ja-JP" altLang="en-US" sz="1050" dirty="0"/>
              <a:t>貼る・コラージュ</a:t>
            </a:r>
          </a:p>
          <a:p>
            <a:r>
              <a:rPr lang="ja-JP" altLang="en-US" sz="1050" dirty="0"/>
              <a:t>ころがす・ローラー</a:t>
            </a:r>
          </a:p>
          <a:p>
            <a:r>
              <a:rPr lang="ja-JP" altLang="en-US" sz="1050" dirty="0"/>
              <a:t>混ぜる</a:t>
            </a:r>
          </a:p>
          <a:p>
            <a:r>
              <a:rPr lang="ja-JP" altLang="en-US" sz="1050" dirty="0"/>
              <a:t>バチック</a:t>
            </a:r>
          </a:p>
          <a:p>
            <a:r>
              <a:rPr lang="ja-JP" altLang="en-US" sz="1050" dirty="0"/>
              <a:t>デカルコマニー</a:t>
            </a:r>
          </a:p>
          <a:p>
            <a:r>
              <a:rPr lang="ja-JP" altLang="en-US" sz="1050" dirty="0"/>
              <a:t>スタンピング</a:t>
            </a:r>
          </a:p>
          <a:p>
            <a:r>
              <a:rPr lang="ja-JP" altLang="en-US" sz="1050" dirty="0"/>
              <a:t>ステンシル・マスキング</a:t>
            </a:r>
          </a:p>
          <a:p>
            <a:r>
              <a:rPr lang="ja-JP" altLang="en-US" sz="1050" dirty="0"/>
              <a:t>ストリング</a:t>
            </a:r>
          </a:p>
        </p:txBody>
      </p:sp>
      <p:sp>
        <p:nvSpPr>
          <p:cNvPr id="4" name="正方形/長方形 3"/>
          <p:cNvSpPr/>
          <p:nvPr/>
        </p:nvSpPr>
        <p:spPr>
          <a:xfrm>
            <a:off x="6012160" y="5111646"/>
            <a:ext cx="1728192" cy="1061829"/>
          </a:xfrm>
          <a:prstGeom prst="rect">
            <a:avLst/>
          </a:prstGeom>
        </p:spPr>
        <p:txBody>
          <a:bodyPr wrap="square">
            <a:spAutoFit/>
          </a:bodyPr>
          <a:lstStyle/>
          <a:p>
            <a:r>
              <a:rPr lang="ja-JP" altLang="en-US" sz="1050" dirty="0"/>
              <a:t>時間</a:t>
            </a:r>
          </a:p>
          <a:p>
            <a:r>
              <a:rPr lang="ja-JP" altLang="en-US" sz="1050" dirty="0"/>
              <a:t>材料の工夫</a:t>
            </a:r>
          </a:p>
          <a:p>
            <a:r>
              <a:rPr lang="ja-JP" altLang="en-US" sz="1050" dirty="0"/>
              <a:t>映像表現の視覚的要素</a:t>
            </a:r>
          </a:p>
          <a:p>
            <a:r>
              <a:rPr lang="ja-JP" altLang="en-US" sz="1050" dirty="0"/>
              <a:t>機器の特性を生かす</a:t>
            </a:r>
          </a:p>
          <a:p>
            <a:r>
              <a:rPr lang="ja-JP" altLang="en-US" sz="1050" dirty="0"/>
              <a:t>表現方法や編集</a:t>
            </a:r>
          </a:p>
          <a:p>
            <a:r>
              <a:rPr lang="ja-JP" altLang="en-US" sz="1050" dirty="0"/>
              <a:t>その他</a:t>
            </a:r>
          </a:p>
        </p:txBody>
      </p:sp>
      <p:sp>
        <p:nvSpPr>
          <p:cNvPr id="5" name="正方形/長方形 4"/>
          <p:cNvSpPr/>
          <p:nvPr/>
        </p:nvSpPr>
        <p:spPr>
          <a:xfrm>
            <a:off x="5580112" y="885951"/>
            <a:ext cx="1613290" cy="3162404"/>
          </a:xfrm>
          <a:prstGeom prst="rect">
            <a:avLst/>
          </a:prstGeom>
        </p:spPr>
        <p:txBody>
          <a:bodyPr wrap="square">
            <a:spAutoFit/>
          </a:bodyPr>
          <a:lstStyle/>
          <a:p>
            <a:endParaRPr lang="en-US" altLang="ja-JP" sz="1050" dirty="0"/>
          </a:p>
          <a:p>
            <a:r>
              <a:rPr lang="ja-JP" altLang="en-US" sz="1050" dirty="0"/>
              <a:t>マーブリング</a:t>
            </a:r>
          </a:p>
          <a:p>
            <a:r>
              <a:rPr lang="ja-JP" altLang="en-US" sz="1050" dirty="0"/>
              <a:t>濡らす・湿らす</a:t>
            </a:r>
          </a:p>
          <a:p>
            <a:r>
              <a:rPr lang="ja-JP" altLang="en-US" sz="1050" dirty="0"/>
              <a:t>切る・切り込む</a:t>
            </a:r>
          </a:p>
          <a:p>
            <a:r>
              <a:rPr lang="ja-JP" altLang="en-US" sz="1050" dirty="0"/>
              <a:t>破る・裂く・ちぎる</a:t>
            </a:r>
          </a:p>
          <a:p>
            <a:r>
              <a:rPr lang="ja-JP" altLang="en-US" sz="1050" dirty="0"/>
              <a:t>割る・砕く</a:t>
            </a:r>
          </a:p>
          <a:p>
            <a:r>
              <a:rPr lang="ja-JP" altLang="en-US" sz="1050" dirty="0"/>
              <a:t>のばす・引っ張る</a:t>
            </a:r>
          </a:p>
          <a:p>
            <a:r>
              <a:rPr lang="ja-JP" altLang="en-US" sz="1050" dirty="0"/>
              <a:t>ひねる・ねじる</a:t>
            </a:r>
          </a:p>
          <a:p>
            <a:r>
              <a:rPr lang="ja-JP" altLang="en-US" sz="1050" dirty="0"/>
              <a:t>繋ぐ・結ぶ・巻く・吊す</a:t>
            </a:r>
          </a:p>
          <a:p>
            <a:r>
              <a:rPr lang="ja-JP" altLang="en-US" sz="1050" dirty="0"/>
              <a:t>並べる・積む・組む</a:t>
            </a:r>
          </a:p>
          <a:p>
            <a:r>
              <a:rPr lang="ja-JP" altLang="en-US" sz="1050" dirty="0"/>
              <a:t>彫る・削る・カービング</a:t>
            </a:r>
          </a:p>
          <a:p>
            <a:r>
              <a:rPr lang="ja-JP" altLang="en-US" sz="1050" dirty="0"/>
              <a:t>つける・モデリング</a:t>
            </a:r>
          </a:p>
          <a:p>
            <a:r>
              <a:rPr lang="ja-JP" altLang="en-US" sz="1050" dirty="0"/>
              <a:t>流し込む</a:t>
            </a:r>
          </a:p>
          <a:p>
            <a:r>
              <a:rPr lang="ja-JP" altLang="en-US" sz="1050" dirty="0"/>
              <a:t>揉む・練る</a:t>
            </a:r>
          </a:p>
          <a:p>
            <a:r>
              <a:rPr lang="ja-JP" altLang="en-US" sz="1050" dirty="0"/>
              <a:t>かためる・まるめる</a:t>
            </a:r>
          </a:p>
          <a:p>
            <a:r>
              <a:rPr lang="ja-JP" altLang="en-US" sz="1050" dirty="0"/>
              <a:t>折る・まげる</a:t>
            </a:r>
          </a:p>
          <a:p>
            <a:r>
              <a:rPr lang="ja-JP" altLang="en-US" sz="1050" dirty="0"/>
              <a:t>打つ・叩く・押す</a:t>
            </a:r>
          </a:p>
          <a:p>
            <a:r>
              <a:rPr lang="ja-JP" altLang="en-US" sz="1050" dirty="0"/>
              <a:t>膨らませる</a:t>
            </a:r>
          </a:p>
          <a:p>
            <a:r>
              <a:rPr lang="ja-JP" altLang="en-US" sz="1050" dirty="0"/>
              <a:t>流す・落とす</a:t>
            </a:r>
          </a:p>
        </p:txBody>
      </p:sp>
      <p:sp>
        <p:nvSpPr>
          <p:cNvPr id="6" name="正方形/長方形 5"/>
          <p:cNvSpPr/>
          <p:nvPr/>
        </p:nvSpPr>
        <p:spPr>
          <a:xfrm>
            <a:off x="7323458" y="1045771"/>
            <a:ext cx="1191463" cy="2677656"/>
          </a:xfrm>
          <a:prstGeom prst="rect">
            <a:avLst/>
          </a:prstGeom>
        </p:spPr>
        <p:txBody>
          <a:bodyPr wrap="square">
            <a:spAutoFit/>
          </a:bodyPr>
          <a:lstStyle/>
          <a:p>
            <a:r>
              <a:rPr lang="ja-JP" altLang="en-US" sz="1050" dirty="0"/>
              <a:t>磨く・研く</a:t>
            </a:r>
          </a:p>
          <a:p>
            <a:r>
              <a:rPr lang="ja-JP" altLang="en-US" sz="1050" dirty="0"/>
              <a:t>焼く</a:t>
            </a:r>
          </a:p>
          <a:p>
            <a:r>
              <a:rPr lang="ja-JP" altLang="en-US" sz="1050" dirty="0"/>
              <a:t>撒く・蒔く</a:t>
            </a:r>
          </a:p>
          <a:p>
            <a:r>
              <a:rPr lang="ja-JP" altLang="en-US" sz="1050" dirty="0"/>
              <a:t>仕組み・からくり</a:t>
            </a:r>
          </a:p>
          <a:p>
            <a:r>
              <a:rPr lang="ja-JP" altLang="en-US" sz="1050" dirty="0"/>
              <a:t>触る・触れる</a:t>
            </a:r>
          </a:p>
          <a:p>
            <a:r>
              <a:rPr lang="ja-JP" altLang="en-US" sz="1050" dirty="0"/>
              <a:t>対話</a:t>
            </a:r>
          </a:p>
          <a:p>
            <a:r>
              <a:rPr lang="ja-JP" altLang="en-US" sz="1050" dirty="0"/>
              <a:t>比較</a:t>
            </a:r>
          </a:p>
          <a:p>
            <a:r>
              <a:rPr lang="ja-JP" altLang="en-US" sz="1050" dirty="0"/>
              <a:t>クイズ・パズル</a:t>
            </a:r>
          </a:p>
          <a:p>
            <a:r>
              <a:rPr lang="ja-JP" altLang="en-US" sz="1050" dirty="0"/>
              <a:t>グループ活動</a:t>
            </a:r>
          </a:p>
          <a:p>
            <a:r>
              <a:rPr lang="ja-JP" altLang="en-US" sz="1050" dirty="0"/>
              <a:t>見立て</a:t>
            </a:r>
          </a:p>
          <a:p>
            <a:r>
              <a:rPr lang="ja-JP" altLang="en-US" sz="1050" dirty="0"/>
              <a:t>連想</a:t>
            </a:r>
          </a:p>
          <a:p>
            <a:r>
              <a:rPr lang="ja-JP" altLang="en-US" sz="1050" dirty="0"/>
              <a:t>テーマ</a:t>
            </a:r>
          </a:p>
          <a:p>
            <a:r>
              <a:rPr lang="ja-JP" altLang="en-US" sz="1050" dirty="0"/>
              <a:t>観察</a:t>
            </a:r>
          </a:p>
          <a:p>
            <a:r>
              <a:rPr lang="ja-JP" altLang="en-US" sz="1050" dirty="0"/>
              <a:t>アースワーク</a:t>
            </a:r>
          </a:p>
          <a:p>
            <a:r>
              <a:rPr lang="ja-JP" altLang="en-US" sz="1050" dirty="0"/>
              <a:t>野外活動</a:t>
            </a:r>
          </a:p>
          <a:p>
            <a:r>
              <a:rPr lang="ja-JP" altLang="en-US" sz="1050" dirty="0"/>
              <a:t>その他</a:t>
            </a:r>
          </a:p>
        </p:txBody>
      </p:sp>
      <p:sp>
        <p:nvSpPr>
          <p:cNvPr id="7" name="正方形/長方形 6"/>
          <p:cNvSpPr/>
          <p:nvPr/>
        </p:nvSpPr>
        <p:spPr>
          <a:xfrm>
            <a:off x="1823895" y="1005704"/>
            <a:ext cx="1493912" cy="2839239"/>
          </a:xfrm>
          <a:prstGeom prst="rect">
            <a:avLst/>
          </a:prstGeom>
        </p:spPr>
        <p:txBody>
          <a:bodyPr wrap="square">
            <a:spAutoFit/>
          </a:bodyPr>
          <a:lstStyle/>
          <a:p>
            <a:r>
              <a:rPr lang="ja-JP" altLang="en-US" sz="1050" dirty="0"/>
              <a:t>墨</a:t>
            </a:r>
          </a:p>
          <a:p>
            <a:r>
              <a:rPr lang="ja-JP" altLang="en-US" sz="1050" dirty="0"/>
              <a:t>版各種</a:t>
            </a:r>
          </a:p>
          <a:p>
            <a:r>
              <a:rPr lang="ja-JP" altLang="en-US" sz="1050" dirty="0"/>
              <a:t>水彩絵の具</a:t>
            </a:r>
          </a:p>
          <a:p>
            <a:r>
              <a:rPr lang="ja-JP" altLang="en-US" sz="1050" dirty="0"/>
              <a:t>ポスターカラー</a:t>
            </a:r>
          </a:p>
          <a:p>
            <a:r>
              <a:rPr lang="ja-JP" altLang="en-US" sz="1050" dirty="0"/>
              <a:t>アクリル絵の具</a:t>
            </a:r>
          </a:p>
          <a:p>
            <a:r>
              <a:rPr lang="ja-JP" altLang="en-US" sz="1050" dirty="0"/>
              <a:t>油絵の具</a:t>
            </a:r>
          </a:p>
          <a:p>
            <a:r>
              <a:rPr lang="ja-JP" altLang="en-US" sz="1050" dirty="0"/>
              <a:t>日本画絵の具</a:t>
            </a:r>
          </a:p>
          <a:p>
            <a:r>
              <a:rPr lang="ja-JP" altLang="en-US" sz="1050" dirty="0"/>
              <a:t>写真</a:t>
            </a:r>
          </a:p>
          <a:p>
            <a:r>
              <a:rPr lang="ja-JP" altLang="en-US" sz="1050" dirty="0"/>
              <a:t>印刷物</a:t>
            </a:r>
          </a:p>
          <a:p>
            <a:r>
              <a:rPr lang="ja-JP" altLang="en-US" sz="1050" dirty="0"/>
              <a:t>情報機器</a:t>
            </a:r>
          </a:p>
          <a:p>
            <a:r>
              <a:rPr lang="ja-JP" altLang="en-US" sz="1050" dirty="0"/>
              <a:t>ビデオ・</a:t>
            </a:r>
            <a:r>
              <a:rPr lang="en-US" altLang="ja-JP" sz="1050" dirty="0"/>
              <a:t>DVD</a:t>
            </a:r>
          </a:p>
          <a:p>
            <a:r>
              <a:rPr lang="ja-JP" altLang="en-US" sz="1050" dirty="0"/>
              <a:t>アートカード</a:t>
            </a:r>
          </a:p>
          <a:p>
            <a:r>
              <a:rPr lang="ja-JP" altLang="en-US" sz="1050" dirty="0"/>
              <a:t>実物</a:t>
            </a:r>
          </a:p>
          <a:p>
            <a:r>
              <a:rPr lang="ja-JP" altLang="en-US" sz="1050" dirty="0"/>
              <a:t>画集</a:t>
            </a:r>
          </a:p>
          <a:p>
            <a:r>
              <a:rPr lang="ja-JP" altLang="en-US" sz="1050" dirty="0"/>
              <a:t>ワークシート</a:t>
            </a:r>
          </a:p>
          <a:p>
            <a:r>
              <a:rPr lang="ja-JP" altLang="en-US" sz="1050" dirty="0"/>
              <a:t>配色カード</a:t>
            </a:r>
          </a:p>
          <a:p>
            <a:r>
              <a:rPr lang="ja-JP" altLang="en-US" sz="1050" dirty="0"/>
              <a:t>その他</a:t>
            </a:r>
          </a:p>
        </p:txBody>
      </p:sp>
      <p:sp>
        <p:nvSpPr>
          <p:cNvPr id="8" name="正方形/長方形 7"/>
          <p:cNvSpPr/>
          <p:nvPr/>
        </p:nvSpPr>
        <p:spPr>
          <a:xfrm>
            <a:off x="3779912" y="4653136"/>
            <a:ext cx="3096344" cy="1823576"/>
          </a:xfrm>
          <a:prstGeom prst="rect">
            <a:avLst/>
          </a:prstGeom>
        </p:spPr>
        <p:txBody>
          <a:bodyPr wrap="square">
            <a:spAutoFit/>
          </a:bodyPr>
          <a:lstStyle/>
          <a:p>
            <a:r>
              <a:rPr lang="ja-JP" altLang="en-US" dirty="0"/>
              <a:t>造形要素（中高）	</a:t>
            </a:r>
            <a:endParaRPr lang="en-US" altLang="ja-JP" dirty="0"/>
          </a:p>
          <a:p>
            <a:endParaRPr lang="en-US" altLang="ja-JP" sz="1050" dirty="0"/>
          </a:p>
          <a:p>
            <a:r>
              <a:rPr lang="ja-JP" altLang="en-US" sz="1050" dirty="0"/>
              <a:t>形体・形</a:t>
            </a:r>
          </a:p>
          <a:p>
            <a:r>
              <a:rPr lang="ja-JP" altLang="en-US" sz="1050" dirty="0"/>
              <a:t>色彩</a:t>
            </a:r>
          </a:p>
          <a:p>
            <a:r>
              <a:rPr lang="ja-JP" altLang="en-US" sz="1050" dirty="0"/>
              <a:t>動静・マッス</a:t>
            </a:r>
          </a:p>
          <a:p>
            <a:r>
              <a:rPr lang="ja-JP" altLang="en-US" sz="1050" dirty="0"/>
              <a:t>構成</a:t>
            </a:r>
          </a:p>
          <a:p>
            <a:r>
              <a:rPr lang="ja-JP" altLang="en-US" sz="1050" dirty="0"/>
              <a:t>単純化・強調・省略</a:t>
            </a:r>
          </a:p>
          <a:p>
            <a:r>
              <a:rPr lang="ja-JP" altLang="en-US" sz="1050" dirty="0"/>
              <a:t>造形の理論</a:t>
            </a:r>
          </a:p>
          <a:p>
            <a:r>
              <a:rPr lang="ja-JP" altLang="en-US" sz="1050" dirty="0"/>
              <a:t>量感・質感・マチエール</a:t>
            </a:r>
          </a:p>
          <a:p>
            <a:r>
              <a:rPr lang="ja-JP" altLang="en-US" sz="1050" dirty="0"/>
              <a:t>空間</a:t>
            </a:r>
          </a:p>
        </p:txBody>
      </p:sp>
      <p:sp>
        <p:nvSpPr>
          <p:cNvPr id="9" name="正方形/長方形 8"/>
          <p:cNvSpPr/>
          <p:nvPr/>
        </p:nvSpPr>
        <p:spPr>
          <a:xfrm>
            <a:off x="362625" y="565272"/>
            <a:ext cx="2955182" cy="60632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3676181" y="565272"/>
            <a:ext cx="5095140" cy="368453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676181" y="4538543"/>
            <a:ext cx="5095140" cy="2089954"/>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0" y="-21776"/>
            <a:ext cx="9144000" cy="369332"/>
          </a:xfrm>
          <a:prstGeom prst="rect">
            <a:avLst/>
          </a:prstGeom>
          <a:solidFill>
            <a:schemeClr val="tx2">
              <a:lumMod val="20000"/>
              <a:lumOff val="80000"/>
            </a:schemeClr>
          </a:solidFill>
        </p:spPr>
        <p:txBody>
          <a:bodyPr wrap="square">
            <a:spAutoFit/>
          </a:bodyPr>
          <a:lstStyle/>
          <a:p>
            <a:pPr lvl="0" algn="ctr" eaLnBrk="1" fontAlgn="auto" hangingPunct="1">
              <a:spcBef>
                <a:spcPts val="0"/>
              </a:spcBef>
              <a:spcAft>
                <a:spcPts val="0"/>
              </a:spcAft>
              <a:defRPr/>
            </a:pPr>
            <a:r>
              <a:rPr lang="en-US" altLang="ja-JP" b="1" dirty="0">
                <a:latin typeface="ＭＳ Ｐゴシック" panose="020B0600070205080204" pitchFamily="50" charset="-128"/>
              </a:rPr>
              <a:t>【HP</a:t>
            </a:r>
            <a:r>
              <a:rPr lang="ja-JP" altLang="en-US" b="1" dirty="0">
                <a:latin typeface="ＭＳ Ｐゴシック" panose="020B0600070205080204" pitchFamily="50" charset="-128"/>
              </a:rPr>
              <a:t>キーワード</a:t>
            </a:r>
            <a:r>
              <a:rPr lang="en-US" altLang="ja-JP" b="1" dirty="0">
                <a:latin typeface="ＭＳ Ｐゴシック" panose="020B0600070205080204" pitchFamily="50" charset="-128"/>
              </a:rPr>
              <a:t>】</a:t>
            </a:r>
            <a:r>
              <a:rPr lang="ja-JP" altLang="en-US" b="1" dirty="0">
                <a:latin typeface="ＭＳ Ｐゴシック" panose="020B0600070205080204" pitchFamily="50" charset="-128"/>
              </a:rPr>
              <a:t>　</a:t>
            </a:r>
            <a:r>
              <a:rPr lang="en-US" altLang="ja-JP" sz="1400" dirty="0">
                <a:latin typeface="ＭＳ Ｐゴシック" panose="020B0600070205080204" pitchFamily="50" charset="-128"/>
              </a:rPr>
              <a:t>※</a:t>
            </a:r>
            <a:r>
              <a:rPr lang="ja-JP" altLang="en-US" sz="1400" dirty="0">
                <a:latin typeface="ＭＳ Ｐゴシック" panose="020B0600070205080204" pitchFamily="50" charset="-128"/>
              </a:rPr>
              <a:t>指導ユニット作成時に参照してください</a:t>
            </a:r>
          </a:p>
        </p:txBody>
      </p:sp>
    </p:spTree>
    <p:extLst>
      <p:ext uri="{BB962C8B-B14F-4D97-AF65-F5344CB8AC3E}">
        <p14:creationId xmlns:p14="http://schemas.microsoft.com/office/powerpoint/2010/main" val="255108806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25321</TotalTime>
  <Words>1226</Words>
  <Application>Microsoft Office PowerPoint</Application>
  <PresentationFormat>画面に合わせる (4:3)</PresentationFormat>
  <Paragraphs>358</Paragraphs>
  <Slides>3</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ＤＦ特太ゴシック体</vt:lpstr>
      <vt:lpstr>ＭＳ Ｐゴシック</vt:lpstr>
      <vt:lpstr>ＭＳ 明朝</vt:lpstr>
      <vt:lpstr>Arial</vt:lpstr>
      <vt:lpstr>Calibri</vt:lpstr>
      <vt:lpstr>Times New Roman</vt:lpstr>
      <vt:lpstr>Verdana</vt:lpstr>
      <vt:lpstr>Office ​​テーマ</vt:lpstr>
      <vt:lpstr>PowerPoint プレゼンテーション</vt:lpstr>
      <vt:lpstr>PowerPoint プレゼンテーション</vt:lpstr>
      <vt:lpstr>PowerPoint プレゼンテーション</vt:lpstr>
    </vt:vector>
  </TitlesOfParts>
  <Company>福井県教育庁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福井県教育庁</dc:creator>
  <cp:lastModifiedBy>伊藤裕貴</cp:lastModifiedBy>
  <cp:revision>435</cp:revision>
  <cp:lastPrinted>2020-02-28T11:02:23Z</cp:lastPrinted>
  <dcterms:created xsi:type="dcterms:W3CDTF">2017-07-27T02:50:12Z</dcterms:created>
  <dcterms:modified xsi:type="dcterms:W3CDTF">2022-02-10T08:01:08Z</dcterms:modified>
</cp:coreProperties>
</file>