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6" autoAdjust="0"/>
    <p:restoredTop sz="94660"/>
  </p:normalViewPr>
  <p:slideViewPr>
    <p:cSldViewPr>
      <p:cViewPr>
        <p:scale>
          <a:sx n="90" d="100"/>
          <a:sy n="90" d="100"/>
        </p:scale>
        <p:origin x="-1008" y="8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A7F7F-1756-4FBE-9210-4B728066F4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B1964-3F1E-4DA0-94EF-665A38CA13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B92AA-B336-414F-BD1A-27E25C31CF2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AE9069D-A110-4EE2-9F48-676053A6ED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15C82-A0DB-42E2-A0B7-4C81423CE7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602F2-49F7-4FE8-A2B6-619D546BB5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74674-04E5-4D8A-BB96-672AA0E679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0BDC3-CBA7-41CA-95E5-434FF16D979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CE6E6-9F60-4F1F-B867-61F03D0BCC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594AE-5F81-4EEC-BB60-7529B38E96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4A6CC-44D0-44AE-A50A-6DEABD765C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3A6D5-4084-4AF3-8B8D-A24C0961CA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2261DCB3-7CB9-47D5-B06B-27D67CC526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7" name="Group 315"/>
          <p:cNvGraphicFramePr>
            <a:graphicFrameLocks noGrp="1"/>
          </p:cNvGraphicFramePr>
          <p:nvPr/>
        </p:nvGraphicFramePr>
        <p:xfrm>
          <a:off x="179389" y="2636839"/>
          <a:ext cx="1224260" cy="4037526"/>
        </p:xfrm>
        <a:graphic>
          <a:graphicData uri="http://schemas.openxmlformats.org/drawingml/2006/table">
            <a:tbl>
              <a:tblPr/>
              <a:tblGrid>
                <a:gridCol w="1224260"/>
              </a:tblGrid>
              <a:tr h="60459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これまでの</a:t>
                      </a:r>
                      <a:endParaRPr kumimoji="0" lang="en-US" altLang="ja-JP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学習は？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～小・中の内容の連続性</a:t>
                      </a: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42792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      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①中学校までの学習内容</a:t>
                      </a: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90170" marR="9017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4822825" y="974154"/>
          <a:ext cx="4141788" cy="3030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3430"/>
                <a:gridCol w="2088358"/>
              </a:tblGrid>
              <a:tr h="42666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　　　　　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つけさせたい力は？</a:t>
                      </a:r>
                      <a:endParaRPr kumimoji="0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　　　</a:t>
                      </a: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　　　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（評価基準）　</a:t>
                      </a:r>
                    </a:p>
                  </a:txBody>
                  <a:tcPr marL="91449" marR="91449" marT="45692" marB="4569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　　　　　なにをする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？</a:t>
                      </a:r>
                      <a:endParaRPr kumimoji="0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　　　　　　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（学習活動）</a:t>
                      </a: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1449" marR="91449" marT="45692" marB="456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28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「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……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する。」という言い方</a:t>
                      </a:r>
                    </a:p>
                    <a:p>
                      <a:endParaRPr kumimoji="1" lang="ja-JP" altLang="en-US" sz="90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L="91449" marR="91449" marT="45692" marB="4569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</a:rPr>
                        <a:t>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</a:rPr>
                        <a:t>「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</a:rPr>
                        <a:t>……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</a:rPr>
                        <a:t>している。」という言い方</a:t>
                      </a:r>
                    </a:p>
                    <a:p>
                      <a:endParaRPr kumimoji="1" lang="ja-JP" altLang="en-US" sz="90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L="91449" marR="91449" marT="45692" marB="456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620">
                <a:tc rowSpan="2">
                  <a:txBody>
                    <a:bodyPr/>
                    <a:lstStyle/>
                    <a:p>
                      <a:endParaRPr kumimoji="1" lang="ja-JP" altLang="en-US" sz="1800" dirty="0"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1449" marR="91449" marT="45692" marB="45692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　　　　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どこで、何を使って？</a:t>
                      </a:r>
                      <a:endParaRPr kumimoji="0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　　　　</a:t>
                      </a:r>
                      <a:r>
                        <a:rPr kumimoji="0" lang="ja-JP" alt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（準備物と場の設定）</a:t>
                      </a: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  <a:cs typeface="Times New Roman" pitchFamily="18" charset="0"/>
                      </a:endParaRPr>
                    </a:p>
                  </a:txBody>
                  <a:tcPr marL="91449" marR="91449" marT="45692" marB="4569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963249">
                <a:tc vMerge="1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49" marR="91449" marT="45706" marB="45706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・準備物や部屋の状況</a:t>
                      </a: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</a:endParaRPr>
                    </a:p>
                    <a:p>
                      <a:endParaRPr kumimoji="1" lang="ja-JP" altLang="en-US" sz="90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L="91449" marR="91449" marT="45692" marB="4569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1" name="表 30"/>
          <p:cNvGraphicFramePr>
            <a:graphicFrameLocks noGrp="1"/>
          </p:cNvGraphicFramePr>
          <p:nvPr/>
        </p:nvGraphicFramePr>
        <p:xfrm>
          <a:off x="1547664" y="2640013"/>
          <a:ext cx="5037286" cy="4029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7286"/>
              </a:tblGrid>
              <a:tr h="421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　　　　どうやって？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　　　　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～本時の活動例～</a:t>
                      </a:r>
                    </a:p>
                  </a:txBody>
                  <a:tcPr marL="91422" marR="9142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74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　　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  <a:endParaRPr kumimoji="0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　・</a:t>
                      </a: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活動内容の説明や、</a:t>
                      </a:r>
                      <a:endParaRPr kumimoji="0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　　授業の展開、備考など</a:t>
                      </a:r>
                      <a:endParaRPr kumimoji="0" lang="ja-JP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kumimoji="1" lang="ja-JP" altLang="en-US" sz="180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L="91422" marR="9142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389" name="Group 317"/>
          <p:cNvGraphicFramePr>
            <a:graphicFrameLocks noGrp="1"/>
          </p:cNvGraphicFramePr>
          <p:nvPr/>
        </p:nvGraphicFramePr>
        <p:xfrm>
          <a:off x="179388" y="319110"/>
          <a:ext cx="2755900" cy="517602"/>
        </p:xfrm>
        <a:graphic>
          <a:graphicData uri="http://schemas.openxmlformats.org/drawingml/2006/table">
            <a:tbl>
              <a:tblPr/>
              <a:tblGrid>
                <a:gridCol w="640837"/>
                <a:gridCol w="2115063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発・技</a:t>
                      </a:r>
                    </a:p>
                  </a:txBody>
                  <a:tcPr marL="91461" marR="91461" marT="45441" marB="45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わかりやすいタイトル</a:t>
                      </a:r>
                      <a:endParaRPr kumimoji="1" lang="en-US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　　　　　　　　</a:t>
                      </a: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学校名　教員氏名</a:t>
                      </a:r>
                      <a:endParaRPr kumimoji="1" lang="ja-JP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marL="91461" marR="91461" marT="45441" marB="45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93" name="円/楕円 29"/>
          <p:cNvSpPr>
            <a:spLocks noChangeArrowheads="1"/>
          </p:cNvSpPr>
          <p:nvPr/>
        </p:nvSpPr>
        <p:spPr bwMode="auto">
          <a:xfrm>
            <a:off x="179388" y="372591"/>
            <a:ext cx="360362" cy="392113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3256" name="Group 184"/>
          <p:cNvGraphicFramePr>
            <a:graphicFrameLocks noGrp="1"/>
          </p:cNvGraphicFramePr>
          <p:nvPr/>
        </p:nvGraphicFramePr>
        <p:xfrm>
          <a:off x="2987675" y="325537"/>
          <a:ext cx="5976938" cy="511175"/>
        </p:xfrm>
        <a:graphic>
          <a:graphicData uri="http://schemas.openxmlformats.org/drawingml/2006/table">
            <a:tbl>
              <a:tblPr/>
              <a:tblGrid>
                <a:gridCol w="936258"/>
                <a:gridCol w="1440396"/>
                <a:gridCol w="864238"/>
                <a:gridCol w="2736046"/>
              </a:tblGrid>
              <a:tr h="2514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（　）時間扱い</a:t>
                      </a:r>
                    </a:p>
                  </a:txBody>
                  <a:tcPr marL="91455" marR="91455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（　　時間目／　　　</a:t>
                      </a:r>
                      <a:r>
                        <a:rPr kumimoji="1" lang="en-US" altLang="ja-JP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h</a:t>
                      </a:r>
                      <a:r>
                        <a:rPr kumimoji="1" lang="ja-JP" altLang="en-US" sz="1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）</a:t>
                      </a:r>
                    </a:p>
                  </a:txBody>
                  <a:tcPr marL="91455" marR="91455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参考指導案</a:t>
                      </a:r>
                    </a:p>
                  </a:txBody>
                  <a:tcPr marL="91455" marR="91455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あり／なし　　「</a:t>
                      </a: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題　材　名</a:t>
                      </a: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」</a:t>
                      </a:r>
                    </a:p>
                  </a:txBody>
                  <a:tcPr marL="91455" marR="91455" marT="45743" marB="45743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74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b="1" dirty="0" smtClean="0"/>
                        <a:t>教　科　書</a:t>
                      </a:r>
                      <a:endParaRPr lang="ja-JP" altLang="en-US" sz="1000" b="1" dirty="0"/>
                    </a:p>
                  </a:txBody>
                  <a:tcPr marL="91455" marR="91455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日文　高校美術１　</a:t>
                      </a:r>
                      <a:r>
                        <a:rPr kumimoji="1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P</a:t>
                      </a: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50" charset="-128"/>
                        </a:rPr>
                        <a:t>○○～○○　「題　材　名」</a:t>
                      </a:r>
                    </a:p>
                  </a:txBody>
                  <a:tcPr marL="91455" marR="91455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5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</a:endParaRPr>
                    </a:p>
                  </a:txBody>
                  <a:tcPr marT="45763" marB="45763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正方形/長方形 22"/>
          <p:cNvSpPr/>
          <p:nvPr/>
        </p:nvSpPr>
        <p:spPr>
          <a:xfrm>
            <a:off x="3068042" y="5085184"/>
            <a:ext cx="3232150" cy="864095"/>
          </a:xfrm>
          <a:prstGeom prst="rect">
            <a:avLst/>
          </a:prstGeom>
          <a:noFill/>
          <a:ln w="12700">
            <a:solidFill>
              <a:schemeClr val="accent1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400" b="1" dirty="0" smtClean="0">
                <a:solidFill>
                  <a:srgbClr val="FF0000"/>
                </a:solidFill>
              </a:rPr>
              <a:t>指導のポイント、生徒に気付かせたい</a:t>
            </a:r>
            <a:endParaRPr lang="en-US" altLang="ja-JP" sz="1400" b="1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ja-JP" altLang="en-US" sz="1400" b="1" dirty="0" smtClean="0">
                <a:solidFill>
                  <a:srgbClr val="FF0000"/>
                </a:solidFill>
              </a:rPr>
              <a:t>ポイントをわかりやすく図示する</a:t>
            </a:r>
            <a:endParaRPr lang="en-US" altLang="ja-JP" sz="1400" b="1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ja-JP" altLang="en-US" sz="1200" dirty="0" smtClean="0">
                <a:solidFill>
                  <a:srgbClr val="FF0000"/>
                </a:solidFill>
              </a:rPr>
              <a:t>「</a:t>
            </a:r>
            <a:r>
              <a:rPr lang="en-US" altLang="ja-JP" sz="1200" dirty="0" smtClean="0">
                <a:solidFill>
                  <a:srgbClr val="FF0000"/>
                </a:solidFill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……</a:t>
            </a:r>
            <a:r>
              <a:rPr lang="ja-JP" altLang="en-US" sz="1200" dirty="0" smtClean="0">
                <a:solidFill>
                  <a:srgbClr val="FF0000"/>
                </a:solidFill>
              </a:rPr>
              <a:t>させる。」という言い方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8" name="右矢印 27"/>
          <p:cNvSpPr/>
          <p:nvPr/>
        </p:nvSpPr>
        <p:spPr>
          <a:xfrm>
            <a:off x="1258292" y="4213225"/>
            <a:ext cx="433388" cy="647700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34" name="直線矢印コネクタ 33"/>
          <p:cNvCxnSpPr/>
          <p:nvPr/>
        </p:nvCxnSpPr>
        <p:spPr>
          <a:xfrm>
            <a:off x="4427538" y="4149080"/>
            <a:ext cx="0" cy="894630"/>
          </a:xfrm>
          <a:prstGeom prst="straightConnector1">
            <a:avLst/>
          </a:prstGeom>
          <a:ln w="22225">
            <a:solidFill>
              <a:schemeClr val="accent1">
                <a:lumMod val="9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3203848" y="6165304"/>
            <a:ext cx="3240360" cy="3386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b="1" dirty="0" smtClean="0">
                <a:solidFill>
                  <a:srgbClr val="FF0000"/>
                </a:solidFill>
                <a:latin typeface="Calibri" pitchFamily="34" charset="0"/>
              </a:rPr>
              <a:t>まとめ方、次へのつながり</a:t>
            </a:r>
            <a:endParaRPr lang="ja-JP" altLang="ja-JP" sz="12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113" name="Rectangle 312"/>
          <p:cNvSpPr>
            <a:spLocks noChangeArrowheads="1"/>
          </p:cNvSpPr>
          <p:nvPr/>
        </p:nvSpPr>
        <p:spPr bwMode="auto">
          <a:xfrm>
            <a:off x="4822825" y="4179739"/>
            <a:ext cx="1368425" cy="833437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400">
                <a:solidFill>
                  <a:srgbClr val="FF0000"/>
                </a:solidFill>
              </a:rPr>
              <a:t>写　真</a:t>
            </a:r>
          </a:p>
        </p:txBody>
      </p:sp>
      <p:graphicFrame>
        <p:nvGraphicFramePr>
          <p:cNvPr id="59" name="Group 327"/>
          <p:cNvGraphicFramePr>
            <a:graphicFrameLocks noGrp="1"/>
          </p:cNvGraphicFramePr>
          <p:nvPr/>
        </p:nvGraphicFramePr>
        <p:xfrm>
          <a:off x="182563" y="826580"/>
          <a:ext cx="4533896" cy="1738324"/>
        </p:xfrm>
        <a:graphic>
          <a:graphicData uri="http://schemas.openxmlformats.org/drawingml/2006/table">
            <a:tbl>
              <a:tblPr/>
              <a:tblGrid>
                <a:gridCol w="429039"/>
                <a:gridCol w="288060"/>
                <a:gridCol w="288060"/>
                <a:gridCol w="288060"/>
                <a:gridCol w="288060"/>
                <a:gridCol w="216045"/>
                <a:gridCol w="360076"/>
                <a:gridCol w="360076"/>
                <a:gridCol w="288060"/>
                <a:gridCol w="216045"/>
                <a:gridCol w="288060"/>
                <a:gridCol w="144030"/>
                <a:gridCol w="288060"/>
                <a:gridCol w="288060"/>
                <a:gridCol w="288060"/>
                <a:gridCol w="216045"/>
              </a:tblGrid>
              <a:tr h="204900">
                <a:tc gridSpan="16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【</a:t>
                      </a:r>
                      <a:r>
                        <a:rPr kumimoji="0" lang="ja-JP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扱う材料や造形要素等</a:t>
                      </a:r>
                      <a:r>
                        <a:rPr kumimoji="0" lang="en-US" altLang="ja-JP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】 </a:t>
                      </a:r>
                      <a:r>
                        <a:rPr kumimoji="0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※</a:t>
                      </a: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該当するところを塗りつぶす</a:t>
                      </a:r>
                    </a:p>
                  </a:txBody>
                  <a:tcPr marL="9524" marR="9524" marT="951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24" marR="9524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24" marR="9524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24" marR="9524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24" marR="9524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66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絵画</a:t>
                      </a:r>
                    </a:p>
                  </a:txBody>
                  <a:tcPr marL="9524" marR="9524" marT="9518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鉛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筆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など</a:t>
                      </a:r>
                    </a:p>
                  </a:txBody>
                  <a:tcPr marL="9524" marR="9524" marT="9518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本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画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油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彩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画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水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彩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画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版画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漫画・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ｲﾗｽﾄﾚｰｼｮﾝ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その他素材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造</a:t>
                      </a: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形</a:t>
                      </a: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要</a:t>
                      </a: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素</a:t>
                      </a:r>
                    </a:p>
                  </a:txBody>
                  <a:tcPr marL="9524" marR="9524" marT="9518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形体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形</a:t>
                      </a:r>
                    </a:p>
                  </a:txBody>
                  <a:tcPr marL="9524" marR="9524" marT="9518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色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彩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構成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単純化・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強調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省略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感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質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感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ﾏﾁ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ｴｰﾙ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空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間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そ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の他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73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彫刻</a:t>
                      </a:r>
                    </a:p>
                  </a:txBody>
                  <a:tcPr marL="9524" marR="9524" marT="9518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塑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造</a:t>
                      </a:r>
                    </a:p>
                  </a:txBody>
                  <a:tcPr marL="9524" marR="9524" marT="9518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木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彫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石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彫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金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属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繊維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紙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その他素材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動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ﾏｯｽ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時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間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1874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デザ</a:t>
                      </a: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イン</a:t>
                      </a:r>
                    </a:p>
                  </a:txBody>
                  <a:tcPr marL="9524" marR="9524" marT="9518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装飾する能力</a:t>
                      </a:r>
                    </a:p>
                  </a:txBody>
                  <a:tcPr marL="9524" marR="9524" marT="9518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ｺﾐｭﾆｹｰｼｮﾝ</a:t>
                      </a:r>
                      <a:endParaRPr kumimoji="0" lang="en-US" altLang="zh-TW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能力</a:t>
                      </a:r>
                      <a:endParaRPr kumimoji="0" lang="en-US" altLang="zh-TW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（視覚伝達）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機能的で美しくﾃﾞｻﾞ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ｲﾝする力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環境に関する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ﾃﾞｻﾞｲﾝなどの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総合力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造形の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理論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材料の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工夫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526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映像メディア</a:t>
                      </a:r>
                    </a:p>
                  </a:txBody>
                  <a:tcPr marL="9524" marR="9524" marT="9518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真</a:t>
                      </a:r>
                    </a:p>
                  </a:txBody>
                  <a:tcPr marL="9524" marR="9524" marT="9518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ビ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デ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オ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ｺﾝﾋﾟｭｰﾀ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そ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の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他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</a:p>
                  </a:txBody>
                  <a:tcPr marL="9524" marR="9524" marT="9518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映像表現の視覚的要素</a:t>
                      </a:r>
                    </a:p>
                  </a:txBody>
                  <a:tcPr marL="9524" marR="9524" marT="9518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機器の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特性を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生かす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表現方法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や編集</a:t>
                      </a:r>
                    </a:p>
                  </a:txBody>
                  <a:tcPr marL="9524" marR="9524" marT="9518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87" name="円/楕円 29"/>
          <p:cNvSpPr>
            <a:spLocks noChangeArrowheads="1"/>
          </p:cNvSpPr>
          <p:nvPr/>
        </p:nvSpPr>
        <p:spPr bwMode="auto">
          <a:xfrm>
            <a:off x="201613" y="981075"/>
            <a:ext cx="360362" cy="320675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188" name="角丸四角形吹き出し 8"/>
          <p:cNvSpPr>
            <a:spLocks noChangeArrowheads="1"/>
          </p:cNvSpPr>
          <p:nvPr/>
        </p:nvSpPr>
        <p:spPr bwMode="auto">
          <a:xfrm>
            <a:off x="3059113" y="3531542"/>
            <a:ext cx="2763837" cy="617538"/>
          </a:xfrm>
          <a:prstGeom prst="wedgeRoundRectCallout">
            <a:avLst>
              <a:gd name="adj1" fmla="val -55999"/>
              <a:gd name="adj2" fmla="val -37599"/>
              <a:gd name="adj3" fmla="val 16667"/>
            </a:avLst>
          </a:prstGeom>
          <a:noFill/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ja-JP" altLang="en-US" sz="1100" b="1" dirty="0">
                <a:solidFill>
                  <a:srgbClr val="FF0000"/>
                </a:solidFill>
                <a:latin typeface="ＭＳ Ｐゴシック" pitchFamily="50" charset="-128"/>
                <a:cs typeface="Times New Roman" pitchFamily="18" charset="0"/>
              </a:rPr>
              <a:t>活動内容をわかりやすく表す言葉、</a:t>
            </a:r>
            <a:endParaRPr lang="en-US" altLang="ja-JP" sz="1100" b="1" dirty="0">
              <a:solidFill>
                <a:srgbClr val="FF0000"/>
              </a:solidFill>
              <a:latin typeface="ＭＳ Ｐゴシック" pitchFamily="50" charset="-128"/>
              <a:cs typeface="Times New Roman" pitchFamily="18" charset="0"/>
            </a:endParaRPr>
          </a:p>
          <a:p>
            <a:r>
              <a:rPr lang="ja-JP" altLang="en-US" sz="1100" b="1" dirty="0">
                <a:solidFill>
                  <a:srgbClr val="FF0000"/>
                </a:solidFill>
                <a:latin typeface="ＭＳ Ｐゴシック" pitchFamily="50" charset="-128"/>
                <a:cs typeface="Times New Roman" pitchFamily="18" charset="0"/>
              </a:rPr>
              <a:t>または、発問の言葉を入れる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Ｐゴシック" pitchFamily="50" charset="-128"/>
                <a:cs typeface="Times New Roman" pitchFamily="18" charset="0"/>
              </a:rPr>
              <a:t>。（大事）</a:t>
            </a:r>
            <a:endParaRPr lang="ja-JP" altLang="en-US" sz="1100" b="1" dirty="0">
              <a:solidFill>
                <a:srgbClr val="FF0000"/>
              </a:solidFill>
              <a:latin typeface="ＭＳ Ｐゴシック" pitchFamily="50" charset="-128"/>
              <a:cs typeface="Times New Roman" pitchFamily="18" charset="0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6878638" y="4144963"/>
          <a:ext cx="2089150" cy="2524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9150"/>
              </a:tblGrid>
              <a:tr h="4571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　　　　次に？さらに？</a:t>
                      </a:r>
                      <a:endParaRPr kumimoji="0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　　　　（展開例・発展例）</a:t>
                      </a:r>
                    </a:p>
                  </a:txBody>
                  <a:tcPr marL="91480" marR="91480" marT="45704" marB="45704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6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</a:rPr>
                        <a:t>授業の展開例や発展的に扱うアイディアを箇条書きで簡潔に書く。</a:t>
                      </a:r>
                      <a:endParaRPr kumimoji="0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</a:endParaRPr>
                    </a:p>
                    <a:p>
                      <a:endParaRPr kumimoji="1" lang="ja-JP" altLang="en-US" sz="110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L="91480" marR="91480" marT="45704" marB="45704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" name="正方形/長方形 23"/>
          <p:cNvSpPr/>
          <p:nvPr/>
        </p:nvSpPr>
        <p:spPr>
          <a:xfrm>
            <a:off x="7038975" y="5284788"/>
            <a:ext cx="1804988" cy="539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dirty="0">
                <a:solidFill>
                  <a:srgbClr val="FF0000"/>
                </a:solidFill>
                <a:latin typeface="Calibri" pitchFamily="34" charset="0"/>
              </a:rPr>
              <a:t>①展開例、または発展例</a:t>
            </a:r>
            <a:endParaRPr lang="ja-JP" altLang="ja-JP" sz="12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029450" y="5959475"/>
            <a:ext cx="1824038" cy="563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dirty="0">
                <a:solidFill>
                  <a:srgbClr val="FF0000"/>
                </a:solidFill>
                <a:latin typeface="Calibri" pitchFamily="34" charset="0"/>
              </a:rPr>
              <a:t>②展開例、または発展例</a:t>
            </a:r>
            <a:endParaRPr lang="ja-JP" altLang="ja-JP" sz="12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619672" y="3140968"/>
            <a:ext cx="2304256" cy="288032"/>
          </a:xfrm>
          <a:prstGeom prst="rect">
            <a:avLst/>
          </a:prstGeom>
          <a:noFill/>
          <a:ln w="12700">
            <a:solidFill>
              <a:schemeClr val="accent1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dirty="0" smtClean="0">
                <a:solidFill>
                  <a:srgbClr val="FF0000"/>
                </a:solidFill>
                <a:latin typeface="ＭＳ Ｐ明朝" pitchFamily="18" charset="-128"/>
                <a:ea typeface="ＭＳ Ｐ明朝" pitchFamily="18" charset="-128"/>
                <a:cs typeface="Times New Roman" pitchFamily="18" charset="0"/>
              </a:rPr>
              <a:t>事前準備など</a:t>
            </a:r>
            <a:endParaRPr lang="ja-JP" altLang="en-US" sz="1200" dirty="0">
              <a:solidFill>
                <a:srgbClr val="FF0000"/>
              </a:solidFill>
              <a:latin typeface="ＭＳ Ｐ明朝" pitchFamily="18" charset="-128"/>
              <a:ea typeface="ＭＳ Ｐ明朝" pitchFamily="18" charset="-128"/>
              <a:cs typeface="Times New Roman" pitchFamily="18" charset="0"/>
            </a:endParaRPr>
          </a:p>
        </p:txBody>
      </p:sp>
      <p:sp>
        <p:nvSpPr>
          <p:cNvPr id="26" name="右矢印 27"/>
          <p:cNvSpPr/>
          <p:nvPr/>
        </p:nvSpPr>
        <p:spPr>
          <a:xfrm rot="10800000">
            <a:off x="6529164" y="3068960"/>
            <a:ext cx="419100" cy="517525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" name="右矢印 27"/>
          <p:cNvSpPr/>
          <p:nvPr/>
        </p:nvSpPr>
        <p:spPr>
          <a:xfrm>
            <a:off x="6508750" y="5284788"/>
            <a:ext cx="417513" cy="614362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" name="円/楕円 3"/>
          <p:cNvSpPr/>
          <p:nvPr/>
        </p:nvSpPr>
        <p:spPr>
          <a:xfrm>
            <a:off x="4860032" y="970015"/>
            <a:ext cx="432049" cy="432049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１</a:t>
            </a:r>
          </a:p>
        </p:txBody>
      </p:sp>
      <p:sp>
        <p:nvSpPr>
          <p:cNvPr id="27" name="円/楕円 26"/>
          <p:cNvSpPr/>
          <p:nvPr/>
        </p:nvSpPr>
        <p:spPr>
          <a:xfrm>
            <a:off x="6911528" y="970015"/>
            <a:ext cx="432048" cy="432048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２</a:t>
            </a:r>
          </a:p>
        </p:txBody>
      </p:sp>
      <p:sp>
        <p:nvSpPr>
          <p:cNvPr id="29" name="円/楕円 28"/>
          <p:cNvSpPr/>
          <p:nvPr/>
        </p:nvSpPr>
        <p:spPr>
          <a:xfrm>
            <a:off x="6909892" y="2554191"/>
            <a:ext cx="470420" cy="470420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３</a:t>
            </a:r>
          </a:p>
        </p:txBody>
      </p:sp>
      <p:sp>
        <p:nvSpPr>
          <p:cNvPr id="30" name="円/楕円 29"/>
          <p:cNvSpPr/>
          <p:nvPr/>
        </p:nvSpPr>
        <p:spPr>
          <a:xfrm>
            <a:off x="1547664" y="2636912"/>
            <a:ext cx="432048" cy="432048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４</a:t>
            </a:r>
          </a:p>
        </p:txBody>
      </p:sp>
      <p:sp>
        <p:nvSpPr>
          <p:cNvPr id="32" name="円/楕円 31"/>
          <p:cNvSpPr/>
          <p:nvPr/>
        </p:nvSpPr>
        <p:spPr>
          <a:xfrm>
            <a:off x="6876256" y="4149080"/>
            <a:ext cx="433411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５</a:t>
            </a:r>
          </a:p>
        </p:txBody>
      </p:sp>
      <p:sp>
        <p:nvSpPr>
          <p:cNvPr id="36" name="AutoShape 189"/>
          <p:cNvSpPr>
            <a:spLocks noChangeArrowheads="1"/>
          </p:cNvSpPr>
          <p:nvPr/>
        </p:nvSpPr>
        <p:spPr bwMode="auto">
          <a:xfrm>
            <a:off x="5074766" y="2708920"/>
            <a:ext cx="1441450" cy="863600"/>
          </a:xfrm>
          <a:prstGeom prst="wedgeRoundRectCallout">
            <a:avLst>
              <a:gd name="adj1" fmla="val -81056"/>
              <a:gd name="adj2" fmla="val 34741"/>
              <a:gd name="adj3" fmla="val 16667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 sz="1000" dirty="0">
                <a:solidFill>
                  <a:srgbClr val="FF0000"/>
                </a:solidFill>
                <a:latin typeface="ＭＳ Ｐゴシック" pitchFamily="50" charset="-128"/>
                <a:cs typeface="Times New Roman" pitchFamily="18" charset="0"/>
              </a:rPr>
              <a:t>本日の学習のめあて（課題）が生徒にもわかるように活動内容の言葉を入れる。</a:t>
            </a:r>
          </a:p>
        </p:txBody>
      </p:sp>
      <p:sp>
        <p:nvSpPr>
          <p:cNvPr id="38" name="AutoShape 190"/>
          <p:cNvSpPr>
            <a:spLocks noChangeArrowheads="1"/>
          </p:cNvSpPr>
          <p:nvPr/>
        </p:nvSpPr>
        <p:spPr bwMode="auto">
          <a:xfrm>
            <a:off x="1476375" y="3500438"/>
            <a:ext cx="1081088" cy="649287"/>
          </a:xfrm>
          <a:prstGeom prst="wedgeRoundRectCallout">
            <a:avLst>
              <a:gd name="adj1" fmla="val 75991"/>
              <a:gd name="adj2" fmla="val 60023"/>
              <a:gd name="adj3" fmla="val 16667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 sz="1000" dirty="0">
                <a:solidFill>
                  <a:srgbClr val="FF0000"/>
                </a:solidFill>
                <a:latin typeface="ＭＳ Ｐゴシック" pitchFamily="50" charset="-128"/>
                <a:cs typeface="Times New Roman" pitchFamily="18" charset="0"/>
              </a:rPr>
              <a:t>活動内容の説明や、授業の展開、備考など</a:t>
            </a:r>
          </a:p>
        </p:txBody>
      </p:sp>
      <p:sp>
        <p:nvSpPr>
          <p:cNvPr id="40" name="AutoShape 191"/>
          <p:cNvSpPr>
            <a:spLocks noChangeArrowheads="1"/>
          </p:cNvSpPr>
          <p:nvPr/>
        </p:nvSpPr>
        <p:spPr bwMode="auto">
          <a:xfrm>
            <a:off x="1762720" y="4797152"/>
            <a:ext cx="1081088" cy="719137"/>
          </a:xfrm>
          <a:prstGeom prst="wedgeRoundRectCallout">
            <a:avLst>
              <a:gd name="adj1" fmla="val 61563"/>
              <a:gd name="adj2" fmla="val 78232"/>
              <a:gd name="adj3" fmla="val 16667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 sz="1000" dirty="0">
                <a:solidFill>
                  <a:srgbClr val="FF0000"/>
                </a:solidFill>
                <a:latin typeface="ＭＳ Ｐゴシック" pitchFamily="50" charset="-128"/>
                <a:cs typeface="Times New Roman" pitchFamily="18" charset="0"/>
              </a:rPr>
              <a:t>指導のポイントをわかりやすく図示する</a:t>
            </a:r>
          </a:p>
        </p:txBody>
      </p:sp>
      <p:sp>
        <p:nvSpPr>
          <p:cNvPr id="42" name="AutoShape 192"/>
          <p:cNvSpPr>
            <a:spLocks noChangeArrowheads="1"/>
          </p:cNvSpPr>
          <p:nvPr/>
        </p:nvSpPr>
        <p:spPr bwMode="auto">
          <a:xfrm>
            <a:off x="1619672" y="5876925"/>
            <a:ext cx="1223963" cy="722313"/>
          </a:xfrm>
          <a:prstGeom prst="wedgeRoundRectCallout">
            <a:avLst>
              <a:gd name="adj1" fmla="val 73245"/>
              <a:gd name="adj2" fmla="val 11340"/>
              <a:gd name="adj3" fmla="val 16667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 sz="1000" dirty="0">
                <a:solidFill>
                  <a:srgbClr val="FF0000"/>
                </a:solidFill>
                <a:latin typeface="ＭＳ Ｐゴシック" pitchFamily="50" charset="-128"/>
                <a:cs typeface="Times New Roman" pitchFamily="18" charset="0"/>
              </a:rPr>
              <a:t>次の流れ、または授業のまとめを簡単に説明する</a:t>
            </a:r>
          </a:p>
        </p:txBody>
      </p:sp>
      <p:pic>
        <p:nvPicPr>
          <p:cNvPr id="2189" name="図 42" descr="C:\Documents and Settings\nomura-yukari\Local Settings\Temporary Internet Files\Content.IE5\S4CYTVNR\MC90034374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925238">
            <a:off x="2510872" y="3357960"/>
            <a:ext cx="431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Rectangle 162"/>
          <p:cNvSpPr>
            <a:spLocks noChangeArrowheads="1"/>
          </p:cNvSpPr>
          <p:nvPr/>
        </p:nvSpPr>
        <p:spPr bwMode="auto">
          <a:xfrm>
            <a:off x="179388" y="188194"/>
            <a:ext cx="1511300" cy="14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1000" dirty="0"/>
              <a:t>作成日：２０１３．１１．１１</a:t>
            </a: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4427984" y="5949280"/>
            <a:ext cx="0" cy="216024"/>
          </a:xfrm>
          <a:prstGeom prst="straightConnector1">
            <a:avLst/>
          </a:prstGeom>
          <a:ln w="22225">
            <a:solidFill>
              <a:schemeClr val="accent1">
                <a:lumMod val="9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61" name="Group 5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825973841"/>
              </p:ext>
            </p:extLst>
          </p:nvPr>
        </p:nvGraphicFramePr>
        <p:xfrm>
          <a:off x="250825" y="4868863"/>
          <a:ext cx="8569325" cy="1546543"/>
        </p:xfrm>
        <a:graphic>
          <a:graphicData uri="http://schemas.openxmlformats.org/drawingml/2006/table">
            <a:tbl>
              <a:tblPr/>
              <a:tblGrid>
                <a:gridCol w="8569325"/>
              </a:tblGrid>
              <a:tr h="201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　　　　評価と改善点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  <a:cs typeface="Times New Roman" pitchFamily="18" charset="0"/>
                        </a:rPr>
                        <a:t>　　　　　　　</a:t>
                      </a:r>
                      <a:endParaRPr kumimoji="0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  <a:cs typeface="Times New Roman" pitchFamily="18" charset="0"/>
                      </a:endParaRPr>
                    </a:p>
                  </a:txBody>
                  <a:tcPr marL="91422" marR="91422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12112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91422" marR="91422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468313" y="188913"/>
            <a:ext cx="2584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>
                <a:solidFill>
                  <a:schemeClr val="tx2"/>
                </a:solidFill>
              </a:rPr>
              <a:t>実践記録（写真・感想等）</a:t>
            </a:r>
          </a:p>
        </p:txBody>
      </p:sp>
      <p:sp>
        <p:nvSpPr>
          <p:cNvPr id="17428" name="Rectangle 312"/>
          <p:cNvSpPr>
            <a:spLocks noChangeArrowheads="1"/>
          </p:cNvSpPr>
          <p:nvPr/>
        </p:nvSpPr>
        <p:spPr bwMode="auto">
          <a:xfrm>
            <a:off x="539750" y="620713"/>
            <a:ext cx="2520950" cy="158432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400">
                <a:solidFill>
                  <a:srgbClr val="FF0000"/>
                </a:solidFill>
              </a:rPr>
              <a:t>写　真</a:t>
            </a:r>
          </a:p>
        </p:txBody>
      </p:sp>
      <p:sp>
        <p:nvSpPr>
          <p:cNvPr id="17429" name="Rectangle 312"/>
          <p:cNvSpPr>
            <a:spLocks noChangeArrowheads="1"/>
          </p:cNvSpPr>
          <p:nvPr/>
        </p:nvSpPr>
        <p:spPr bwMode="auto">
          <a:xfrm>
            <a:off x="4643438" y="620713"/>
            <a:ext cx="2520950" cy="158432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400">
                <a:solidFill>
                  <a:srgbClr val="FF0000"/>
                </a:solidFill>
              </a:rPr>
              <a:t>写　真</a:t>
            </a:r>
          </a:p>
        </p:txBody>
      </p:sp>
      <p:sp>
        <p:nvSpPr>
          <p:cNvPr id="17430" name="Rectangle 312"/>
          <p:cNvSpPr>
            <a:spLocks noChangeArrowheads="1"/>
          </p:cNvSpPr>
          <p:nvPr/>
        </p:nvSpPr>
        <p:spPr bwMode="auto">
          <a:xfrm>
            <a:off x="2051471" y="2420888"/>
            <a:ext cx="4176713" cy="1728788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400">
                <a:solidFill>
                  <a:srgbClr val="FF0000"/>
                </a:solidFill>
              </a:rPr>
              <a:t>写　真</a:t>
            </a:r>
          </a:p>
        </p:txBody>
      </p:sp>
      <p:sp>
        <p:nvSpPr>
          <p:cNvPr id="17424" name="AutoShape 16"/>
          <p:cNvSpPr>
            <a:spLocks noChangeArrowheads="1"/>
          </p:cNvSpPr>
          <p:nvPr/>
        </p:nvSpPr>
        <p:spPr bwMode="auto">
          <a:xfrm flipH="1">
            <a:off x="395288" y="3068638"/>
            <a:ext cx="1728787" cy="1439862"/>
          </a:xfrm>
          <a:prstGeom prst="wedgeRoundRectCallout">
            <a:avLst>
              <a:gd name="adj1" fmla="val -43481"/>
              <a:gd name="adj2" fmla="val -6343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ja-JP" altLang="en-US" sz="1200" dirty="0">
              <a:solidFill>
                <a:srgbClr val="FF0000"/>
              </a:solidFill>
              <a:latin typeface="ＭＳ Ｐゴシック" pitchFamily="50" charset="-128"/>
              <a:cs typeface="Times New Roman" pitchFamily="18" charset="0"/>
            </a:endParaRPr>
          </a:p>
        </p:txBody>
      </p:sp>
      <p:sp>
        <p:nvSpPr>
          <p:cNvPr id="17425" name="AutoShape 17"/>
          <p:cNvSpPr>
            <a:spLocks noChangeArrowheads="1"/>
          </p:cNvSpPr>
          <p:nvPr/>
        </p:nvSpPr>
        <p:spPr bwMode="auto">
          <a:xfrm flipH="1">
            <a:off x="6516191" y="332656"/>
            <a:ext cx="1800225" cy="1223962"/>
          </a:xfrm>
          <a:prstGeom prst="wedgeRoundRectCallout">
            <a:avLst>
              <a:gd name="adj1" fmla="val 60162"/>
              <a:gd name="adj2" fmla="val 17324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 sz="1200" dirty="0" smtClean="0">
                <a:solidFill>
                  <a:srgbClr val="FF0000"/>
                </a:solidFill>
                <a:latin typeface="ＭＳ Ｐゴシック" pitchFamily="50" charset="-128"/>
                <a:cs typeface="Times New Roman" pitchFamily="18" charset="0"/>
              </a:rPr>
              <a:t>生徒の感想、声</a:t>
            </a:r>
            <a:endParaRPr lang="ja-JP" altLang="en-US" sz="1200" dirty="0">
              <a:solidFill>
                <a:srgbClr val="FF0000"/>
              </a:solidFill>
              <a:latin typeface="ＭＳ Ｐゴシック" pitchFamily="50" charset="-128"/>
              <a:cs typeface="Times New Roman" pitchFamily="18" charset="0"/>
            </a:endParaRPr>
          </a:p>
        </p:txBody>
      </p:sp>
      <p:sp>
        <p:nvSpPr>
          <p:cNvPr id="17431" name="AutoShape 23"/>
          <p:cNvSpPr>
            <a:spLocks noChangeArrowheads="1"/>
          </p:cNvSpPr>
          <p:nvPr/>
        </p:nvSpPr>
        <p:spPr bwMode="auto">
          <a:xfrm>
            <a:off x="6732091" y="1700808"/>
            <a:ext cx="1584325" cy="576262"/>
          </a:xfrm>
          <a:prstGeom prst="wedgeRectCallout">
            <a:avLst>
              <a:gd name="adj1" fmla="val -84769"/>
              <a:gd name="adj2" fmla="val 3167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7427" name="AutoShape 19"/>
          <p:cNvSpPr>
            <a:spLocks noChangeArrowheads="1"/>
          </p:cNvSpPr>
          <p:nvPr/>
        </p:nvSpPr>
        <p:spPr bwMode="auto">
          <a:xfrm>
            <a:off x="6445200" y="3429000"/>
            <a:ext cx="1727200" cy="1008063"/>
          </a:xfrm>
          <a:prstGeom prst="wedgeRectCallout">
            <a:avLst>
              <a:gd name="adj1" fmla="val -69208"/>
              <a:gd name="adj2" fmla="val -13148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7426" name="AutoShape 18"/>
          <p:cNvSpPr>
            <a:spLocks noChangeArrowheads="1"/>
          </p:cNvSpPr>
          <p:nvPr/>
        </p:nvSpPr>
        <p:spPr bwMode="auto">
          <a:xfrm>
            <a:off x="2987675" y="1196975"/>
            <a:ext cx="1368425" cy="1081088"/>
          </a:xfrm>
          <a:prstGeom prst="wedgeRectCallout">
            <a:avLst>
              <a:gd name="adj1" fmla="val -74593"/>
              <a:gd name="adj2" fmla="val 962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 sz="1200" dirty="0" smtClean="0">
                <a:solidFill>
                  <a:srgbClr val="FF0000"/>
                </a:solidFill>
              </a:rPr>
              <a:t>教員</a:t>
            </a:r>
            <a:r>
              <a:rPr lang="ja-JP" altLang="en-US" sz="1200" smtClean="0">
                <a:solidFill>
                  <a:srgbClr val="FF0000"/>
                </a:solidFill>
              </a:rPr>
              <a:t>の感想、記録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7423" name="AutoShape 15"/>
          <p:cNvSpPr>
            <a:spLocks noChangeArrowheads="1"/>
          </p:cNvSpPr>
          <p:nvPr/>
        </p:nvSpPr>
        <p:spPr bwMode="auto">
          <a:xfrm flipH="1">
            <a:off x="3203575" y="115888"/>
            <a:ext cx="1728788" cy="649287"/>
          </a:xfrm>
          <a:prstGeom prst="wedgeRoundRectCallout">
            <a:avLst>
              <a:gd name="adj1" fmla="val 61111"/>
              <a:gd name="adj2" fmla="val 5986"/>
              <a:gd name="adj3" fmla="val 16667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 sz="1600" b="1" dirty="0">
                <a:solidFill>
                  <a:srgbClr val="FF0000"/>
                </a:solidFill>
                <a:latin typeface="ＭＳ Ｐゴシック" pitchFamily="50" charset="-128"/>
                <a:cs typeface="Times New Roman" pitchFamily="18" charset="0"/>
              </a:rPr>
              <a:t>生徒の学びの姿がわかるもの</a:t>
            </a:r>
          </a:p>
        </p:txBody>
      </p:sp>
      <p:sp>
        <p:nvSpPr>
          <p:cNvPr id="17437" name="AutoShape 29"/>
          <p:cNvSpPr>
            <a:spLocks noChangeArrowheads="1"/>
          </p:cNvSpPr>
          <p:nvPr/>
        </p:nvSpPr>
        <p:spPr bwMode="auto">
          <a:xfrm flipH="1">
            <a:off x="2268538" y="3573190"/>
            <a:ext cx="3598862" cy="1223962"/>
          </a:xfrm>
          <a:prstGeom prst="wedgeRoundRectCallout">
            <a:avLst>
              <a:gd name="adj1" fmla="val 42986"/>
              <a:gd name="adj2" fmla="val 68935"/>
              <a:gd name="adj3" fmla="val 16667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ja-JP" altLang="en-US" sz="1600" b="1" dirty="0">
                <a:solidFill>
                  <a:srgbClr val="FF0000"/>
                </a:solidFill>
                <a:latin typeface="ＭＳ Ｐゴシック" pitchFamily="50" charset="-128"/>
                <a:cs typeface="Times New Roman" pitchFamily="18" charset="0"/>
              </a:rPr>
              <a:t>生徒の学びの姿を見取り、教師がどのように考えたのかを書く。指導と評価は一体となったものであり、評価をその後の学習指導の改善に生かす。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408</Words>
  <Application>Microsoft Office PowerPoint</Application>
  <PresentationFormat>画面に合わせる (4:3)</PresentationFormat>
  <Paragraphs>167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標準デザイン</vt:lpstr>
      <vt:lpstr>PowerPoint プレゼンテーション</vt:lpstr>
      <vt:lpstr>PowerPoint プレゼンテーション</vt:lpstr>
    </vt:vector>
  </TitlesOfParts>
  <Company>福井県教育庁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福井県立藤島高等学校</dc:creator>
  <cp:lastModifiedBy>Administrator</cp:lastModifiedBy>
  <cp:revision>124</cp:revision>
  <cp:lastPrinted>2013-08-13T05:10:33Z</cp:lastPrinted>
  <dcterms:created xsi:type="dcterms:W3CDTF">2012-12-06T04:52:39Z</dcterms:created>
  <dcterms:modified xsi:type="dcterms:W3CDTF">2014-07-18T08:22:22Z</dcterms:modified>
</cp:coreProperties>
</file>