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7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8" autoAdjust="0"/>
    <p:restoredTop sz="94660"/>
  </p:normalViewPr>
  <p:slideViewPr>
    <p:cSldViewPr>
      <p:cViewPr>
        <p:scale>
          <a:sx n="85" d="100"/>
          <a:sy n="85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2E4FD-619C-486C-9671-7BF182E29F4F}" type="datetimeFigureOut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ECC18-1B74-48FA-9E0E-BFE4F6EE56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9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A4B2-E9C6-4C03-8E20-59A506CC6F0D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AB26-3B7C-4C6A-975F-F2F1F6666C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0A48-F706-45AA-9781-93212A3D9FB7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E55D-3F2C-4D39-81FC-1A122C20E6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305E-49E0-4830-8F19-72E2D6B918A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8DE9-74ED-4AA6-919D-B4EFB662EAF3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A5D-F0CE-4867-B54F-7CCF19A9F61E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5BD3-823D-42B2-8FBC-7F21EED9D7E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A690-8775-4235-AD49-E8C5DD176C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D7CB-1270-4225-A615-9D642A4A141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EC-A94A-4B14-B3CA-3AB77F6C7F45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C83D-AA8A-4097-B3BC-F73F5F8A20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627784" y="692696"/>
          <a:ext cx="6230495" cy="5616624"/>
        </p:xfrm>
        <a:graphic>
          <a:graphicData uri="http://schemas.openxmlformats.org/drawingml/2006/table">
            <a:tbl>
              <a:tblPr/>
              <a:tblGrid>
                <a:gridCol w="3041051"/>
                <a:gridCol w="3189444"/>
              </a:tblGrid>
              <a:tr h="12751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学習の目標</a:t>
                      </a:r>
                      <a:endParaRPr lang="en-US" altLang="ja-JP" sz="1050" b="1" kern="10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1" kern="10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彫り進みながら色の重なりの効果を理解して表す</a:t>
                      </a:r>
                    </a:p>
                    <a:p>
                      <a:endParaRPr kumimoji="1" lang="ja-JP" alt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105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準備物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・彫刻刀、版木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・滑り止めのマットか版画版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・絵の具、のり、ローラー、インク版、ばれん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・版画紙、新聞紙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活動例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　　　　・浮世絵（多版多色）の工夫を知る</a:t>
                      </a: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</a:t>
                      </a:r>
                      <a:r>
                        <a:rPr lang="ja-JP" altLang="en-US" sz="1050" b="1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</a:t>
                      </a: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・彫りと色刷りの効果を考える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kern="1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kern="1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指導のポイント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r>
                        <a:rPr kumimoji="1" 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④県文化課が貸し出しをしている、浮世絵ができるまでの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DVD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や版木を見るなどするとよい</a:t>
                      </a:r>
                    </a:p>
                    <a:p>
                      <a:r>
                        <a:rPr kumimoji="1" 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②近景、中景、遠景で奥行きを考えるなどのきっかけを与える工夫をする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③浮世絵は多色多版だが、彫り進み版画で代用する方法を理解させる工夫をする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・重ねる刷りの効果をイメージするために、透　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明シートに色を変えて下絵を写して、重ねて　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効果出す彫りの計画を立てるなど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③・色のグラデーションには糊を入れ</a:t>
                      </a:r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t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て、ブラシ   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altLang="ja-JP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     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で色を置くなどの工夫を知る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・少しづつ絵の具をつけて、繰り返し刷りながら　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色を濃くしていく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・版木と刷り紙がずれないように、一辺をテー　　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プで留めて行うとよい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④作品が映える台紙を用意するなど鑑賞の環境を工夫する</a:t>
                      </a: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644015"/>
              </p:ext>
            </p:extLst>
          </p:nvPr>
        </p:nvGraphicFramePr>
        <p:xfrm>
          <a:off x="285720" y="214290"/>
          <a:ext cx="52149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彫り進み木版　（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うつす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　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572132" y="214290"/>
          <a:ext cx="32861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実施学年　　年　　月（　　時間）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987824" y="3284984"/>
            <a:ext cx="2592288" cy="571504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OHOP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シートに色ごとの下絵を描いて（マジックなどで）重ねる（彫る部分を透明に残す）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915816" y="5517232"/>
            <a:ext cx="2428892" cy="64294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１色目の版（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OHP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では一番下の版）を彫り、色刷りする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（２色目、３色目と繰り返す）</a:t>
            </a:r>
          </a:p>
        </p:txBody>
      </p:sp>
      <p:sp>
        <p:nvSpPr>
          <p:cNvPr id="15" name="フッター プレースホル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-2-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3203848" y="1556792"/>
            <a:ext cx="2160240" cy="28575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浮世絵（多版多色）の工夫を知る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28" name="Picture 2" descr="C:\Documents and Settings\nomura-yukari\Local Settings\Temporary Internet Files\Content.IE5\B1Z7W9ZI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73663">
            <a:off x="2578613" y="3348286"/>
            <a:ext cx="349863" cy="419421"/>
          </a:xfrm>
          <a:prstGeom prst="rect">
            <a:avLst/>
          </a:prstGeom>
          <a:noFill/>
        </p:spPr>
      </p:pic>
      <p:sp>
        <p:nvSpPr>
          <p:cNvPr id="34" name="角丸四角形吹き出し 33"/>
          <p:cNvSpPr/>
          <p:nvPr/>
        </p:nvSpPr>
        <p:spPr>
          <a:xfrm>
            <a:off x="3131840" y="2276872"/>
            <a:ext cx="2304256" cy="428628"/>
          </a:xfrm>
          <a:prstGeom prst="wedgeRoundRectCallout">
            <a:avLst>
              <a:gd name="adj1" fmla="val 4621"/>
              <a:gd name="adj2" fmla="val -7110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一枚で、多色版画に挑戦しよう</a:t>
            </a:r>
            <a:endParaRPr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6" name="雲形吹き出し 35"/>
          <p:cNvSpPr/>
          <p:nvPr/>
        </p:nvSpPr>
        <p:spPr>
          <a:xfrm>
            <a:off x="2771800" y="4149080"/>
            <a:ext cx="1008112" cy="576064"/>
          </a:xfrm>
          <a:prstGeom prst="cloudCallout">
            <a:avLst>
              <a:gd name="adj1" fmla="val 63291"/>
              <a:gd name="adj2" fmla="val 68320"/>
            </a:avLst>
          </a:prstGeom>
          <a:noFill/>
          <a:ln w="158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何色で表せるかな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7" name="雲形吹き出し 36"/>
          <p:cNvSpPr/>
          <p:nvPr/>
        </p:nvSpPr>
        <p:spPr>
          <a:xfrm>
            <a:off x="4067944" y="4149080"/>
            <a:ext cx="1368152" cy="864096"/>
          </a:xfrm>
          <a:prstGeom prst="cloudCallout">
            <a:avLst>
              <a:gd name="adj1" fmla="val -8081"/>
              <a:gd name="adj2" fmla="val 90904"/>
            </a:avLst>
          </a:prstGeom>
          <a:noFill/>
          <a:ln w="158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色の重なりをどのように使おうかな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8" name="雲形吹き出し 37"/>
          <p:cNvSpPr/>
          <p:nvPr/>
        </p:nvSpPr>
        <p:spPr>
          <a:xfrm>
            <a:off x="2771800" y="4797152"/>
            <a:ext cx="1224136" cy="720080"/>
          </a:xfrm>
          <a:prstGeom prst="cloudCallout">
            <a:avLst>
              <a:gd name="adj1" fmla="val 76110"/>
              <a:gd name="adj2" fmla="val 12958"/>
            </a:avLst>
          </a:prstGeom>
          <a:noFill/>
          <a:ln w="158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ja-JP" altLang="en-US" sz="9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どんな彫りかたをしようかな</a:t>
            </a:r>
            <a:endParaRPr lang="en-US" altLang="ja-JP" sz="9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251520" y="692696"/>
          <a:ext cx="2232248" cy="56166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32248"/>
              </a:tblGrid>
              <a:tr h="5616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（版表現を使った造形活動の評価規準）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①（</a:t>
                      </a: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関心・意欲・態度）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自分の思いをもって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endParaRPr kumimoji="1" lang="ja-JP" altLang="en-US" sz="90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・彫りの工夫による表現の奥深さや、刷る色による印象の変化を生かして取り組んでいる。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9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②　（発想・構想の能力）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特徴を基に思い付いたり、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　　　　　　用途や構成を考えたりして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・凹凸から生まれる形や色、構図の効果や美しさから思い付いたり、考えたりしている。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③　（創造的な技能）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経験を生かして、工夫する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・材料や道具の特徴を生かした効果の予想を立てて、表し方を工夫している。</a:t>
                      </a:r>
                    </a:p>
                    <a:p>
                      <a:endParaRPr kumimoji="1" lang="ja-JP" altLang="en-US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④　（鑑賞の能力）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意図や特徴、美しさを感じ取る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・確かめたり、比較したり、共感したりしながら、作品の意図や特徴をとらえ、美しさを感じ取っている。</a:t>
                      </a:r>
                    </a:p>
                    <a:p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角丸四角形 34"/>
          <p:cNvSpPr/>
          <p:nvPr/>
        </p:nvSpPr>
        <p:spPr>
          <a:xfrm>
            <a:off x="323529" y="4797152"/>
            <a:ext cx="2088232" cy="144016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 smtClean="0">
                <a:solidFill>
                  <a:schemeClr val="tx1"/>
                </a:solidFill>
              </a:rPr>
              <a:t>　　　　　　版表現の魅力！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endParaRPr lang="ja-JP" altLang="en-US" sz="1050" dirty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・凹凸から生まれる多様な効果を生かす表現の面白さがある。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・凹凸があれば工夫次第で版表現を広げていくことができる。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・発想・構想の活動ができる。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323528" y="2996952"/>
            <a:ext cx="1872208" cy="43204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395536" y="3861048"/>
            <a:ext cx="1800200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251520" y="2060848"/>
            <a:ext cx="2160240" cy="50405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323528" y="1052736"/>
            <a:ext cx="1800200" cy="41266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89586"/>
              </p:ext>
            </p:extLst>
          </p:nvPr>
        </p:nvGraphicFramePr>
        <p:xfrm>
          <a:off x="285720" y="214290"/>
          <a:ext cx="55721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彫り進み木版　（うつす）　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年）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285720" y="5286388"/>
            <a:ext cx="2214578" cy="928694"/>
            <a:chOff x="0" y="4929198"/>
            <a:chExt cx="2714644" cy="928694"/>
          </a:xfrm>
        </p:grpSpPr>
        <p:sp>
          <p:nvSpPr>
            <p:cNvPr id="7" name="フローチャート: データ 6"/>
            <p:cNvSpPr/>
            <p:nvPr/>
          </p:nvSpPr>
          <p:spPr>
            <a:xfrm>
              <a:off x="0" y="4929198"/>
              <a:ext cx="2714644" cy="928694"/>
            </a:xfrm>
            <a:prstGeom prst="flowChartInputOutp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上矢印 9"/>
            <p:cNvSpPr/>
            <p:nvPr/>
          </p:nvSpPr>
          <p:spPr>
            <a:xfrm rot="1446500">
              <a:off x="566019" y="5076795"/>
              <a:ext cx="829478" cy="500066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①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1214414" y="4143380"/>
            <a:ext cx="2214578" cy="1000132"/>
            <a:chOff x="1928794" y="3786190"/>
            <a:chExt cx="2786082" cy="1000132"/>
          </a:xfrm>
        </p:grpSpPr>
        <p:sp>
          <p:nvSpPr>
            <p:cNvPr id="9" name="フローチャート: データ 8"/>
            <p:cNvSpPr/>
            <p:nvPr/>
          </p:nvSpPr>
          <p:spPr>
            <a:xfrm>
              <a:off x="1928794" y="3786190"/>
              <a:ext cx="2786082" cy="1000132"/>
            </a:xfrm>
            <a:prstGeom prst="flowChartInputOutp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28992" y="3857628"/>
              <a:ext cx="857256" cy="5000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②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 flipH="1">
            <a:off x="5286380" y="4214818"/>
            <a:ext cx="2214578" cy="928694"/>
            <a:chOff x="3643306" y="4214818"/>
            <a:chExt cx="2714644" cy="928694"/>
          </a:xfrm>
        </p:grpSpPr>
        <p:sp>
          <p:nvSpPr>
            <p:cNvPr id="18" name="フローチャート: データ 17"/>
            <p:cNvSpPr/>
            <p:nvPr/>
          </p:nvSpPr>
          <p:spPr>
            <a:xfrm>
              <a:off x="3643306" y="4214818"/>
              <a:ext cx="2714644" cy="928694"/>
            </a:xfrm>
            <a:prstGeom prst="flowChartInputOutp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上矢印 18"/>
            <p:cNvSpPr/>
            <p:nvPr/>
          </p:nvSpPr>
          <p:spPr>
            <a:xfrm rot="1446500">
              <a:off x="4209325" y="4362415"/>
              <a:ext cx="829478" cy="500066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143504" y="4286256"/>
              <a:ext cx="857256" cy="50006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/>
          <p:cNvGrpSpPr/>
          <p:nvPr/>
        </p:nvGrpSpPr>
        <p:grpSpPr>
          <a:xfrm flipH="1">
            <a:off x="5214942" y="2786058"/>
            <a:ext cx="2286016" cy="1000132"/>
            <a:chOff x="5572132" y="3000372"/>
            <a:chExt cx="2714644" cy="928694"/>
          </a:xfrm>
        </p:grpSpPr>
        <p:sp>
          <p:nvSpPr>
            <p:cNvPr id="21" name="フローチャート: データ 20"/>
            <p:cNvSpPr/>
            <p:nvPr/>
          </p:nvSpPr>
          <p:spPr>
            <a:xfrm>
              <a:off x="5572132" y="3000372"/>
              <a:ext cx="2714644" cy="928694"/>
            </a:xfrm>
            <a:prstGeom prst="flowChartInputOutp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上矢印 21"/>
            <p:cNvSpPr/>
            <p:nvPr/>
          </p:nvSpPr>
          <p:spPr>
            <a:xfrm rot="1446500">
              <a:off x="6066713" y="3147968"/>
              <a:ext cx="829478" cy="500066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072330" y="3071810"/>
              <a:ext cx="857256" cy="50006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6715140" y="3643314"/>
              <a:ext cx="1071570" cy="21431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571604" y="2857496"/>
            <a:ext cx="2571768" cy="928694"/>
            <a:chOff x="4572000" y="1785926"/>
            <a:chExt cx="2571768" cy="928694"/>
          </a:xfrm>
        </p:grpSpPr>
        <p:sp>
          <p:nvSpPr>
            <p:cNvPr id="6" name="フローチャート: データ 5"/>
            <p:cNvSpPr/>
            <p:nvPr/>
          </p:nvSpPr>
          <p:spPr>
            <a:xfrm>
              <a:off x="4572000" y="1785926"/>
              <a:ext cx="2571768" cy="928694"/>
            </a:xfrm>
            <a:prstGeom prst="flowChartInputOutpu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5643570" y="2500306"/>
              <a:ext cx="928694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③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上矢印 24"/>
            <p:cNvSpPr/>
            <p:nvPr/>
          </p:nvSpPr>
          <p:spPr>
            <a:xfrm rot="1446500">
              <a:off x="4991027" y="1881362"/>
              <a:ext cx="923865" cy="500066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929322" y="1857364"/>
              <a:ext cx="857256" cy="5000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/>
          <p:cNvGrpSpPr/>
          <p:nvPr/>
        </p:nvGrpSpPr>
        <p:grpSpPr>
          <a:xfrm flipH="1">
            <a:off x="5143504" y="1500174"/>
            <a:ext cx="2357454" cy="928694"/>
            <a:chOff x="7429520" y="1928802"/>
            <a:chExt cx="2714644" cy="928694"/>
          </a:xfrm>
        </p:grpSpPr>
        <p:sp>
          <p:nvSpPr>
            <p:cNvPr id="31" name="フローチャート: データ 30"/>
            <p:cNvSpPr/>
            <p:nvPr/>
          </p:nvSpPr>
          <p:spPr>
            <a:xfrm>
              <a:off x="7429520" y="1928802"/>
              <a:ext cx="2714644" cy="928694"/>
            </a:xfrm>
            <a:prstGeom prst="flowChartInputOutpu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上矢印 31"/>
            <p:cNvSpPr/>
            <p:nvPr/>
          </p:nvSpPr>
          <p:spPr>
            <a:xfrm rot="1446500">
              <a:off x="7834806" y="2054108"/>
              <a:ext cx="829478" cy="500066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8929718" y="2000240"/>
              <a:ext cx="857256" cy="50006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8572528" y="2571744"/>
              <a:ext cx="1071570" cy="21431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二等辺三角形 29"/>
            <p:cNvSpPr/>
            <p:nvPr/>
          </p:nvSpPr>
          <p:spPr>
            <a:xfrm>
              <a:off x="8429620" y="1928802"/>
              <a:ext cx="809663" cy="571504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/>
        </p:nvGrpSpPr>
        <p:grpSpPr>
          <a:xfrm flipH="1">
            <a:off x="5715008" y="5500702"/>
            <a:ext cx="1990708" cy="928694"/>
            <a:chOff x="0" y="4929198"/>
            <a:chExt cx="2714644" cy="928694"/>
          </a:xfrm>
        </p:grpSpPr>
        <p:sp>
          <p:nvSpPr>
            <p:cNvPr id="38" name="フローチャート: データ 37"/>
            <p:cNvSpPr/>
            <p:nvPr/>
          </p:nvSpPr>
          <p:spPr>
            <a:xfrm>
              <a:off x="0" y="4929198"/>
              <a:ext cx="2714644" cy="928694"/>
            </a:xfrm>
            <a:prstGeom prst="flowChartInputOutp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上矢印 38"/>
            <p:cNvSpPr/>
            <p:nvPr/>
          </p:nvSpPr>
          <p:spPr>
            <a:xfrm rot="1446500">
              <a:off x="566019" y="5076795"/>
              <a:ext cx="829478" cy="500066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右矢印 44"/>
          <p:cNvSpPr/>
          <p:nvPr/>
        </p:nvSpPr>
        <p:spPr>
          <a:xfrm>
            <a:off x="3071802" y="5072074"/>
            <a:ext cx="2214578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彫り進み版</a:t>
            </a:r>
            <a:endParaRPr kumimoji="1" lang="ja-JP" altLang="en-US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429256" y="8572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刷った紙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14678" y="9286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版</a:t>
            </a:r>
            <a:endParaRPr kumimoji="1" lang="ja-JP" altLang="en-US" dirty="0"/>
          </a:p>
        </p:txBody>
      </p:sp>
      <p:sp>
        <p:nvSpPr>
          <p:cNvPr id="48" name="上矢印 47"/>
          <p:cNvSpPr/>
          <p:nvPr/>
        </p:nvSpPr>
        <p:spPr>
          <a:xfrm rot="1446500">
            <a:off x="1572784" y="4402645"/>
            <a:ext cx="676679" cy="500066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2285984" y="1500174"/>
            <a:ext cx="2643206" cy="857256"/>
            <a:chOff x="6215074" y="642918"/>
            <a:chExt cx="2643206" cy="857256"/>
          </a:xfrm>
        </p:grpSpPr>
        <p:sp>
          <p:nvSpPr>
            <p:cNvPr id="5" name="フローチャート: データ 4"/>
            <p:cNvSpPr/>
            <p:nvPr/>
          </p:nvSpPr>
          <p:spPr>
            <a:xfrm>
              <a:off x="6215074" y="642918"/>
              <a:ext cx="2643206" cy="857256"/>
            </a:xfrm>
            <a:prstGeom prst="flowChartInputOutpu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上矢印 26"/>
            <p:cNvSpPr/>
            <p:nvPr/>
          </p:nvSpPr>
          <p:spPr>
            <a:xfrm rot="1446500">
              <a:off x="6562663" y="809791"/>
              <a:ext cx="923865" cy="500066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7358082" y="1285860"/>
              <a:ext cx="928694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7715272" y="714356"/>
              <a:ext cx="714380" cy="4286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二等辺三角形 12"/>
            <p:cNvSpPr/>
            <p:nvPr/>
          </p:nvSpPr>
          <p:spPr>
            <a:xfrm>
              <a:off x="7286644" y="642918"/>
              <a:ext cx="714380" cy="571504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④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角丸四角形吹き出し 48"/>
          <p:cNvSpPr/>
          <p:nvPr/>
        </p:nvSpPr>
        <p:spPr>
          <a:xfrm>
            <a:off x="3714744" y="3929066"/>
            <a:ext cx="1357322" cy="857256"/>
          </a:xfrm>
          <a:prstGeom prst="wedgeRoundRectCallout">
            <a:avLst>
              <a:gd name="adj1" fmla="val -108846"/>
              <a:gd name="adj2" fmla="val 663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下の版の色を残すところを彫る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7358082" y="642918"/>
            <a:ext cx="1357322" cy="1214446"/>
          </a:xfrm>
          <a:prstGeom prst="wedgeRoundRectCallout">
            <a:avLst>
              <a:gd name="adj1" fmla="val -142530"/>
              <a:gd name="adj2" fmla="val 5642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色を重ねて表す工夫ができる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直角三角形 51"/>
          <p:cNvSpPr/>
          <p:nvPr/>
        </p:nvSpPr>
        <p:spPr>
          <a:xfrm flipH="1">
            <a:off x="5857884" y="1714488"/>
            <a:ext cx="285752" cy="35719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146</Words>
  <Application>Microsoft Office PowerPoint</Application>
  <PresentationFormat>画面に合わせる (4:3)</PresentationFormat>
  <Paragraphs>92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福井県教育研究所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科学情報課</dc:creator>
  <cp:lastModifiedBy>Takeuchi</cp:lastModifiedBy>
  <cp:revision>152</cp:revision>
  <dcterms:created xsi:type="dcterms:W3CDTF">2012-05-08T05:55:11Z</dcterms:created>
  <dcterms:modified xsi:type="dcterms:W3CDTF">2015-08-17T09:37:38Z</dcterms:modified>
</cp:coreProperties>
</file>