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82" r:id="rId2"/>
    <p:sldId id="281" r:id="rId3"/>
    <p:sldId id="278" r:id="rId4"/>
    <p:sldId id="277" r:id="rId5"/>
    <p:sldId id="283" r:id="rId6"/>
    <p:sldId id="284" r:id="rId7"/>
  </p:sldIdLst>
  <p:sldSz cx="9144000" cy="6858000" type="screen4x3"/>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7219"/>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81" autoAdjust="0"/>
  </p:normalViewPr>
  <p:slideViewPr>
    <p:cSldViewPr>
      <p:cViewPr>
        <p:scale>
          <a:sx n="66" d="100"/>
          <a:sy n="66" d="100"/>
        </p:scale>
        <p:origin x="-1506" y="-162"/>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60" y="-90"/>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BB3D77A-3756-4D18-8B1A-C3F88385B330}" type="datetimeFigureOut">
              <a:rPr kumimoji="1" lang="ja-JP" altLang="en-US" smtClean="0"/>
              <a:pPr/>
              <a:t>2014/12/4</a:t>
            </a:fld>
            <a:endParaRPr kumimoji="1" lang="ja-JP" altLang="en-US"/>
          </a:p>
        </p:txBody>
      </p:sp>
      <p:sp>
        <p:nvSpPr>
          <p:cNvPr id="4" name="フッター プレースホル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0B971AE4-E5BA-47E0-9C4F-CBA9D01874B9}" type="slidenum">
              <a:rPr kumimoji="1" lang="ja-JP" altLang="en-US" smtClean="0"/>
              <a:pPr/>
              <a:t>‹#›</a:t>
            </a:fld>
            <a:endParaRPr kumimoji="1" lang="ja-JP" altLang="en-US"/>
          </a:p>
        </p:txBody>
      </p:sp>
    </p:spTree>
    <p:extLst>
      <p:ext uri="{BB962C8B-B14F-4D97-AF65-F5344CB8AC3E}">
        <p14:creationId xmlns:p14="http://schemas.microsoft.com/office/powerpoint/2010/main" val="3711083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8E5BCA49-5D0F-46EB-BBC1-3D62C95C727C}" type="datetimeFigureOut">
              <a:rPr kumimoji="1" lang="ja-JP" altLang="en-US" smtClean="0"/>
              <a:pPr/>
              <a:t>2014/12/4</a:t>
            </a:fld>
            <a:endParaRPr kumimoji="1" lang="ja-JP" altLang="en-US"/>
          </a:p>
        </p:txBody>
      </p:sp>
      <p:sp>
        <p:nvSpPr>
          <p:cNvPr id="4" name="スライド イメージ プレースホル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0C12A491-FA98-4376-A32E-26F42CC886BA}" type="slidenum">
              <a:rPr kumimoji="1" lang="ja-JP" altLang="en-US" smtClean="0"/>
              <a:pPr/>
              <a:t>‹#›</a:t>
            </a:fld>
            <a:endParaRPr kumimoji="1" lang="ja-JP" altLang="en-US"/>
          </a:p>
        </p:txBody>
      </p:sp>
    </p:spTree>
    <p:extLst>
      <p:ext uri="{BB962C8B-B14F-4D97-AF65-F5344CB8AC3E}">
        <p14:creationId xmlns:p14="http://schemas.microsoft.com/office/powerpoint/2010/main" val="30441224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B8C9B-BFA7-4801-B8BF-704E07C8A28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Group 159"/>
          <p:cNvGraphicFramePr>
            <a:graphicFrameLocks noGrp="1"/>
          </p:cNvGraphicFramePr>
          <p:nvPr/>
        </p:nvGraphicFramePr>
        <p:xfrm>
          <a:off x="6945313" y="795338"/>
          <a:ext cx="2028822" cy="3729037"/>
        </p:xfrm>
        <a:graphic>
          <a:graphicData uri="http://schemas.openxmlformats.org/drawingml/2006/table">
            <a:tbl>
              <a:tblPr/>
              <a:tblGrid>
                <a:gridCol w="288050"/>
                <a:gridCol w="216037"/>
                <a:gridCol w="216037"/>
                <a:gridCol w="216037"/>
                <a:gridCol w="216037"/>
                <a:gridCol w="216037"/>
                <a:gridCol w="216037"/>
                <a:gridCol w="216037"/>
                <a:gridCol w="228513"/>
              </a:tblGrid>
              <a:tr h="240179">
                <a:tc gridSpan="9">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扱う教材や方法、活動形態</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ja-JP" altLang="en-US" sz="11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9525" marR="9525" marT="9519" marB="0" anchor="ctr" horzOverflow="overflow">
                    <a:lnL>
                      <a:noFill/>
                    </a:lnL>
                    <a:lnR>
                      <a:noFill/>
                    </a:lnR>
                    <a:lnT>
                      <a:noFill/>
                    </a:lnT>
                    <a:lnB w="190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90886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教材</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大きな</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印刷物</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手元に</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写真</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教科書</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ＤＶＤ</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ｱｰﾄ</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ｶｰﾄﾞ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ＰＣ</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実物</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その他</a:t>
                      </a:r>
                    </a:p>
                  </a:txBody>
                  <a:tcPr marL="9525" marR="9525" marT="9519" marB="0" anchor="ctr" horzOverflow="overflow">
                    <a:lnL w="12700" cap="flat" cmpd="sng" algn="ctr">
                      <a:solidFill>
                        <a:schemeClr val="tx1"/>
                      </a:solidFill>
                      <a:prstDash val="sys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9381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方法</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対話</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比較　　</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ﾊﾟｽﾞﾙ</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・ｸｲｽﾞ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制作</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ｱｰﾄ</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ｶｰﾄﾞ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組合せ</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ﾜｰｸ</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シート</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その他</a:t>
                      </a:r>
                    </a:p>
                  </a:txBody>
                  <a:tcPr marL="9525" marR="9525" marT="9519" marB="0" anchor="ctr" horzOverflow="overflow">
                    <a:lnL w="12700" cap="flat" cmpd="sng" algn="ctr">
                      <a:solidFill>
                        <a:schemeClr val="tx1"/>
                      </a:solidFill>
                      <a:prstDash val="sys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90886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活動形態</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個人</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グループ</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混合</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校外</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で行う</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lgDashDot"/>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w="12700" cap="flat" cmpd="sng" algn="ctr">
                      <a:solidFill>
                        <a:schemeClr val="tx1"/>
                      </a:solidFill>
                      <a:prstDash val="lgDashDot"/>
                      <a:round/>
                      <a:headEnd type="none" w="med" len="med"/>
                      <a:tailEnd type="none" w="med" len="med"/>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a:noFill/>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732954">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rPr>
                        <a:t>支援ｼｽﾃﾑで</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rPr>
                        <a:t>共有できる資料</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ある</a:t>
                      </a:r>
                    </a:p>
                  </a:txBody>
                  <a:tcPr marL="9525" marR="9525" marT="9519" marB="0" anchor="ctr" horzOverflow="overflow">
                    <a:lnL w="1905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なし</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lgDashDot"/>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w="12700" cap="flat" cmpd="sng" algn="ctr">
                      <a:solidFill>
                        <a:schemeClr val="tx1"/>
                      </a:solidFill>
                      <a:prstDash val="lgDashDot"/>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17" name="日付プレースホルダ 11"/>
          <p:cNvSpPr txBox="1">
            <a:spLocks noGrp="1"/>
          </p:cNvSpPr>
          <p:nvPr/>
        </p:nvSpPr>
        <p:spPr>
          <a:xfrm>
            <a:off x="104775" y="44450"/>
            <a:ext cx="1079500" cy="242888"/>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sp>
        <p:nvSpPr>
          <p:cNvPr id="2102" name="円/楕円 18"/>
          <p:cNvSpPr>
            <a:spLocks noChangeArrowheads="1"/>
          </p:cNvSpPr>
          <p:nvPr/>
        </p:nvSpPr>
        <p:spPr bwMode="auto">
          <a:xfrm>
            <a:off x="8297863" y="1196975"/>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1" name="Group 317"/>
          <p:cNvGraphicFramePr>
            <a:graphicFrameLocks noGrp="1"/>
          </p:cNvGraphicFramePr>
          <p:nvPr>
            <p:extLst>
              <p:ext uri="{D42A27DB-BD31-4B8C-83A1-F6EECF244321}">
                <p14:modId xmlns:p14="http://schemas.microsoft.com/office/powerpoint/2010/main" val="315886045"/>
              </p:ext>
            </p:extLst>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鑑賞</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2" name="Group 184"/>
          <p:cNvGraphicFramePr>
            <a:graphicFrameLocks noGrp="1"/>
          </p:cNvGraphicFramePr>
          <p:nvPr/>
        </p:nvGraphicFramePr>
        <p:xfrm>
          <a:off x="3995738"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126" name="円/楕円 17"/>
          <p:cNvSpPr>
            <a:spLocks noChangeArrowheads="1"/>
          </p:cNvSpPr>
          <p:nvPr/>
        </p:nvSpPr>
        <p:spPr bwMode="auto">
          <a:xfrm>
            <a:off x="4914900" y="552450"/>
            <a:ext cx="461963" cy="2762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27" name="円/楕円 18"/>
          <p:cNvSpPr>
            <a:spLocks noChangeArrowheads="1"/>
          </p:cNvSpPr>
          <p:nvPr/>
        </p:nvSpPr>
        <p:spPr bwMode="auto">
          <a:xfrm>
            <a:off x="6656388" y="552450"/>
            <a:ext cx="460375" cy="2762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3" name="表 22"/>
          <p:cNvGraphicFramePr>
            <a:graphicFrameLocks noGrp="1"/>
          </p:cNvGraphicFramePr>
          <p:nvPr/>
        </p:nvGraphicFramePr>
        <p:xfrm>
          <a:off x="104775" y="898525"/>
          <a:ext cx="6696075" cy="1914545"/>
        </p:xfrm>
        <a:graphic>
          <a:graphicData uri="http://schemas.openxmlformats.org/drawingml/2006/table">
            <a:tbl>
              <a:tblPr/>
              <a:tblGrid>
                <a:gridCol w="2308573"/>
                <a:gridCol w="2192561"/>
                <a:gridCol w="2194941"/>
              </a:tblGrid>
              <a:tr h="579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387">
                <a:tc>
                  <a:txBody>
                    <a:bodyPr/>
                    <a:lstStyle/>
                    <a:p>
                      <a:endParaRPr kumimoji="1" lang="ja-JP" altLang="en-US" sz="1800" dirty="0"/>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24" name="円/楕円 23"/>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34" name="円/楕円 33"/>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36" name="円/楕円 35"/>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37" name="表 36"/>
          <p:cNvGraphicFramePr>
            <a:graphicFrameLocks noGrp="1"/>
          </p:cNvGraphicFramePr>
          <p:nvPr/>
        </p:nvGraphicFramePr>
        <p:xfrm>
          <a:off x="1619250" y="2903538"/>
          <a:ext cx="5207000" cy="3838575"/>
        </p:xfrm>
        <a:graphic>
          <a:graphicData uri="http://schemas.openxmlformats.org/drawingml/2006/table">
            <a:tbl>
              <a:tblPr firstRow="1" bandRow="1">
                <a:tableStyleId>{5C22544A-7EE6-4342-B048-85BDC9FD1C3A}</a:tableStyleId>
              </a:tblPr>
              <a:tblGrid>
                <a:gridCol w="5207000"/>
              </a:tblGrid>
              <a:tr h="52552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38" marB="45738">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3054">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38" marB="45738">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8" name="Group 315"/>
          <p:cNvGraphicFramePr>
            <a:graphicFrameLocks noGrp="1"/>
          </p:cNvGraphicFramePr>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9" name="表 38"/>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sp>
        <p:nvSpPr>
          <p:cNvPr id="41"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2"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3" name="右矢印 42"/>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円/楕円 43"/>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74"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2175"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176" name="円/楕円 18"/>
          <p:cNvSpPr>
            <a:spLocks noChangeArrowheads="1"/>
          </p:cNvSpPr>
          <p:nvPr/>
        </p:nvSpPr>
        <p:spPr bwMode="auto">
          <a:xfrm>
            <a:off x="7243763" y="2141538"/>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77" name="円/楕円 18"/>
          <p:cNvSpPr>
            <a:spLocks noChangeArrowheads="1"/>
          </p:cNvSpPr>
          <p:nvPr/>
        </p:nvSpPr>
        <p:spPr bwMode="auto">
          <a:xfrm>
            <a:off x="7243763" y="2962275"/>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78" name="円/楕円 18"/>
          <p:cNvSpPr>
            <a:spLocks noChangeArrowheads="1"/>
          </p:cNvSpPr>
          <p:nvPr/>
        </p:nvSpPr>
        <p:spPr bwMode="auto">
          <a:xfrm>
            <a:off x="7851775" y="3860800"/>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6" name="テキスト ボックス 25"/>
          <p:cNvSpPr txBox="1"/>
          <p:nvPr/>
        </p:nvSpPr>
        <p:spPr>
          <a:xfrm>
            <a:off x="1028268" y="18276"/>
            <a:ext cx="954107"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中・高シート</a:t>
            </a:r>
            <a:endParaRPr kumimoji="1" lang="ja-JP" altLang="en-US" sz="1200" dirty="0"/>
          </a:p>
        </p:txBody>
      </p:sp>
    </p:spTree>
    <p:extLst>
      <p:ext uri="{BB962C8B-B14F-4D97-AF65-F5344CB8AC3E}">
        <p14:creationId xmlns:p14="http://schemas.microsoft.com/office/powerpoint/2010/main" val="3758701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表 34"/>
          <p:cNvGraphicFramePr>
            <a:graphicFrameLocks noGrp="1"/>
          </p:cNvGraphicFramePr>
          <p:nvPr/>
        </p:nvGraphicFramePr>
        <p:xfrm>
          <a:off x="6915150" y="792163"/>
          <a:ext cx="2049463" cy="2216151"/>
        </p:xfrm>
        <a:graphic>
          <a:graphicData uri="http://schemas.openxmlformats.org/drawingml/2006/table">
            <a:tbl>
              <a:tblPr/>
              <a:tblGrid>
                <a:gridCol w="609216"/>
                <a:gridCol w="504086"/>
                <a:gridCol w="456566"/>
                <a:gridCol w="479595"/>
              </a:tblGrid>
              <a:tr h="232497">
                <a:tc gridSpan="4">
                  <a:txBody>
                    <a:bodyPr/>
                    <a:lstStyle/>
                    <a:p>
                      <a:pPr algn="l" fontAlgn="ctr"/>
                      <a:r>
                        <a:rPr lang="en-US" altLang="ja-JP" sz="1000" b="1" i="0" u="none" strike="noStrike" dirty="0" smtClean="0">
                          <a:solidFill>
                            <a:srgbClr val="000000"/>
                          </a:solidFill>
                          <a:latin typeface="ＭＳ Ｐゴシック"/>
                        </a:rPr>
                        <a:t>【</a:t>
                      </a:r>
                      <a:r>
                        <a:rPr lang="ja-JP" altLang="en-US" sz="1000" b="1" i="0" u="none" strike="noStrike" dirty="0" smtClean="0">
                          <a:solidFill>
                            <a:srgbClr val="000000"/>
                          </a:solidFill>
                          <a:latin typeface="ＭＳ Ｐゴシック"/>
                        </a:rPr>
                        <a:t>主</a:t>
                      </a:r>
                      <a:r>
                        <a:rPr lang="ja-JP" altLang="en-US" sz="1000" b="1" i="0" u="none" strike="noStrike" dirty="0">
                          <a:solidFill>
                            <a:srgbClr val="000000"/>
                          </a:solidFill>
                          <a:latin typeface="ＭＳ Ｐゴシック"/>
                        </a:rPr>
                        <a:t>なねらい</a:t>
                      </a:r>
                      <a:r>
                        <a:rPr lang="en-US" altLang="ja-JP" sz="1000" b="1" i="0" u="none" strike="noStrike" dirty="0" smtClean="0">
                          <a:solidFill>
                            <a:srgbClr val="000000"/>
                          </a:solidFill>
                          <a:latin typeface="ＭＳ Ｐゴシック"/>
                        </a:rPr>
                        <a:t>】</a:t>
                      </a:r>
                      <a:endParaRPr lang="en-US" altLang="ja-JP" sz="1100" b="0" i="0" u="none" strike="noStrike" dirty="0">
                        <a:solidFill>
                          <a:srgbClr val="FF0000"/>
                        </a:solidFill>
                        <a:latin typeface="ＭＳ Ｐゴシック"/>
                      </a:endParaRPr>
                    </a:p>
                  </a:txBody>
                  <a:tcPr marL="9527" marR="9527" marT="9525" marB="0" anchor="ctr">
                    <a:lnL>
                      <a:noFill/>
                    </a:lnL>
                    <a:lnR>
                      <a:noFill/>
                    </a:lnR>
                    <a:lnT>
                      <a:noFill/>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60422">
                <a:tc rowSpan="2">
                  <a:txBody>
                    <a:bodyPr/>
                    <a:lstStyle/>
                    <a:p>
                      <a:pPr algn="l" fontAlgn="ctr"/>
                      <a:r>
                        <a:rPr lang="en-US" altLang="ja-JP" sz="900" b="0" i="0" u="none" strike="noStrike" dirty="0" smtClean="0">
                          <a:solidFill>
                            <a:srgbClr val="000000"/>
                          </a:solidFill>
                          <a:latin typeface="ＭＳ Ｐゴシック"/>
                        </a:rPr>
                        <a:t>A(1)</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感じ取ったこ</a:t>
                      </a:r>
                      <a:r>
                        <a:rPr lang="ja-JP" altLang="en-US" sz="900" b="0" i="0" u="none" strike="noStrike" dirty="0">
                          <a:solidFill>
                            <a:srgbClr val="000000"/>
                          </a:solidFill>
                          <a:latin typeface="ＭＳ Ｐゴシック"/>
                        </a:rPr>
                        <a:t>と</a:t>
                      </a:r>
                      <a:r>
                        <a:rPr lang="ja-JP" altLang="en-US" sz="900" b="0" i="0" u="none" strike="noStrike" dirty="0" smtClean="0">
                          <a:solidFill>
                            <a:srgbClr val="000000"/>
                          </a:solidFill>
                          <a:latin typeface="ＭＳ Ｐゴシック"/>
                        </a:rPr>
                        <a:t>・考えたこと</a:t>
                      </a:r>
                      <a:endParaRPr lang="ja-JP" altLang="en-US" sz="9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a:solidFill>
                            <a:srgbClr val="000000"/>
                          </a:solidFill>
                          <a:latin typeface="ＭＳ Ｐゴシック"/>
                        </a:rPr>
                        <a:t>ア）主題を生み出す</a:t>
                      </a: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smtClean="0">
                          <a:solidFill>
                            <a:srgbClr val="000000"/>
                          </a:solidFill>
                          <a:latin typeface="ＭＳ Ｐゴシック"/>
                        </a:rPr>
                        <a:t>対象</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から</a:t>
                      </a:r>
                      <a:endParaRPr lang="ja-JP" altLang="en-US" sz="800" b="0" i="0" u="none" strike="noStrike" dirty="0">
                        <a:solidFill>
                          <a:srgbClr val="000000"/>
                        </a:solidFill>
                        <a:latin typeface="ＭＳ Ｐゴシック"/>
                      </a:endParaRP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夢、想像、</a:t>
                      </a:r>
                      <a:br>
                        <a:rPr lang="ja-JP" altLang="en-US" sz="800" b="0" i="0" u="none" strike="noStrike" dirty="0">
                          <a:solidFill>
                            <a:srgbClr val="000000"/>
                          </a:solidFill>
                          <a:latin typeface="ＭＳ Ｐゴシック"/>
                        </a:rPr>
                      </a:br>
                      <a:r>
                        <a:rPr lang="ja-JP" altLang="en-US" sz="800" b="0" i="0" u="none" strike="noStrike" dirty="0">
                          <a:solidFill>
                            <a:srgbClr val="000000"/>
                          </a:solidFill>
                          <a:latin typeface="ＭＳ Ｐゴシック"/>
                        </a:rPr>
                        <a:t>感情から</a:t>
                      </a:r>
                    </a:p>
                  </a:txBody>
                  <a:tcPr marL="9527" marR="9527" marT="9525"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5713">
                <a:tc vMerge="1">
                  <a:txBody>
                    <a:bodyPr/>
                    <a:lstStyle/>
                    <a:p>
                      <a:endParaRPr kumimoji="1" lang="ja-JP" altLang="en-US"/>
                    </a:p>
                  </a:txBody>
                  <a:tcPr/>
                </a:tc>
                <a:tc>
                  <a:txBody>
                    <a:bodyPr/>
                    <a:lstStyle/>
                    <a:p>
                      <a:pPr algn="l" fontAlgn="ctr"/>
                      <a:r>
                        <a:rPr lang="ja-JP" altLang="en-US" sz="800" b="0" i="0" u="none" strike="noStrike" dirty="0" smtClean="0">
                          <a:solidFill>
                            <a:srgbClr val="000000"/>
                          </a:solidFill>
                          <a:latin typeface="ＭＳ Ｐゴシック"/>
                        </a:rPr>
                        <a:t>イ）　構想</a:t>
                      </a:r>
                      <a:endParaRPr lang="ja-JP" altLang="en-US" sz="8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smtClean="0">
                          <a:solidFill>
                            <a:srgbClr val="000000"/>
                          </a:solidFill>
                          <a:latin typeface="ＭＳ Ｐゴシック"/>
                        </a:rPr>
                        <a:t>主題を</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基</a:t>
                      </a:r>
                      <a:r>
                        <a:rPr lang="ja-JP" altLang="en-US" sz="800" b="0" i="0" u="none" strike="noStrike" dirty="0">
                          <a:solidFill>
                            <a:srgbClr val="000000"/>
                          </a:solidFill>
                          <a:latin typeface="ＭＳ Ｐゴシック"/>
                        </a:rPr>
                        <a:t>に</a:t>
                      </a: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材料や技法から</a:t>
                      </a:r>
                    </a:p>
                  </a:txBody>
                  <a:tcPr marL="9527" marR="9527" marT="9525"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r h="795390">
                <a:tc>
                  <a:txBody>
                    <a:bodyPr/>
                    <a:lstStyle/>
                    <a:p>
                      <a:pPr algn="l" fontAlgn="ctr"/>
                      <a:r>
                        <a:rPr lang="en-US" altLang="ja-JP" sz="900" b="0" i="0" u="none" strike="noStrike" dirty="0" smtClean="0">
                          <a:solidFill>
                            <a:srgbClr val="000000"/>
                          </a:solidFill>
                          <a:latin typeface="ＭＳ Ｐゴシック"/>
                        </a:rPr>
                        <a:t>A(2)</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目的や機能</a:t>
                      </a:r>
                      <a:r>
                        <a:rPr lang="ja-JP" altLang="en-US" sz="900" b="0" i="0" u="none" strike="noStrike" dirty="0">
                          <a:solidFill>
                            <a:srgbClr val="000000"/>
                          </a:solidFill>
                          <a:latin typeface="ＭＳ Ｐゴシック"/>
                        </a:rPr>
                        <a:t>を</a:t>
                      </a:r>
                      <a:r>
                        <a:rPr lang="ja-JP" altLang="en-US" sz="900" b="0" i="0" u="none" strike="noStrike" dirty="0" smtClean="0">
                          <a:solidFill>
                            <a:srgbClr val="000000"/>
                          </a:solidFill>
                          <a:latin typeface="ＭＳ Ｐゴシック"/>
                        </a:rPr>
                        <a:t>考えた発想</a:t>
                      </a:r>
                      <a:r>
                        <a:rPr lang="ja-JP" altLang="en-US" sz="900" b="0" i="0" u="none" strike="noStrike" dirty="0">
                          <a:solidFill>
                            <a:srgbClr val="000000"/>
                          </a:solidFill>
                          <a:latin typeface="ＭＳ Ｐゴシック"/>
                        </a:rPr>
                        <a:t>や構想</a:t>
                      </a: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a:solidFill>
                            <a:srgbClr val="000000"/>
                          </a:solidFill>
                          <a:latin typeface="ＭＳ Ｐゴシック"/>
                        </a:rPr>
                        <a:t>ア</a:t>
                      </a:r>
                      <a:r>
                        <a:rPr lang="ja-JP" altLang="en-US" sz="800" b="0" i="0" u="none" strike="noStrike" dirty="0" smtClean="0">
                          <a:solidFill>
                            <a:srgbClr val="000000"/>
                          </a:solidFill>
                          <a:latin typeface="ＭＳ Ｐゴシック"/>
                        </a:rPr>
                        <a:t>）構成や装飾の</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ための</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目的</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や条件</a:t>
                      </a:r>
                      <a:endParaRPr lang="ja-JP" altLang="en-US" sz="8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イ</a:t>
                      </a:r>
                      <a:r>
                        <a:rPr lang="ja-JP" altLang="en-US" sz="800" b="0" i="0" u="none" strike="noStrike" dirty="0" smtClean="0">
                          <a:solidFill>
                            <a:srgbClr val="000000"/>
                          </a:solidFill>
                          <a:latin typeface="ＭＳ Ｐゴシック"/>
                        </a:rPr>
                        <a:t>）　伝達</a:t>
                      </a:r>
                      <a:endParaRPr lang="ja-JP" altLang="en-US" sz="800" b="0" i="0" u="none" strike="noStrike" dirty="0">
                        <a:solidFill>
                          <a:srgbClr val="000000"/>
                        </a:solidFill>
                        <a:latin typeface="ＭＳ Ｐゴシック"/>
                      </a:endParaRP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ウ）用途や機能／</a:t>
                      </a:r>
                      <a:br>
                        <a:rPr lang="ja-JP" altLang="en-US" sz="800" b="0" i="0" u="none" strike="noStrike" dirty="0">
                          <a:solidFill>
                            <a:srgbClr val="000000"/>
                          </a:solidFill>
                          <a:latin typeface="ＭＳ Ｐゴシック"/>
                        </a:rPr>
                      </a:br>
                      <a:r>
                        <a:rPr lang="ja-JP" altLang="en-US" sz="800" b="0" i="0" u="none" strike="noStrike" dirty="0">
                          <a:solidFill>
                            <a:srgbClr val="000000"/>
                          </a:solidFill>
                          <a:latin typeface="ＭＳ Ｐゴシック"/>
                        </a:rPr>
                        <a:t>総合的に</a:t>
                      </a:r>
                    </a:p>
                  </a:txBody>
                  <a:tcPr marL="9527" marR="9527"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r h="482129">
                <a:tc>
                  <a:txBody>
                    <a:bodyPr/>
                    <a:lstStyle/>
                    <a:p>
                      <a:pPr algn="l" fontAlgn="ctr"/>
                      <a:r>
                        <a:rPr lang="en-US" sz="900" b="0" i="0" u="none" strike="noStrike" dirty="0" smtClean="0">
                          <a:solidFill>
                            <a:srgbClr val="000000"/>
                          </a:solidFill>
                          <a:latin typeface="ＭＳ Ｐゴシック"/>
                        </a:rPr>
                        <a:t>A(3)</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技能</a:t>
                      </a:r>
                      <a:endParaRPr lang="ja-JP" altLang="en-US" sz="9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smtClean="0">
                          <a:solidFill>
                            <a:srgbClr val="000000"/>
                          </a:solidFill>
                          <a:latin typeface="ＭＳ Ｐゴシック"/>
                        </a:rPr>
                        <a:t>材料</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や用具</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の</a:t>
                      </a:r>
                      <a:r>
                        <a:rPr lang="ja-JP" altLang="en-US" sz="800" b="0" i="0" u="none" strike="noStrike" dirty="0">
                          <a:solidFill>
                            <a:srgbClr val="000000"/>
                          </a:solidFill>
                          <a:latin typeface="ＭＳ Ｐゴシック"/>
                        </a:rPr>
                        <a:t>特性</a:t>
                      </a: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新たな表現方法の工夫</a:t>
                      </a:r>
                    </a:p>
                  </a:txBody>
                  <a:tcPr marL="9527" marR="9527" marT="9525"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latin typeface="ＭＳ Ｐゴシック"/>
                        </a:rPr>
                        <a:t>見通</a:t>
                      </a:r>
                      <a:r>
                        <a:rPr lang="ja-JP" altLang="en-US" sz="800" b="0" i="0" u="none" strike="noStrike" dirty="0">
                          <a:solidFill>
                            <a:srgbClr val="000000"/>
                          </a:solidFill>
                          <a:latin typeface="ＭＳ Ｐゴシック"/>
                        </a:rPr>
                        <a:t>し</a:t>
                      </a:r>
                    </a:p>
                  </a:txBody>
                  <a:tcPr marL="9527" marR="9527" marT="9525"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39" name="日付プレースホルダ 11"/>
          <p:cNvSpPr txBox="1">
            <a:spLocks noGrp="1"/>
          </p:cNvSpPr>
          <p:nvPr/>
        </p:nvSpPr>
        <p:spPr>
          <a:xfrm>
            <a:off x="104775" y="44450"/>
            <a:ext cx="1079500" cy="242888"/>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58" name="表 57"/>
          <p:cNvGraphicFramePr>
            <a:graphicFrameLocks noGrp="1"/>
          </p:cNvGraphicFramePr>
          <p:nvPr/>
        </p:nvGraphicFramePr>
        <p:xfrm>
          <a:off x="6915150" y="3030538"/>
          <a:ext cx="2120901" cy="1655762"/>
        </p:xfrm>
        <a:graphic>
          <a:graphicData uri="http://schemas.openxmlformats.org/drawingml/2006/table">
            <a:tbl>
              <a:tblPr/>
              <a:tblGrid>
                <a:gridCol w="530225"/>
                <a:gridCol w="530225"/>
                <a:gridCol w="454478"/>
                <a:gridCol w="605973"/>
              </a:tblGrid>
              <a:tr h="191902">
                <a:tc gridSpan="4">
                  <a:txBody>
                    <a:bodyPr/>
                    <a:lstStyle/>
                    <a:p>
                      <a:pPr algn="l" fontAlgn="ctr"/>
                      <a:r>
                        <a:rPr lang="en-US" altLang="ja-JP" sz="1000" b="1" i="0" u="none" strike="noStrike" dirty="0">
                          <a:solidFill>
                            <a:srgbClr val="000000"/>
                          </a:solidFill>
                          <a:latin typeface="ＭＳ Ｐゴシック"/>
                        </a:rPr>
                        <a:t>【</a:t>
                      </a:r>
                      <a:r>
                        <a:rPr lang="ja-JP" altLang="en-US" sz="1000" b="1" i="0" u="none" strike="noStrike" dirty="0">
                          <a:solidFill>
                            <a:srgbClr val="000000"/>
                          </a:solidFill>
                          <a:latin typeface="ＭＳ Ｐゴシック"/>
                        </a:rPr>
                        <a:t>造形要素</a:t>
                      </a:r>
                      <a:r>
                        <a:rPr lang="en-US" altLang="ja-JP" sz="1000" b="1" i="0" u="none" strike="noStrike" dirty="0">
                          <a:solidFill>
                            <a:srgbClr val="000000"/>
                          </a:solidFill>
                          <a:latin typeface="ＭＳ Ｐゴシック"/>
                        </a:rPr>
                        <a:t>】</a:t>
                      </a:r>
                    </a:p>
                  </a:txBody>
                  <a:tcPr marL="9523" marR="9523" marT="9523" marB="0" anchor="ctr">
                    <a:lnL>
                      <a:noFill/>
                    </a:lnL>
                    <a:lnR>
                      <a:noFill/>
                    </a:lnR>
                    <a:lnT>
                      <a:noFill/>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26681">
                <a:tc>
                  <a:txBody>
                    <a:bodyPr/>
                    <a:lstStyle/>
                    <a:p>
                      <a:pPr algn="ctr" fontAlgn="ctr"/>
                      <a:r>
                        <a:rPr lang="ja-JP" altLang="en-US" sz="900" b="0" i="0" u="none" strike="noStrike" dirty="0">
                          <a:solidFill>
                            <a:srgbClr val="000000"/>
                          </a:solidFill>
                          <a:latin typeface="ＭＳ Ｐゴシック"/>
                        </a:rPr>
                        <a:t>形</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色彩</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材料</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光などの</a:t>
                      </a:r>
                      <a:br>
                        <a:rPr lang="ja-JP" altLang="en-US" sz="900" b="0" i="0" u="none" strike="noStrike" dirty="0">
                          <a:solidFill>
                            <a:srgbClr val="000000"/>
                          </a:solidFill>
                          <a:latin typeface="ＭＳ Ｐゴシック"/>
                        </a:rPr>
                      </a:br>
                      <a:r>
                        <a:rPr lang="ja-JP" altLang="en-US" sz="900" b="0" i="0" u="none" strike="noStrike" dirty="0">
                          <a:solidFill>
                            <a:srgbClr val="000000"/>
                          </a:solidFill>
                          <a:latin typeface="ＭＳ Ｐゴシック"/>
                        </a:rPr>
                        <a:t>性質</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380422">
                <a:tc>
                  <a:txBody>
                    <a:bodyPr/>
                    <a:lstStyle/>
                    <a:p>
                      <a:pPr algn="ctr" fontAlgn="ctr"/>
                      <a:r>
                        <a:rPr lang="ja-JP" altLang="en-US" sz="900" b="0" i="0" u="none" strike="noStrike" dirty="0" smtClean="0">
                          <a:solidFill>
                            <a:srgbClr val="000000"/>
                          </a:solidFill>
                          <a:latin typeface="ＭＳ Ｐゴシック"/>
                        </a:rPr>
                        <a:t>遠近感</a:t>
                      </a:r>
                      <a:r>
                        <a:rPr lang="ja-JP" altLang="en-US" sz="900" b="0" i="0" u="none" strike="noStrike" dirty="0">
                          <a:solidFill>
                            <a:srgbClr val="000000"/>
                          </a:solidFill>
                          <a:latin typeface="ＭＳ Ｐゴシック"/>
                        </a:rPr>
                        <a:t/>
                      </a:r>
                      <a:br>
                        <a:rPr lang="ja-JP" altLang="en-US" sz="900" b="0" i="0" u="none" strike="noStrike" dirty="0">
                          <a:solidFill>
                            <a:srgbClr val="000000"/>
                          </a:solidFill>
                          <a:latin typeface="ＭＳ Ｐゴシック"/>
                        </a:rPr>
                      </a:br>
                      <a:r>
                        <a:rPr lang="ja-JP" altLang="en-US" sz="900" b="0" i="0" u="none" strike="noStrike" dirty="0">
                          <a:solidFill>
                            <a:srgbClr val="000000"/>
                          </a:solidFill>
                          <a:latin typeface="ＭＳ Ｐゴシック"/>
                        </a:rPr>
                        <a:t>立体感</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smtClean="0">
                          <a:solidFill>
                            <a:srgbClr val="000000"/>
                          </a:solidFill>
                          <a:latin typeface="ＭＳ Ｐゴシック"/>
                        </a:rPr>
                        <a:t>量感・塊</a:t>
                      </a:r>
                      <a:endParaRPr lang="ja-JP" altLang="en-US" sz="900" b="0" i="0" u="none" strike="noStrike" dirty="0">
                        <a:solidFill>
                          <a:srgbClr val="000000"/>
                        </a:solidFill>
                        <a:latin typeface="ＭＳ Ｐゴシック"/>
                      </a:endParaRP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動き</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文字</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460227">
                <a:tc>
                  <a:txBody>
                    <a:bodyPr/>
                    <a:lstStyle/>
                    <a:p>
                      <a:pPr algn="ctr" fontAlgn="ctr"/>
                      <a:r>
                        <a:rPr lang="ja-JP" altLang="en-US" sz="900" b="0" i="0" u="none" strike="noStrike" dirty="0" smtClean="0">
                          <a:solidFill>
                            <a:srgbClr val="000000"/>
                          </a:solidFill>
                          <a:latin typeface="ＭＳ Ｐゴシック"/>
                        </a:rPr>
                        <a:t>単純化</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強調</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省略</a:t>
                      </a:r>
                      <a:endParaRPr lang="ja-JP" altLang="en-US" sz="900" b="0" i="0" u="none" strike="noStrike" dirty="0">
                        <a:solidFill>
                          <a:srgbClr val="000000"/>
                        </a:solidFill>
                        <a:latin typeface="ＭＳ Ｐゴシック"/>
                      </a:endParaRP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空間</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材料</a:t>
                      </a:r>
                      <a:r>
                        <a:rPr lang="ja-JP" altLang="en-US" sz="900" b="0" i="0" u="none" strike="noStrike" dirty="0" smtClean="0">
                          <a:solidFill>
                            <a:srgbClr val="000000"/>
                          </a:solidFill>
                          <a:latin typeface="ＭＳ Ｐゴシック"/>
                        </a:rPr>
                        <a:t>の</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組合せ</a:t>
                      </a:r>
                      <a:endParaRPr lang="ja-JP" altLang="en-US" sz="900" b="0" i="0" u="none" strike="noStrike" dirty="0">
                        <a:solidFill>
                          <a:srgbClr val="000000"/>
                        </a:solidFill>
                        <a:latin typeface="ＭＳ Ｐゴシック"/>
                      </a:endParaRP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図柄</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296530">
                <a:tc>
                  <a:txBody>
                    <a:bodyPr/>
                    <a:lstStyle/>
                    <a:p>
                      <a:pPr algn="ctr" fontAlgn="ctr"/>
                      <a:r>
                        <a:rPr lang="ja-JP" altLang="en-US" sz="900" b="0" i="0" u="none" strike="noStrike" dirty="0">
                          <a:solidFill>
                            <a:srgbClr val="000000"/>
                          </a:solidFill>
                          <a:latin typeface="ＭＳ Ｐゴシック"/>
                        </a:rPr>
                        <a:t>構成</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　</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　</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その他</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2109" name="円/楕円 29"/>
          <p:cNvSpPr>
            <a:spLocks noChangeArrowheads="1"/>
          </p:cNvSpPr>
          <p:nvPr/>
        </p:nvSpPr>
        <p:spPr bwMode="auto">
          <a:xfrm>
            <a:off x="7480300" y="995363"/>
            <a:ext cx="604838"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0" name="円/楕円 29"/>
          <p:cNvSpPr>
            <a:spLocks noChangeArrowheads="1"/>
          </p:cNvSpPr>
          <p:nvPr/>
        </p:nvSpPr>
        <p:spPr bwMode="auto">
          <a:xfrm>
            <a:off x="8388350" y="992188"/>
            <a:ext cx="541338" cy="40005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1" name="円/楕円 29"/>
          <p:cNvSpPr>
            <a:spLocks noChangeArrowheads="1"/>
          </p:cNvSpPr>
          <p:nvPr/>
        </p:nvSpPr>
        <p:spPr bwMode="auto">
          <a:xfrm>
            <a:off x="7480300" y="3224213"/>
            <a:ext cx="431800" cy="276225"/>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2" name="円/楕円 29"/>
          <p:cNvSpPr>
            <a:spLocks noChangeArrowheads="1"/>
          </p:cNvSpPr>
          <p:nvPr/>
        </p:nvSpPr>
        <p:spPr bwMode="auto">
          <a:xfrm>
            <a:off x="6951663" y="3214688"/>
            <a:ext cx="431800" cy="28575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6" name="Group 317"/>
          <p:cNvGraphicFramePr>
            <a:graphicFrameLocks noGrp="1"/>
          </p:cNvGraphicFramePr>
          <p:nvPr>
            <p:extLst>
              <p:ext uri="{D42A27DB-BD31-4B8C-83A1-F6EECF244321}">
                <p14:modId xmlns:p14="http://schemas.microsoft.com/office/powerpoint/2010/main" val="212865272"/>
              </p:ext>
            </p:extLst>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7" name="Group 184"/>
          <p:cNvGraphicFramePr>
            <a:graphicFrameLocks noGrp="1"/>
          </p:cNvGraphicFramePr>
          <p:nvPr/>
        </p:nvGraphicFramePr>
        <p:xfrm>
          <a:off x="4013200"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8" name="表 27"/>
          <p:cNvGraphicFramePr>
            <a:graphicFrameLocks noGrp="1"/>
          </p:cNvGraphicFramePr>
          <p:nvPr/>
        </p:nvGraphicFramePr>
        <p:xfrm>
          <a:off x="104775" y="898525"/>
          <a:ext cx="6696075" cy="1914604"/>
        </p:xfrm>
        <a:graphic>
          <a:graphicData uri="http://schemas.openxmlformats.org/drawingml/2006/table">
            <a:tbl>
              <a:tblPr/>
              <a:tblGrid>
                <a:gridCol w="2308573"/>
                <a:gridCol w="2192561"/>
                <a:gridCol w="2194941"/>
              </a:tblGrid>
              <a:tr h="5790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41" marB="45741">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41" marB="45741">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442">
                <a:tc>
                  <a:txBody>
                    <a:bodyPr/>
                    <a:lstStyle/>
                    <a:p>
                      <a:endParaRPr kumimoji="1" lang="ja-JP" altLang="en-US" sz="1800" dirty="0"/>
                    </a:p>
                  </a:txBody>
                  <a:tcPr marL="91462" marR="91462" marT="45741" marB="45741">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41" marB="45741">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29" name="円/楕円 28"/>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30" name="円/楕円 29"/>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31" name="円/楕円 30"/>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32" name="表 31"/>
          <p:cNvGraphicFramePr>
            <a:graphicFrameLocks noGrp="1"/>
          </p:cNvGraphicFramePr>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3" name="Group 315"/>
          <p:cNvGraphicFramePr>
            <a:graphicFrameLocks noGrp="1"/>
          </p:cNvGraphicFramePr>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4" name="表 33"/>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36" name="円/楕円 35"/>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sp>
        <p:nvSpPr>
          <p:cNvPr id="40"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2"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右矢印 43"/>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 name="円/楕円 50"/>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82"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3"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4"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5"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186"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37" name="テキスト ボックス 36"/>
          <p:cNvSpPr txBox="1"/>
          <p:nvPr/>
        </p:nvSpPr>
        <p:spPr>
          <a:xfrm>
            <a:off x="1028268" y="18276"/>
            <a:ext cx="877163"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中学シート</a:t>
            </a:r>
            <a:endParaRPr kumimoji="1" lang="ja-JP" altLang="en-US" sz="1200" dirty="0"/>
          </a:p>
        </p:txBody>
      </p:sp>
    </p:spTree>
    <p:extLst>
      <p:ext uri="{BB962C8B-B14F-4D97-AF65-F5344CB8AC3E}">
        <p14:creationId xmlns:p14="http://schemas.microsoft.com/office/powerpoint/2010/main" val="1887947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Group 327"/>
          <p:cNvGraphicFramePr>
            <a:graphicFrameLocks noGrp="1"/>
          </p:cNvGraphicFramePr>
          <p:nvPr/>
        </p:nvGraphicFramePr>
        <p:xfrm>
          <a:off x="6937375" y="850900"/>
          <a:ext cx="2065336" cy="2305050"/>
        </p:xfrm>
        <a:graphic>
          <a:graphicData uri="http://schemas.openxmlformats.org/drawingml/2006/table">
            <a:tbl>
              <a:tblPr/>
              <a:tblGrid>
                <a:gridCol w="244148"/>
                <a:gridCol w="237986"/>
                <a:gridCol w="215905"/>
                <a:gridCol w="215905"/>
                <a:gridCol w="215905"/>
                <a:gridCol w="215905"/>
                <a:gridCol w="304760"/>
                <a:gridCol w="414822"/>
              </a:tblGrid>
              <a:tr h="231121">
                <a:tc gridSpan="8">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扱う材料や造形要素等</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anchor="ctr" horzOverflow="overflow">
                    <a:lnL>
                      <a:noFill/>
                    </a:lnL>
                    <a:lnR>
                      <a:noFill/>
                    </a:lnR>
                    <a:lnT>
                      <a:noFill/>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5193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絵画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鉛</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筆</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など</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日</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本</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油</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水</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版</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漫画</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ｲﾗｽﾄ</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42821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彫刻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木</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石</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属</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繊</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維</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紙</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66208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ザ</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イ</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ン</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装飾</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能力</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ｺﾐｭﾆｹｰ</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ｼｮﾝ能力</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（視覚伝達）</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機能的で美しく</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する力</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環境に</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関する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ﾃﾞｻﾞｲﾝなど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の総合力</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r>
              <a:tr h="531701">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映像メディア</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写</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真</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オ</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ｺﾝﾋﾟｭｰﾀ</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他</a:t>
                      </a:r>
                    </a:p>
                  </a:txBody>
                  <a:tcPr marL="9517" marR="9517" marT="9521" marB="0" anchor="ctr" horzOverflow="overflow">
                    <a:lnL w="9525" cap="flat" cmpd="sng" algn="ctr">
                      <a:solidFill>
                        <a:schemeClr val="tx1"/>
                      </a:solidFill>
                      <a:prstDash val="sysDash"/>
                      <a:round/>
                      <a:headEnd type="none" w="med" len="med"/>
                      <a:tailEnd type="none" w="med" len="med"/>
                    </a:lnL>
                    <a:lnR w="6350" cap="flat" cmpd="sng" algn="ctr">
                      <a:solidFill>
                        <a:schemeClr val="tx1"/>
                      </a:solidFill>
                      <a:prstDash val="lgDashDot"/>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horzOverflow="overflow">
                    <a:lnL w="6350" cap="flat" cmpd="sng" algn="ctr">
                      <a:solidFill>
                        <a:schemeClr val="tx1"/>
                      </a:solidFill>
                      <a:prstDash val="lgDashDot"/>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33" name="Group 317"/>
          <p:cNvGraphicFramePr>
            <a:graphicFrameLocks noGrp="1"/>
          </p:cNvGraphicFramePr>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5" name="Group 184"/>
          <p:cNvGraphicFramePr>
            <a:graphicFrameLocks noGrp="1"/>
          </p:cNvGraphicFramePr>
          <p:nvPr/>
        </p:nvGraphicFramePr>
        <p:xfrm>
          <a:off x="4013200" y="287338"/>
          <a:ext cx="4951413" cy="504826"/>
        </p:xfrm>
        <a:graphic>
          <a:graphicData uri="http://schemas.openxmlformats.org/drawingml/2006/table">
            <a:tbl>
              <a:tblPr/>
              <a:tblGrid>
                <a:gridCol w="846380"/>
                <a:gridCol w="1296326"/>
                <a:gridCol w="1871481"/>
                <a:gridCol w="937226"/>
              </a:tblGrid>
              <a:tr h="261052">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3">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 name="日付プレースホルダ 11"/>
          <p:cNvSpPr txBox="1">
            <a:spLocks noGrp="1"/>
          </p:cNvSpPr>
          <p:nvPr/>
        </p:nvSpPr>
        <p:spPr>
          <a:xfrm>
            <a:off x="0" y="44450"/>
            <a:ext cx="974725" cy="273050"/>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38" name="表 37"/>
          <p:cNvGraphicFramePr>
            <a:graphicFrameLocks noGrp="1"/>
          </p:cNvGraphicFramePr>
          <p:nvPr>
            <p:extLst>
              <p:ext uri="{D42A27DB-BD31-4B8C-83A1-F6EECF244321}">
                <p14:modId xmlns:p14="http://schemas.microsoft.com/office/powerpoint/2010/main" val="164493744"/>
              </p:ext>
            </p:extLst>
          </p:nvPr>
        </p:nvGraphicFramePr>
        <p:xfrm>
          <a:off x="104775" y="898525"/>
          <a:ext cx="6696075" cy="1914545"/>
        </p:xfrm>
        <a:graphic>
          <a:graphicData uri="http://schemas.openxmlformats.org/drawingml/2006/table">
            <a:tbl>
              <a:tblPr/>
              <a:tblGrid>
                <a:gridCol w="2308573"/>
                <a:gridCol w="2192561"/>
                <a:gridCol w="2194941"/>
              </a:tblGrid>
              <a:tr h="579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387">
                <a:tc>
                  <a:txBody>
                    <a:bodyPr/>
                    <a:lstStyle/>
                    <a:p>
                      <a:endParaRPr kumimoji="1" lang="ja-JP" altLang="en-US" sz="1800" dirty="0"/>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42" name="円/楕円 41"/>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43" name="円/楕円 42"/>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44" name="表 43"/>
          <p:cNvGraphicFramePr>
            <a:graphicFrameLocks noGrp="1"/>
          </p:cNvGraphicFramePr>
          <p:nvPr>
            <p:extLst>
              <p:ext uri="{D42A27DB-BD31-4B8C-83A1-F6EECF244321}">
                <p14:modId xmlns:p14="http://schemas.microsoft.com/office/powerpoint/2010/main" val="3251375844"/>
              </p:ext>
            </p:extLst>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45" name="Group 315"/>
          <p:cNvGraphicFramePr>
            <a:graphicFrameLocks noGrp="1"/>
          </p:cNvGraphicFramePr>
          <p:nvPr>
            <p:extLst>
              <p:ext uri="{D42A27DB-BD31-4B8C-83A1-F6EECF244321}">
                <p14:modId xmlns:p14="http://schemas.microsoft.com/office/powerpoint/2010/main" val="3843657811"/>
              </p:ext>
            </p:extLst>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50" name="表 49"/>
          <p:cNvGraphicFramePr>
            <a:graphicFrameLocks noGrp="1"/>
          </p:cNvGraphicFramePr>
          <p:nvPr>
            <p:extLst>
              <p:ext uri="{D42A27DB-BD31-4B8C-83A1-F6EECF244321}">
                <p14:modId xmlns:p14="http://schemas.microsoft.com/office/powerpoint/2010/main" val="2696834700"/>
              </p:ext>
            </p:extLst>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51" name="円/楕円 50"/>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graphicFrame>
        <p:nvGraphicFramePr>
          <p:cNvPr id="52" name="Group 327"/>
          <p:cNvGraphicFramePr>
            <a:graphicFrameLocks noGrp="1"/>
          </p:cNvGraphicFramePr>
          <p:nvPr/>
        </p:nvGraphicFramePr>
        <p:xfrm>
          <a:off x="6915150" y="3260725"/>
          <a:ext cx="2081211" cy="1439863"/>
        </p:xfrm>
        <a:graphic>
          <a:graphicData uri="http://schemas.openxmlformats.org/drawingml/2006/table">
            <a:tbl>
              <a:tblPr/>
              <a:tblGrid>
                <a:gridCol w="260846"/>
                <a:gridCol w="276305"/>
                <a:gridCol w="252533"/>
                <a:gridCol w="181371"/>
                <a:gridCol w="374888"/>
                <a:gridCol w="256409"/>
                <a:gridCol w="315649"/>
                <a:gridCol w="163210"/>
              </a:tblGrid>
              <a:tr h="348984">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要</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素</a:t>
                      </a:r>
                    </a:p>
                  </a:txBody>
                  <a:tcPr marL="9526" marR="9526" marT="9519"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色</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構成</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単純化</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強調</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省略</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量感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質感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ﾏﾁ</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ｴｰﾙ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空間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の他</a:t>
                      </a:r>
                    </a:p>
                  </a:txBody>
                  <a:tcPr marL="9526" marR="9526" marT="9519"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330663">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動</a:t>
                      </a:r>
                      <a: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r>
                      <a:b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b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ﾏｯｽ</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時間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849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造形の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理論</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材料の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工夫</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75316">
                <a:tc v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映像表現の視覚的要素</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機器の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特性を</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生かす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表現方法</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や編集</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vMerge="1">
                  <a:txBody>
                    <a:bodyPr/>
                    <a:lstStyle/>
                    <a:p>
                      <a:endParaRPr kumimoji="1" lang="ja-JP" altLang="en-US"/>
                    </a:p>
                  </a:txBody>
                  <a:tcPr/>
                </a:tc>
              </a:tr>
            </a:tbl>
          </a:graphicData>
        </a:graphic>
      </p:graphicFrame>
      <p:sp>
        <p:nvSpPr>
          <p:cNvPr id="2193" name="円/楕円 29"/>
          <p:cNvSpPr>
            <a:spLocks noChangeArrowheads="1"/>
          </p:cNvSpPr>
          <p:nvPr/>
        </p:nvSpPr>
        <p:spPr bwMode="auto">
          <a:xfrm>
            <a:off x="7400925" y="3284538"/>
            <a:ext cx="328613"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4" name="円/楕円 29"/>
          <p:cNvSpPr>
            <a:spLocks noChangeArrowheads="1"/>
          </p:cNvSpPr>
          <p:nvPr/>
        </p:nvSpPr>
        <p:spPr bwMode="auto">
          <a:xfrm>
            <a:off x="7856538" y="1071563"/>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48"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7"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6" name="右矢印 45"/>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9" name="円/楕円 48"/>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99"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0"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1"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2" name="円/楕円 29"/>
          <p:cNvSpPr>
            <a:spLocks noChangeArrowheads="1"/>
          </p:cNvSpPr>
          <p:nvPr/>
        </p:nvSpPr>
        <p:spPr bwMode="auto">
          <a:xfrm>
            <a:off x="6919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3"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204"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2" name="テキスト ボックス 1"/>
          <p:cNvSpPr txBox="1"/>
          <p:nvPr/>
        </p:nvSpPr>
        <p:spPr>
          <a:xfrm>
            <a:off x="1028268" y="18276"/>
            <a:ext cx="877163"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高校シート</a:t>
            </a:r>
            <a:endParaRPr kumimoji="1" lang="ja-JP" altLang="en-US" sz="1200" dirty="0"/>
          </a:p>
        </p:txBody>
      </p:sp>
    </p:spTree>
    <p:extLst>
      <p:ext uri="{BB962C8B-B14F-4D97-AF65-F5344CB8AC3E}">
        <p14:creationId xmlns:p14="http://schemas.microsoft.com/office/powerpoint/2010/main" val="713631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ChangeArrowheads="1"/>
          </p:cNvSpPr>
          <p:nvPr/>
        </p:nvSpPr>
        <p:spPr bwMode="auto">
          <a:xfrm>
            <a:off x="107950" y="165100"/>
            <a:ext cx="1108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800">
                <a:solidFill>
                  <a:schemeClr val="tx2"/>
                </a:solidFill>
              </a:rPr>
              <a:t>実践記録</a:t>
            </a:r>
          </a:p>
        </p:txBody>
      </p:sp>
      <p:sp>
        <p:nvSpPr>
          <p:cNvPr id="3075" name="Rectangle 312"/>
          <p:cNvSpPr>
            <a:spLocks noChangeArrowheads="1"/>
          </p:cNvSpPr>
          <p:nvPr/>
        </p:nvSpPr>
        <p:spPr bwMode="auto">
          <a:xfrm>
            <a:off x="179388" y="777875"/>
            <a:ext cx="2520950" cy="1584325"/>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6" name="Rectangle 312"/>
          <p:cNvSpPr>
            <a:spLocks noChangeArrowheads="1"/>
          </p:cNvSpPr>
          <p:nvPr/>
        </p:nvSpPr>
        <p:spPr bwMode="auto">
          <a:xfrm>
            <a:off x="4643438" y="777875"/>
            <a:ext cx="2520950" cy="1584325"/>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7" name="Rectangle 312"/>
          <p:cNvSpPr>
            <a:spLocks noChangeArrowheads="1"/>
          </p:cNvSpPr>
          <p:nvPr/>
        </p:nvSpPr>
        <p:spPr bwMode="auto">
          <a:xfrm>
            <a:off x="179388" y="2636838"/>
            <a:ext cx="2520950" cy="17287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graphicFrame>
        <p:nvGraphicFramePr>
          <p:cNvPr id="6" name="表 5"/>
          <p:cNvGraphicFramePr>
            <a:graphicFrameLocks noGrp="1"/>
          </p:cNvGraphicFramePr>
          <p:nvPr/>
        </p:nvGraphicFramePr>
        <p:xfrm>
          <a:off x="179388" y="4724400"/>
          <a:ext cx="8785225" cy="1957388"/>
        </p:xfrm>
        <a:graphic>
          <a:graphicData uri="http://schemas.openxmlformats.org/drawingml/2006/table">
            <a:tbl>
              <a:tblPr firstRow="1" bandRow="1">
                <a:tableStyleId>{5C22544A-7EE6-4342-B048-85BDC9FD1C3A}</a:tableStyleId>
              </a:tblPr>
              <a:tblGrid>
                <a:gridCol w="8785225"/>
              </a:tblGrid>
              <a:tr h="335254">
                <a:tc>
                  <a:txBody>
                    <a:bodyPr/>
                    <a:lstStyle/>
                    <a:p>
                      <a:r>
                        <a:rPr kumimoji="1" lang="ja-JP" altLang="en-US" sz="1600" dirty="0" smtClean="0">
                          <a:solidFill>
                            <a:schemeClr val="tx1"/>
                          </a:solidFill>
                        </a:rPr>
                        <a:t>評価と改善点</a:t>
                      </a:r>
                      <a:endParaRPr kumimoji="1" lang="ja-JP" altLang="en-US" sz="1600" dirty="0">
                        <a:solidFill>
                          <a:schemeClr val="tx1"/>
                        </a:solidFill>
                      </a:endParaRPr>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622134">
                <a:tc>
                  <a:txBody>
                    <a:bodyPr/>
                    <a:lstStyle/>
                    <a:p>
                      <a:endParaRPr kumimoji="1" lang="ja-JP" altLang="en-US" sz="1200" dirty="0"/>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086" name="Rectangle 14"/>
          <p:cNvSpPr>
            <a:spLocks noChangeArrowheads="1"/>
          </p:cNvSpPr>
          <p:nvPr/>
        </p:nvSpPr>
        <p:spPr bwMode="auto">
          <a:xfrm>
            <a:off x="1216025" y="195263"/>
            <a:ext cx="2000250" cy="400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00">
                <a:solidFill>
                  <a:schemeClr val="tx2"/>
                </a:solidFill>
              </a:rPr>
              <a:t>実践日：平成○年○月○日（○）　</a:t>
            </a:r>
            <a:endParaRPr lang="en-US" altLang="ja-JP" sz="1000">
              <a:solidFill>
                <a:schemeClr val="tx2"/>
              </a:solidFill>
            </a:endParaRPr>
          </a:p>
          <a:p>
            <a:pPr eaLnBrk="1" hangingPunct="1">
              <a:spcBef>
                <a:spcPct val="0"/>
              </a:spcBef>
              <a:buFontTx/>
              <a:buNone/>
            </a:pPr>
            <a:r>
              <a:rPr lang="ja-JP" altLang="en-US" sz="1000">
                <a:solidFill>
                  <a:schemeClr val="tx2"/>
                </a:solidFill>
              </a:rPr>
              <a:t>対　象：○年　美術○</a:t>
            </a:r>
          </a:p>
        </p:txBody>
      </p:sp>
      <p:sp>
        <p:nvSpPr>
          <p:cNvPr id="3087" name="Rectangle 312"/>
          <p:cNvSpPr>
            <a:spLocks noChangeArrowheads="1"/>
          </p:cNvSpPr>
          <p:nvPr/>
        </p:nvSpPr>
        <p:spPr bwMode="auto">
          <a:xfrm>
            <a:off x="4667250" y="2635250"/>
            <a:ext cx="2520950" cy="1728788"/>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2" name="角丸四角形吹き出し 1"/>
          <p:cNvSpPr/>
          <p:nvPr/>
        </p:nvSpPr>
        <p:spPr>
          <a:xfrm>
            <a:off x="2843213" y="2997200"/>
            <a:ext cx="1728787" cy="1223963"/>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10" name="角丸四角形吹き出し 9"/>
          <p:cNvSpPr/>
          <p:nvPr/>
        </p:nvSpPr>
        <p:spPr>
          <a:xfrm>
            <a:off x="2843213" y="1062038"/>
            <a:ext cx="1728787" cy="1225550"/>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smtClean="0"/>
              <a:t>記録（教師の記録、生徒の感想など）</a:t>
            </a:r>
            <a:endParaRPr lang="ja-JP" altLang="en-US" dirty="0"/>
          </a:p>
        </p:txBody>
      </p:sp>
      <p:sp>
        <p:nvSpPr>
          <p:cNvPr id="11" name="角丸四角形吹き出し 10"/>
          <p:cNvSpPr/>
          <p:nvPr/>
        </p:nvSpPr>
        <p:spPr>
          <a:xfrm>
            <a:off x="7308850" y="1052513"/>
            <a:ext cx="1728788" cy="1225550"/>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12" name="角丸四角形吹き出し 11"/>
          <p:cNvSpPr/>
          <p:nvPr/>
        </p:nvSpPr>
        <p:spPr>
          <a:xfrm>
            <a:off x="7345363" y="2889250"/>
            <a:ext cx="1727200" cy="1223963"/>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3092" name="テキスト ボックス 26"/>
          <p:cNvSpPr txBox="1">
            <a:spLocks noChangeArrowheads="1"/>
          </p:cNvSpPr>
          <p:nvPr/>
        </p:nvSpPr>
        <p:spPr bwMode="auto">
          <a:xfrm>
            <a:off x="6804025" y="119063"/>
            <a:ext cx="2170113"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dirty="0">
                <a:solidFill>
                  <a:srgbClr val="FF0000"/>
                </a:solidFill>
              </a:rPr>
              <a:t>※</a:t>
            </a:r>
            <a:r>
              <a:rPr lang="ja-JP" altLang="en-US" sz="900" dirty="0">
                <a:solidFill>
                  <a:srgbClr val="FF0000"/>
                </a:solidFill>
              </a:rPr>
              <a:t>ＨＰに載せてよい写真でお願いします。</a:t>
            </a:r>
          </a:p>
        </p:txBody>
      </p:sp>
      <p:sp>
        <p:nvSpPr>
          <p:cNvPr id="14" name="テキスト ボックス 13"/>
          <p:cNvSpPr txBox="1"/>
          <p:nvPr/>
        </p:nvSpPr>
        <p:spPr>
          <a:xfrm>
            <a:off x="3563888" y="119063"/>
            <a:ext cx="800219"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裏は共通</a:t>
            </a:r>
            <a:endParaRPr kumimoji="1" lang="ja-JP" altLang="en-US" sz="1200" dirty="0"/>
          </a:p>
        </p:txBody>
      </p:sp>
    </p:spTree>
    <p:extLst>
      <p:ext uri="{BB962C8B-B14F-4D97-AF65-F5344CB8AC3E}">
        <p14:creationId xmlns:p14="http://schemas.microsoft.com/office/powerpoint/2010/main" val="4243630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Group 327"/>
          <p:cNvGraphicFramePr>
            <a:graphicFrameLocks noGrp="1"/>
          </p:cNvGraphicFramePr>
          <p:nvPr>
            <p:extLst>
              <p:ext uri="{D42A27DB-BD31-4B8C-83A1-F6EECF244321}">
                <p14:modId xmlns:p14="http://schemas.microsoft.com/office/powerpoint/2010/main" val="3494186555"/>
              </p:ext>
            </p:extLst>
          </p:nvPr>
        </p:nvGraphicFramePr>
        <p:xfrm>
          <a:off x="6937375" y="850900"/>
          <a:ext cx="2065336" cy="2305050"/>
        </p:xfrm>
        <a:graphic>
          <a:graphicData uri="http://schemas.openxmlformats.org/drawingml/2006/table">
            <a:tbl>
              <a:tblPr/>
              <a:tblGrid>
                <a:gridCol w="244148"/>
                <a:gridCol w="237986"/>
                <a:gridCol w="215905"/>
                <a:gridCol w="215905"/>
                <a:gridCol w="215905"/>
                <a:gridCol w="215905"/>
                <a:gridCol w="304760"/>
                <a:gridCol w="414822"/>
              </a:tblGrid>
              <a:tr h="231121">
                <a:tc gridSpan="8">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扱う材料や造形要素等</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anchor="ctr" horzOverflow="overflow">
                    <a:lnL>
                      <a:noFill/>
                    </a:lnL>
                    <a:lnR>
                      <a:noFill/>
                    </a:lnR>
                    <a:lnT>
                      <a:noFill/>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5193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絵画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鉛</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筆</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など</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日</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本</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油</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水</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版</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漫画</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ｲﾗｽﾄ</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42821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彫刻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木</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石</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属</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繊</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維</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紙</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66208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ザ</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イ</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ン</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装飾</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能力</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ｺﾐｭﾆｹｰ</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ｼｮﾝ能力</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（視覚伝達）</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機能的で美しく</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する力</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環境に</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関する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ﾃﾞｻﾞｲﾝなど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の総合力</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r>
              <a:tr h="531701">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映像メディア</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写</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真</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オ</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ｺﾝﾋﾟｭｰﾀ</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他</a:t>
                      </a:r>
                    </a:p>
                  </a:txBody>
                  <a:tcPr marL="9517" marR="9517" marT="9521" marB="0" anchor="ctr" horzOverflow="overflow">
                    <a:lnL w="9525" cap="flat" cmpd="sng" algn="ctr">
                      <a:solidFill>
                        <a:schemeClr val="tx1"/>
                      </a:solidFill>
                      <a:prstDash val="sysDash"/>
                      <a:round/>
                      <a:headEnd type="none" w="med" len="med"/>
                      <a:tailEnd type="none" w="med" len="med"/>
                    </a:lnL>
                    <a:lnR w="6350" cap="flat" cmpd="sng" algn="ctr">
                      <a:solidFill>
                        <a:schemeClr val="tx1"/>
                      </a:solidFill>
                      <a:prstDash val="lgDashDot"/>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horzOverflow="overflow">
                    <a:lnL w="6350" cap="flat" cmpd="sng" algn="ctr">
                      <a:solidFill>
                        <a:schemeClr val="tx1"/>
                      </a:solidFill>
                      <a:prstDash val="lgDashDot"/>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33" name="Group 317"/>
          <p:cNvGraphicFramePr>
            <a:graphicFrameLocks noGrp="1"/>
          </p:cNvGraphicFramePr>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視点を工夫した構図の構想</a:t>
                      </a: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○○高校　　　氏名　福井太郎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5" name="Group 184"/>
          <p:cNvGraphicFramePr>
            <a:graphicFrameLocks noGrp="1"/>
          </p:cNvGraphicFramePr>
          <p:nvPr/>
        </p:nvGraphicFramePr>
        <p:xfrm>
          <a:off x="4013200"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樹木の生命観を描く</a:t>
                      </a:r>
                      <a:r>
                        <a:rPr kumimoji="1" lang="en-US" altLang="ja-JP" sz="1000" b="0" i="0" u="none" strike="noStrike" cap="none" normalizeH="0" baseline="0" dirty="0" smtClean="0">
                          <a:ln>
                            <a:noFill/>
                          </a:ln>
                          <a:solidFill>
                            <a:schemeClr val="tx1"/>
                          </a:solidFill>
                          <a:effectLst/>
                          <a:latin typeface="Arial" pitchFamily="34" charset="0"/>
                          <a:ea typeface="ＭＳ Ｐゴシック" pitchFamily="50" charset="-128"/>
                        </a:rPr>
                        <a:t>(</a:t>
                      </a: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油彩画）</a:t>
                      </a:r>
                      <a:endParaRPr kumimoji="1" lang="en-US" altLang="ja-JP" sz="1000" b="0" i="0" u="none"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（１０）時間扱い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 name="日付プレースホルダ 11"/>
          <p:cNvSpPr txBox="1">
            <a:spLocks noGrp="1"/>
          </p:cNvSpPr>
          <p:nvPr/>
        </p:nvSpPr>
        <p:spPr>
          <a:xfrm>
            <a:off x="0" y="44450"/>
            <a:ext cx="974725" cy="273050"/>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38" name="表 37"/>
          <p:cNvGraphicFramePr>
            <a:graphicFrameLocks noGrp="1"/>
          </p:cNvGraphicFramePr>
          <p:nvPr/>
        </p:nvGraphicFramePr>
        <p:xfrm>
          <a:off x="104775" y="898525"/>
          <a:ext cx="6696075" cy="1976438"/>
        </p:xfrm>
        <a:graphic>
          <a:graphicData uri="http://schemas.openxmlformats.org/drawingml/2006/table">
            <a:tbl>
              <a:tblPr/>
              <a:tblGrid>
                <a:gridCol w="2308573"/>
                <a:gridCol w="2192561"/>
                <a:gridCol w="2194941"/>
              </a:tblGrid>
              <a:tr h="6403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63" marB="45763">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63" marB="457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63" marB="45763">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6093">
                <a:tc>
                  <a:txBody>
                    <a:bodyPr/>
                    <a:lstStyle/>
                    <a:p>
                      <a:r>
                        <a:rPr kumimoji="1" lang="ja-JP" altLang="en-US" sz="1000" dirty="0" smtClean="0"/>
                        <a:t>・構図を工夫して表す力</a:t>
                      </a:r>
                      <a:endParaRPr kumimoji="1" lang="en-US" altLang="ja-JP" sz="1000" dirty="0" smtClean="0"/>
                    </a:p>
                    <a:p>
                      <a:r>
                        <a:rPr kumimoji="1" lang="ja-JP" altLang="en-US" sz="1000" dirty="0" smtClean="0"/>
                        <a:t>見る位置や角度によって変わる樹木の表情の違いに気づき、樹木の生命観をより豊かに表現できる構図を見つけようとしている。</a:t>
                      </a:r>
                      <a:endParaRPr kumimoji="1" lang="ja-JP" altLang="en-US" sz="1000" dirty="0"/>
                    </a:p>
                  </a:txBody>
                  <a:tcPr marL="91462" marR="91462" marT="45763" marB="45763">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smtClean="0"/>
                        <a:t>「構図の組み合わせ表」から３つ組み合わせて、いろいろな構図からスケッチする。</a:t>
                      </a:r>
                      <a:endParaRPr kumimoji="1" lang="ja-JP" altLang="en-US" sz="900" dirty="0"/>
                    </a:p>
                  </a:txBody>
                  <a:tcPr marL="91462" marR="91462" marT="45763" marB="457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smtClean="0"/>
                        <a:t>場所：木のある中庭、近くから見上げたり、上からも見下ろせる</a:t>
                      </a:r>
                      <a:endParaRPr kumimoji="1" lang="en-US" altLang="ja-JP" sz="900" dirty="0" smtClean="0"/>
                    </a:p>
                    <a:p>
                      <a:r>
                        <a:rPr kumimoji="1" lang="ja-JP" altLang="en-US" sz="900" dirty="0" smtClean="0"/>
                        <a:t>準備物：</a:t>
                      </a:r>
                      <a:endParaRPr kumimoji="1" lang="en-US" altLang="ja-JP" sz="900" dirty="0" smtClean="0"/>
                    </a:p>
                    <a:p>
                      <a:r>
                        <a:rPr kumimoji="1" lang="ja-JP" altLang="en-US" sz="900" dirty="0" smtClean="0"/>
                        <a:t>（教師）画用紙（</a:t>
                      </a:r>
                      <a:r>
                        <a:rPr kumimoji="1" lang="en-US" altLang="ja-JP" sz="900" dirty="0" smtClean="0"/>
                        <a:t>A6</a:t>
                      </a:r>
                      <a:r>
                        <a:rPr kumimoji="1" lang="ja-JP" altLang="en-US" sz="900" dirty="0" smtClean="0"/>
                        <a:t>～</a:t>
                      </a:r>
                      <a:r>
                        <a:rPr kumimoji="1" lang="en-US" altLang="ja-JP" sz="900" dirty="0" smtClean="0"/>
                        <a:t>B5</a:t>
                      </a:r>
                      <a:r>
                        <a:rPr kumimoji="1" lang="ja-JP" altLang="en-US" sz="900" dirty="0" smtClean="0"/>
                        <a:t>１人４枚）、構図枠</a:t>
                      </a:r>
                      <a:endParaRPr kumimoji="1" lang="en-US" altLang="ja-JP" sz="900" dirty="0" smtClean="0"/>
                    </a:p>
                    <a:p>
                      <a:r>
                        <a:rPr kumimoji="1" lang="ja-JP" altLang="en-US" sz="900" dirty="0" smtClean="0"/>
                        <a:t>（生徒）スケッチ用具</a:t>
                      </a:r>
                      <a:endParaRPr kumimoji="1" lang="ja-JP" altLang="en-US" sz="900" dirty="0"/>
                    </a:p>
                  </a:txBody>
                  <a:tcPr marL="91462" marR="91462" marT="45763" marB="45763">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42" name="円/楕円 41"/>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43" name="円/楕円 42"/>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44" name="表 43"/>
          <p:cNvGraphicFramePr>
            <a:graphicFrameLocks noGrp="1"/>
          </p:cNvGraphicFramePr>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a:t>
                      </a: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日文・美</a:t>
                      </a:r>
                      <a:r>
                        <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Ⅰ</a:t>
                      </a: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－３０２の教科書を使用した場合</a:t>
                      </a:r>
                      <a:endPar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事前に教科書１８～１９ページを鑑賞しながら、透視図法などの説明をしておく。</a:t>
                      </a:r>
                      <a:endPar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45" name="Group 315"/>
          <p:cNvGraphicFramePr>
            <a:graphicFrameLocks noGrp="1"/>
          </p:cNvGraphicFramePr>
          <p:nvPr>
            <p:extLst>
              <p:ext uri="{D42A27DB-BD31-4B8C-83A1-F6EECF244321}">
                <p14:modId xmlns:p14="http://schemas.microsoft.com/office/powerpoint/2010/main" val="638902152"/>
              </p:ext>
            </p:extLst>
          </p:nvPr>
        </p:nvGraphicFramePr>
        <p:xfrm>
          <a:off x="104775" y="2927350"/>
          <a:ext cx="1443038" cy="3741738"/>
        </p:xfrm>
        <a:graphic>
          <a:graphicData uri="http://schemas.openxmlformats.org/drawingml/2006/table">
            <a:tbl>
              <a:tblPr/>
              <a:tblGrid>
                <a:gridCol w="1443038"/>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53" marR="9015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・スケッチの学習</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・風景を描く</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・版画</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などで構図を考える</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53" marR="9015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50" name="表 49"/>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r>
                        <a:rPr kumimoji="1" lang="ja-JP" altLang="en-US" sz="1100" dirty="0" smtClean="0">
                          <a:latin typeface="ＭＳ 明朝" pitchFamily="17" charset="-128"/>
                          <a:ea typeface="ＭＳ 明朝" pitchFamily="17" charset="-128"/>
                        </a:rPr>
                        <a:t>キャンバスに転写して、着色したい色を考える。マチエールなどの工夫も考えながら、魅力的な画面の構想を練る。</a:t>
                      </a:r>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51" name="円/楕円 50"/>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graphicFrame>
        <p:nvGraphicFramePr>
          <p:cNvPr id="52" name="Group 327"/>
          <p:cNvGraphicFramePr>
            <a:graphicFrameLocks noGrp="1"/>
          </p:cNvGraphicFramePr>
          <p:nvPr/>
        </p:nvGraphicFramePr>
        <p:xfrm>
          <a:off x="6915150" y="3260725"/>
          <a:ext cx="2081211" cy="1439863"/>
        </p:xfrm>
        <a:graphic>
          <a:graphicData uri="http://schemas.openxmlformats.org/drawingml/2006/table">
            <a:tbl>
              <a:tblPr/>
              <a:tblGrid>
                <a:gridCol w="260846"/>
                <a:gridCol w="276305"/>
                <a:gridCol w="252533"/>
                <a:gridCol w="181371"/>
                <a:gridCol w="374888"/>
                <a:gridCol w="256409"/>
                <a:gridCol w="315649"/>
                <a:gridCol w="163210"/>
              </a:tblGrid>
              <a:tr h="348984">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要</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素</a:t>
                      </a:r>
                    </a:p>
                  </a:txBody>
                  <a:tcPr marL="9526" marR="9526" marT="9519"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色</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構成</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単純化</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強調</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省略</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量感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質感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ﾏﾁ</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ｴｰﾙ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空間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の他</a:t>
                      </a:r>
                    </a:p>
                  </a:txBody>
                  <a:tcPr marL="9526" marR="9526" marT="9519"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330663">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動</a:t>
                      </a:r>
                      <a: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r>
                      <a:b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b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ﾏｯｽ</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時間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849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造形の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理論</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材料の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工夫</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75316">
                <a:tc v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映像表現の視覚的要素</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機器の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特性を</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生かす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表現方法</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や編集</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vMerge="1">
                  <a:txBody>
                    <a:bodyPr/>
                    <a:lstStyle/>
                    <a:p>
                      <a:endParaRPr kumimoji="1" lang="ja-JP" altLang="en-US"/>
                    </a:p>
                  </a:txBody>
                  <a:tcPr/>
                </a:tc>
              </a:tr>
            </a:tbl>
          </a:graphicData>
        </a:graphic>
      </p:graphicFrame>
      <p:sp>
        <p:nvSpPr>
          <p:cNvPr id="2193" name="円/楕円 29"/>
          <p:cNvSpPr>
            <a:spLocks noChangeArrowheads="1"/>
          </p:cNvSpPr>
          <p:nvPr/>
        </p:nvSpPr>
        <p:spPr bwMode="auto">
          <a:xfrm>
            <a:off x="8499475" y="3254375"/>
            <a:ext cx="328613"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4" name="円/楕円 29"/>
          <p:cNvSpPr>
            <a:spLocks noChangeArrowheads="1"/>
          </p:cNvSpPr>
          <p:nvPr/>
        </p:nvSpPr>
        <p:spPr bwMode="auto">
          <a:xfrm>
            <a:off x="7173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48" name="右矢印 27"/>
          <p:cNvSpPr/>
          <p:nvPr/>
        </p:nvSpPr>
        <p:spPr>
          <a:xfrm>
            <a:off x="6696075" y="586105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7"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9" name="円/楕円 48"/>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98"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9"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0"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1" name="円/楕円 29"/>
          <p:cNvSpPr>
            <a:spLocks noChangeArrowheads="1"/>
          </p:cNvSpPr>
          <p:nvPr/>
        </p:nvSpPr>
        <p:spPr bwMode="auto">
          <a:xfrm>
            <a:off x="6919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2"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46" name="右矢印 45"/>
          <p:cNvSpPr/>
          <p:nvPr/>
        </p:nvSpPr>
        <p:spPr>
          <a:xfrm>
            <a:off x="1376363" y="4929188"/>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 name="正方形/長方形 30"/>
          <p:cNvSpPr/>
          <p:nvPr/>
        </p:nvSpPr>
        <p:spPr>
          <a:xfrm>
            <a:off x="1952625" y="4314825"/>
            <a:ext cx="3390900" cy="541338"/>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b="1" dirty="0">
                <a:solidFill>
                  <a:schemeClr val="tx1"/>
                </a:solidFill>
              </a:rPr>
              <a:t>１、描きたい樹木を決める。</a:t>
            </a:r>
            <a:endParaRPr lang="en-US" altLang="ja-JP" sz="1000" b="1" dirty="0">
              <a:solidFill>
                <a:schemeClr val="tx1"/>
              </a:solidFill>
            </a:endParaRPr>
          </a:p>
          <a:p>
            <a:pPr>
              <a:defRPr/>
            </a:pPr>
            <a:r>
              <a:rPr lang="ja-JP" altLang="en-US" sz="1000" b="1" dirty="0">
                <a:solidFill>
                  <a:schemeClr val="tx1"/>
                </a:solidFill>
              </a:rPr>
              <a:t>２、「構図ポイント表」から３つ組み合わせて、樹木を何枚もスケッチする。</a:t>
            </a:r>
            <a:endParaRPr lang="en-US" altLang="ja-JP" sz="1000" b="1" dirty="0">
              <a:solidFill>
                <a:schemeClr val="tx1"/>
              </a:solidFill>
            </a:endParaRPr>
          </a:p>
        </p:txBody>
      </p:sp>
      <p:sp>
        <p:nvSpPr>
          <p:cNvPr id="3" name="下矢印 2"/>
          <p:cNvSpPr/>
          <p:nvPr/>
        </p:nvSpPr>
        <p:spPr>
          <a:xfrm>
            <a:off x="3482975" y="4108450"/>
            <a:ext cx="330200" cy="257175"/>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 name="角丸四角形吹き出し 1"/>
          <p:cNvSpPr/>
          <p:nvPr/>
        </p:nvSpPr>
        <p:spPr>
          <a:xfrm>
            <a:off x="1927225" y="4976813"/>
            <a:ext cx="3392488" cy="1649412"/>
          </a:xfrm>
          <a:prstGeom prst="wedgeRoundRectCallout">
            <a:avLst>
              <a:gd name="adj1" fmla="val 5570"/>
              <a:gd name="adj2" fmla="val -66611"/>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a:solidFill>
                  <a:schemeClr val="tx1"/>
                </a:solidFill>
              </a:rPr>
              <a:t>～指導のポイント～</a:t>
            </a:r>
            <a:endParaRPr lang="en-US" altLang="ja-JP" sz="1100" b="1" dirty="0">
              <a:solidFill>
                <a:schemeClr val="tx1"/>
              </a:solidFill>
            </a:endParaRPr>
          </a:p>
          <a:p>
            <a:pPr>
              <a:defRPr/>
            </a:pPr>
            <a:r>
              <a:rPr lang="ja-JP" altLang="en-US" sz="1000" dirty="0">
                <a:solidFill>
                  <a:schemeClr val="tx1"/>
                </a:solidFill>
              </a:rPr>
              <a:t>①対象物との距離感の違いで描く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近くから、遠くからの違い</a:t>
            </a:r>
            <a:endParaRPr lang="en-US" altLang="ja-JP" sz="1000" dirty="0">
              <a:solidFill>
                <a:schemeClr val="tx1"/>
              </a:solidFill>
            </a:endParaRPr>
          </a:p>
          <a:p>
            <a:pPr>
              <a:defRPr/>
            </a:pPr>
            <a:r>
              <a:rPr lang="ja-JP" altLang="en-US" sz="1000" dirty="0">
                <a:solidFill>
                  <a:schemeClr val="tx1"/>
                </a:solidFill>
              </a:rPr>
              <a:t>②視点の高さの違いで描く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画面の中の地平線・水平線の位置の違い</a:t>
            </a:r>
            <a:endParaRPr lang="en-US" altLang="ja-JP" sz="1000" dirty="0">
              <a:solidFill>
                <a:schemeClr val="tx1"/>
              </a:solidFill>
            </a:endParaRPr>
          </a:p>
          <a:p>
            <a:pPr>
              <a:defRPr/>
            </a:pPr>
            <a:r>
              <a:rPr lang="ja-JP" altLang="en-US" sz="1000" dirty="0">
                <a:solidFill>
                  <a:schemeClr val="tx1"/>
                </a:solidFill>
              </a:rPr>
              <a:t>③見る角度の違いで描く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見上げて描く、見下ろして描く</a:t>
            </a:r>
            <a:endParaRPr lang="en-US" altLang="ja-JP" sz="1000" dirty="0">
              <a:solidFill>
                <a:schemeClr val="tx1"/>
              </a:solidFill>
            </a:endParaRPr>
          </a:p>
          <a:p>
            <a:pPr>
              <a:defRPr/>
            </a:pPr>
            <a:r>
              <a:rPr lang="ja-JP" altLang="en-US" sz="1000" dirty="0">
                <a:solidFill>
                  <a:schemeClr val="tx1"/>
                </a:solidFill>
              </a:rPr>
              <a:t>以上、３つのポイントを自由に組み合わせ、自分が選んだ樹木をいろいろな視点（３つ以上）でスケッチさせる。</a:t>
            </a:r>
          </a:p>
        </p:txBody>
      </p:sp>
      <p:sp>
        <p:nvSpPr>
          <p:cNvPr id="39" name="正方形/長方形 38"/>
          <p:cNvSpPr/>
          <p:nvPr/>
        </p:nvSpPr>
        <p:spPr>
          <a:xfrm>
            <a:off x="5513388" y="5919788"/>
            <a:ext cx="1119187" cy="72072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描いたそれぞれのスケッチにコメントを書く。一番良いと思う構図を決める。</a:t>
            </a:r>
            <a:endParaRPr lang="en-US" altLang="ja-JP" sz="900" dirty="0">
              <a:solidFill>
                <a:schemeClr val="tx1"/>
              </a:solidFill>
            </a:endParaRPr>
          </a:p>
        </p:txBody>
      </p:sp>
      <p:sp>
        <p:nvSpPr>
          <p:cNvPr id="41" name="角丸四角形吹き出し 40"/>
          <p:cNvSpPr/>
          <p:nvPr/>
        </p:nvSpPr>
        <p:spPr>
          <a:xfrm>
            <a:off x="5434013" y="4243388"/>
            <a:ext cx="1198562" cy="685800"/>
          </a:xfrm>
          <a:prstGeom prst="wedgeRoundRectCallout">
            <a:avLst>
              <a:gd name="adj1" fmla="val -71728"/>
              <a:gd name="adj2" fmla="val -16208"/>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dirty="0">
                <a:solidFill>
                  <a:schemeClr val="tx1"/>
                </a:solidFill>
              </a:rPr>
              <a:t>硬さの違う鉛筆を使わせるなど、線の強弱や濃淡を工夫させる。</a:t>
            </a:r>
          </a:p>
        </p:txBody>
      </p:sp>
      <p:sp>
        <p:nvSpPr>
          <p:cNvPr id="5" name="正方形/長方形 4"/>
          <p:cNvSpPr/>
          <p:nvPr/>
        </p:nvSpPr>
        <p:spPr>
          <a:xfrm>
            <a:off x="5438775" y="5030788"/>
            <a:ext cx="1193800" cy="771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活動写真</a:t>
            </a:r>
          </a:p>
        </p:txBody>
      </p:sp>
      <p:sp>
        <p:nvSpPr>
          <p:cNvPr id="37" name="下矢印 36"/>
          <p:cNvSpPr/>
          <p:nvPr/>
        </p:nvSpPr>
        <p:spPr>
          <a:xfrm rot="16200000">
            <a:off x="5274469" y="6114256"/>
            <a:ext cx="222250" cy="331788"/>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3" name="四角形吹き出し 52"/>
          <p:cNvSpPr/>
          <p:nvPr/>
        </p:nvSpPr>
        <p:spPr>
          <a:xfrm>
            <a:off x="138113" y="5663066"/>
            <a:ext cx="1681162" cy="485775"/>
          </a:xfrm>
          <a:prstGeom prst="wedgeRectCallout">
            <a:avLst>
              <a:gd name="adj1" fmla="val 68404"/>
              <a:gd name="adj2" fmla="val -17569"/>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ねらいと対応する指導の工夫やアイディアをわかりやすくまとめる。</a:t>
            </a:r>
          </a:p>
        </p:txBody>
      </p:sp>
      <p:sp>
        <p:nvSpPr>
          <p:cNvPr id="54" name="正方形/長方形 53"/>
          <p:cNvSpPr/>
          <p:nvPr/>
        </p:nvSpPr>
        <p:spPr>
          <a:xfrm>
            <a:off x="1339850" y="2357438"/>
            <a:ext cx="4038600" cy="415925"/>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rgbClr val="FF0000"/>
                </a:solidFill>
              </a:rPr>
              <a:t>題材で扱う複数のねらいの中から、一つのねらいを抜き出し、指導の要点と対応させて記録する。</a:t>
            </a:r>
          </a:p>
        </p:txBody>
      </p:sp>
      <p:sp>
        <p:nvSpPr>
          <p:cNvPr id="2213" name="角丸四角形吹き出し 8"/>
          <p:cNvSpPr>
            <a:spLocks noChangeArrowheads="1"/>
          </p:cNvSpPr>
          <p:nvPr/>
        </p:nvSpPr>
        <p:spPr bwMode="auto">
          <a:xfrm>
            <a:off x="2195513" y="3824288"/>
            <a:ext cx="3981450" cy="314325"/>
          </a:xfrm>
          <a:prstGeom prst="wedgeRoundRectCallout">
            <a:avLst>
              <a:gd name="adj1" fmla="val -49935"/>
              <a:gd name="adj2" fmla="val -15454"/>
              <a:gd name="adj3" fmla="val 16667"/>
            </a:avLst>
          </a:prstGeom>
          <a:solidFill>
            <a:srgbClr val="FFC000"/>
          </a:solidFill>
          <a:ln w="25400" algn="ctr">
            <a:solidFill>
              <a:srgbClr val="385D8A"/>
            </a:solidFill>
            <a:miter lim="800000"/>
            <a:headEnd/>
            <a:tailEnd/>
          </a:ln>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100" b="1">
                <a:latin typeface="ＭＳ Ｐゴシック" charset="-128"/>
                <a:cs typeface="Times New Roman" pitchFamily="18" charset="0"/>
              </a:rPr>
              <a:t>いろいろな視点で、生命観を感じさせる樹木をスケッチしよう。</a:t>
            </a:r>
            <a:endParaRPr lang="en-US" altLang="ja-JP" sz="1100" b="1">
              <a:latin typeface="ＭＳ Ｐゴシック" charset="-128"/>
              <a:cs typeface="Times New Roman" pitchFamily="18" charset="0"/>
            </a:endParaRPr>
          </a:p>
        </p:txBody>
      </p:sp>
      <p:sp>
        <p:nvSpPr>
          <p:cNvPr id="56" name="四角形吹き出し 55"/>
          <p:cNvSpPr/>
          <p:nvPr/>
        </p:nvSpPr>
        <p:spPr>
          <a:xfrm>
            <a:off x="106001" y="4686300"/>
            <a:ext cx="1527175" cy="485775"/>
          </a:xfrm>
          <a:prstGeom prst="wedgeRectCallout">
            <a:avLst>
              <a:gd name="adj1" fmla="val 69318"/>
              <a:gd name="adj2" fmla="val -156225"/>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ねらいに向かって活動を促す重要な言葉がけ</a:t>
            </a:r>
          </a:p>
        </p:txBody>
      </p:sp>
      <p:sp>
        <p:nvSpPr>
          <p:cNvPr id="2215" name="円/楕円 29"/>
          <p:cNvSpPr>
            <a:spLocks noChangeArrowheads="1"/>
          </p:cNvSpPr>
          <p:nvPr/>
        </p:nvSpPr>
        <p:spPr bwMode="auto">
          <a:xfrm>
            <a:off x="7626350" y="3616325"/>
            <a:ext cx="238125"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pic>
        <p:nvPicPr>
          <p:cNvPr id="2216" name="図 42" descr="C:\Documents and Settings\nomura-yukari\Local Settings\Temporary Internet Files\Content.IE5\S4CYTVNR\MC90034374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005237">
            <a:off x="1765301" y="3619500"/>
            <a:ext cx="4318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角丸四角形吹き出し 54"/>
          <p:cNvSpPr/>
          <p:nvPr/>
        </p:nvSpPr>
        <p:spPr>
          <a:xfrm>
            <a:off x="7344923" y="2525527"/>
            <a:ext cx="1670490" cy="648072"/>
          </a:xfrm>
          <a:prstGeom prst="wedgeRoundRectCallout">
            <a:avLst>
              <a:gd name="adj1" fmla="val 17290"/>
              <a:gd name="adj2" fmla="val 65835"/>
              <a:gd name="adj3" fmla="val 16667"/>
            </a:avLst>
          </a:prstGeom>
          <a:blipFill dpi="0" rotWithShape="1">
            <a:blip r:embed="rId3" cstate="print"/>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tx1"/>
                </a:solidFill>
              </a:rPr>
              <a:t>ねらう造形要素や扱う材料に○をつける（検索のキーワードにもなる）</a:t>
            </a:r>
            <a:endParaRPr kumimoji="1" lang="ja-JP" altLang="en-US" sz="1050" b="1" dirty="0">
              <a:solidFill>
                <a:schemeClr val="tx1"/>
              </a:solidFill>
            </a:endParaRPr>
          </a:p>
        </p:txBody>
      </p:sp>
      <p:sp>
        <p:nvSpPr>
          <p:cNvPr id="57" name="角丸四角形吹き出し 56"/>
          <p:cNvSpPr/>
          <p:nvPr/>
        </p:nvSpPr>
        <p:spPr>
          <a:xfrm>
            <a:off x="106001" y="3773665"/>
            <a:ext cx="1440284" cy="669569"/>
          </a:xfrm>
          <a:prstGeom prst="wedgeRoundRectCallout">
            <a:avLst>
              <a:gd name="adj1" fmla="val -18574"/>
              <a:gd name="adj2" fmla="val -86464"/>
              <a:gd name="adj3" fmla="val 16667"/>
            </a:avLst>
          </a:prstGeom>
          <a:blipFill dpi="0" rotWithShape="1">
            <a:blip r:embed="rId3">
              <a:alphaModFix amt="88000"/>
            </a:blip>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smtClean="0">
                <a:solidFill>
                  <a:schemeClr val="tx1"/>
                </a:solidFill>
              </a:rPr>
              <a:t>「図工・美術指導ユニット項目表」で</a:t>
            </a:r>
            <a:r>
              <a:rPr lang="ja-JP" altLang="en-US" sz="1050" b="1" dirty="0" smtClean="0">
                <a:solidFill>
                  <a:schemeClr val="tx1"/>
                </a:solidFill>
              </a:rPr>
              <a:t>小・中の内容の連続性を共有</a:t>
            </a:r>
            <a:endParaRPr kumimoji="1" lang="ja-JP" altLang="en-US" sz="1050" b="1" dirty="0">
              <a:solidFill>
                <a:schemeClr val="tx1"/>
              </a:solidFill>
            </a:endParaRPr>
          </a:p>
        </p:txBody>
      </p:sp>
    </p:spTree>
    <p:extLst>
      <p:ext uri="{BB962C8B-B14F-4D97-AF65-F5344CB8AC3E}">
        <p14:creationId xmlns:p14="http://schemas.microsoft.com/office/powerpoint/2010/main" val="2546112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linds(horizont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linds(horizontal)">
                                      <p:cBhvr>
                                        <p:cTn id="1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ChangeArrowheads="1"/>
          </p:cNvSpPr>
          <p:nvPr/>
        </p:nvSpPr>
        <p:spPr bwMode="auto">
          <a:xfrm>
            <a:off x="107950" y="165100"/>
            <a:ext cx="1108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800">
                <a:solidFill>
                  <a:schemeClr val="tx2"/>
                </a:solidFill>
              </a:rPr>
              <a:t>実践記録</a:t>
            </a:r>
          </a:p>
        </p:txBody>
      </p:sp>
      <p:sp>
        <p:nvSpPr>
          <p:cNvPr id="3075" name="Rectangle 312"/>
          <p:cNvSpPr>
            <a:spLocks noChangeArrowheads="1"/>
          </p:cNvSpPr>
          <p:nvPr/>
        </p:nvSpPr>
        <p:spPr bwMode="auto">
          <a:xfrm>
            <a:off x="1677988" y="998538"/>
            <a:ext cx="2160587" cy="13858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6" name="Rectangle 312"/>
          <p:cNvSpPr>
            <a:spLocks noChangeArrowheads="1"/>
          </p:cNvSpPr>
          <p:nvPr/>
        </p:nvSpPr>
        <p:spPr bwMode="auto">
          <a:xfrm>
            <a:off x="5008563" y="998538"/>
            <a:ext cx="2160587" cy="13858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7" name="Rectangle 312"/>
          <p:cNvSpPr>
            <a:spLocks noChangeArrowheads="1"/>
          </p:cNvSpPr>
          <p:nvPr/>
        </p:nvSpPr>
        <p:spPr bwMode="auto">
          <a:xfrm>
            <a:off x="1658938" y="2973388"/>
            <a:ext cx="2160587" cy="1511300"/>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graphicFrame>
        <p:nvGraphicFramePr>
          <p:cNvPr id="6" name="表 5"/>
          <p:cNvGraphicFramePr>
            <a:graphicFrameLocks noGrp="1"/>
          </p:cNvGraphicFramePr>
          <p:nvPr/>
        </p:nvGraphicFramePr>
        <p:xfrm>
          <a:off x="179388" y="4724400"/>
          <a:ext cx="8785225" cy="1957388"/>
        </p:xfrm>
        <a:graphic>
          <a:graphicData uri="http://schemas.openxmlformats.org/drawingml/2006/table">
            <a:tbl>
              <a:tblPr firstRow="1" bandRow="1">
                <a:tableStyleId>{5C22544A-7EE6-4342-B048-85BDC9FD1C3A}</a:tableStyleId>
              </a:tblPr>
              <a:tblGrid>
                <a:gridCol w="8785225"/>
              </a:tblGrid>
              <a:tr h="335254">
                <a:tc>
                  <a:txBody>
                    <a:bodyPr/>
                    <a:lstStyle/>
                    <a:p>
                      <a:r>
                        <a:rPr kumimoji="1" lang="ja-JP" altLang="en-US" sz="1600" dirty="0" smtClean="0">
                          <a:solidFill>
                            <a:schemeClr val="tx1"/>
                          </a:solidFill>
                        </a:rPr>
                        <a:t>評価と改善点</a:t>
                      </a:r>
                      <a:endParaRPr kumimoji="1" lang="ja-JP" altLang="en-US" sz="1600" dirty="0">
                        <a:solidFill>
                          <a:schemeClr val="tx1"/>
                        </a:solidFill>
                      </a:endParaRPr>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622134">
                <a:tc>
                  <a:txBody>
                    <a:bodyPr/>
                    <a:lstStyle/>
                    <a:p>
                      <a:r>
                        <a:rPr kumimoji="1" lang="ja-JP" altLang="en-US" sz="1200" dirty="0" smtClean="0"/>
                        <a:t>　自分が表したい樹木の生命観をより豊かに表現していくために、いろいろな視点でスケッチをすることで、一番ふさわしい構図を見つけ出すことをねらいとして取り組んだ。対象物との距離感の違いや画面上の視線の高さ（アイレベル）の違い、見る角度の違いなど、様々な視点の違いで描くことで、それぞれの構図から感じられるイメージの違いに気づき、自分の主題にあった表現を見つけ出すことを目指した。</a:t>
                      </a:r>
                      <a:endParaRPr kumimoji="1" lang="en-US" altLang="ja-JP" sz="1200" dirty="0" smtClean="0"/>
                    </a:p>
                    <a:p>
                      <a:r>
                        <a:rPr kumimoji="1" lang="ja-JP" altLang="en-US" sz="1200" dirty="0" smtClean="0"/>
                        <a:t>　実践授業の中では、多くの生徒が積極的に描く場所を変えながらスケッチに取り組んでいたが、あまり意欲的ではなくスケッチが進まない生徒も見られた。そのような生徒には、ただ見た目の印象を描くだけではなく、事前に樹木に関する知識を与えておくことで、どのような樹木なのかを理解した上でスケッチに取り組ませると良かったのかもしれない。</a:t>
                      </a:r>
                      <a:endParaRPr kumimoji="1" lang="ja-JP" altLang="en-US" sz="1200" dirty="0"/>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086" name="Rectangle 14"/>
          <p:cNvSpPr>
            <a:spLocks noChangeArrowheads="1"/>
          </p:cNvSpPr>
          <p:nvPr/>
        </p:nvSpPr>
        <p:spPr bwMode="auto">
          <a:xfrm>
            <a:off x="1216025" y="195263"/>
            <a:ext cx="2000250" cy="400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00">
                <a:solidFill>
                  <a:schemeClr val="tx2"/>
                </a:solidFill>
              </a:rPr>
              <a:t>実践日：平成○年○月○日（○）　</a:t>
            </a:r>
            <a:endParaRPr lang="en-US" altLang="ja-JP" sz="1000">
              <a:solidFill>
                <a:schemeClr val="tx2"/>
              </a:solidFill>
            </a:endParaRPr>
          </a:p>
          <a:p>
            <a:pPr eaLnBrk="1" hangingPunct="1">
              <a:spcBef>
                <a:spcPct val="0"/>
              </a:spcBef>
              <a:buFontTx/>
              <a:buNone/>
            </a:pPr>
            <a:r>
              <a:rPr lang="ja-JP" altLang="en-US" sz="1000">
                <a:solidFill>
                  <a:schemeClr val="tx2"/>
                </a:solidFill>
              </a:rPr>
              <a:t>対　象：○年　美術</a:t>
            </a:r>
            <a:r>
              <a:rPr lang="en-US" altLang="ja-JP" sz="1000">
                <a:solidFill>
                  <a:schemeClr val="tx2"/>
                </a:solidFill>
              </a:rPr>
              <a:t>Ⅰ</a:t>
            </a:r>
            <a:endParaRPr lang="ja-JP" altLang="en-US" sz="1000">
              <a:solidFill>
                <a:schemeClr val="tx2"/>
              </a:solidFill>
            </a:endParaRPr>
          </a:p>
        </p:txBody>
      </p:sp>
      <p:sp>
        <p:nvSpPr>
          <p:cNvPr id="3087" name="Rectangle 312"/>
          <p:cNvSpPr>
            <a:spLocks noChangeArrowheads="1"/>
          </p:cNvSpPr>
          <p:nvPr/>
        </p:nvSpPr>
        <p:spPr bwMode="auto">
          <a:xfrm>
            <a:off x="4991100" y="2973388"/>
            <a:ext cx="2160588" cy="1511300"/>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2" name="円形吹き出し 1"/>
          <p:cNvSpPr/>
          <p:nvPr/>
        </p:nvSpPr>
        <p:spPr>
          <a:xfrm>
            <a:off x="349250" y="755650"/>
            <a:ext cx="1871663" cy="936625"/>
          </a:xfrm>
          <a:prstGeom prst="wedgeEllipseCallout">
            <a:avLst>
              <a:gd name="adj1" fmla="val 51823"/>
              <a:gd name="adj2" fmla="val 48957"/>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枝が大空へ伸びていく感じを描きたいから、見上げている視点で描きたい。</a:t>
            </a:r>
          </a:p>
        </p:txBody>
      </p:sp>
      <p:sp>
        <p:nvSpPr>
          <p:cNvPr id="10" name="円形吹き出し 9"/>
          <p:cNvSpPr/>
          <p:nvPr/>
        </p:nvSpPr>
        <p:spPr>
          <a:xfrm>
            <a:off x="381000" y="2820988"/>
            <a:ext cx="1655763" cy="908050"/>
          </a:xfrm>
          <a:prstGeom prst="wedgeEllipseCallout">
            <a:avLst>
              <a:gd name="adj1" fmla="val 60971"/>
              <a:gd name="adj2" fmla="val 49311"/>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小さな植物と一緒に描くと、樹木の大きさが感じられる。</a:t>
            </a:r>
          </a:p>
        </p:txBody>
      </p:sp>
      <p:sp>
        <p:nvSpPr>
          <p:cNvPr id="3" name="四角形吹き出し 2"/>
          <p:cNvSpPr/>
          <p:nvPr/>
        </p:nvSpPr>
        <p:spPr>
          <a:xfrm>
            <a:off x="3198813" y="2097088"/>
            <a:ext cx="1584325" cy="576262"/>
          </a:xfrm>
          <a:prstGeom prst="wedgeRectCallout">
            <a:avLst>
              <a:gd name="adj1" fmla="val -38871"/>
              <a:gd name="adj2" fmla="val -7473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いろいろな樹木の下から見える印象を確かめながら、構図を考えている。</a:t>
            </a:r>
          </a:p>
        </p:txBody>
      </p:sp>
      <p:sp>
        <p:nvSpPr>
          <p:cNvPr id="12" name="四角形吹き出し 11"/>
          <p:cNvSpPr/>
          <p:nvPr/>
        </p:nvSpPr>
        <p:spPr>
          <a:xfrm>
            <a:off x="3665538" y="3513138"/>
            <a:ext cx="1068387" cy="647700"/>
          </a:xfrm>
          <a:prstGeom prst="wedgeRectCallout">
            <a:avLst>
              <a:gd name="adj1" fmla="val -63483"/>
              <a:gd name="adj2" fmla="val -1980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小さな生命と対比させる構図を考えている。</a:t>
            </a:r>
          </a:p>
        </p:txBody>
      </p:sp>
      <p:sp>
        <p:nvSpPr>
          <p:cNvPr id="13" name="円形吹き出し 12"/>
          <p:cNvSpPr/>
          <p:nvPr/>
        </p:nvSpPr>
        <p:spPr>
          <a:xfrm>
            <a:off x="6653213" y="877888"/>
            <a:ext cx="1871662" cy="692150"/>
          </a:xfrm>
          <a:prstGeom prst="wedgeEllipseCallout">
            <a:avLst>
              <a:gd name="adj1" fmla="val -43823"/>
              <a:gd name="adj2" fmla="val 57096"/>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ぼくは、たくさんの樹木を描きたい。</a:t>
            </a:r>
          </a:p>
        </p:txBody>
      </p:sp>
      <p:sp>
        <p:nvSpPr>
          <p:cNvPr id="14" name="円形吹き出し 13"/>
          <p:cNvSpPr/>
          <p:nvPr/>
        </p:nvSpPr>
        <p:spPr>
          <a:xfrm>
            <a:off x="6707188" y="2900363"/>
            <a:ext cx="1800225" cy="936625"/>
          </a:xfrm>
          <a:prstGeom prst="wedgeEllipseCallout">
            <a:avLst>
              <a:gd name="adj1" fmla="val -44841"/>
              <a:gd name="adj2" fmla="val 54044"/>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自分は大地にしっかり根を張っているような樹木のイメージを表現したい。</a:t>
            </a:r>
          </a:p>
        </p:txBody>
      </p:sp>
      <p:sp>
        <p:nvSpPr>
          <p:cNvPr id="15" name="四角形吹き出し 14"/>
          <p:cNvSpPr/>
          <p:nvPr/>
        </p:nvSpPr>
        <p:spPr>
          <a:xfrm>
            <a:off x="4541838" y="2820988"/>
            <a:ext cx="1066800" cy="468312"/>
          </a:xfrm>
          <a:prstGeom prst="wedgeRectCallout">
            <a:avLst>
              <a:gd name="adj1" fmla="val 66765"/>
              <a:gd name="adj2" fmla="val 55151"/>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見る角度やアイレベルを考えている。</a:t>
            </a:r>
          </a:p>
        </p:txBody>
      </p:sp>
      <p:sp>
        <p:nvSpPr>
          <p:cNvPr id="16" name="四角形吹き出し 15"/>
          <p:cNvSpPr/>
          <p:nvPr/>
        </p:nvSpPr>
        <p:spPr>
          <a:xfrm>
            <a:off x="3990975" y="1044575"/>
            <a:ext cx="1216025" cy="647700"/>
          </a:xfrm>
          <a:prstGeom prst="wedgeRectCallout">
            <a:avLst>
              <a:gd name="adj1" fmla="val 63482"/>
              <a:gd name="adj2" fmla="val 33105"/>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樹木から離れた場所から見える光景を確かめている。</a:t>
            </a:r>
          </a:p>
        </p:txBody>
      </p:sp>
      <p:sp>
        <p:nvSpPr>
          <p:cNvPr id="4" name="四角形吹き出し 3"/>
          <p:cNvSpPr/>
          <p:nvPr/>
        </p:nvSpPr>
        <p:spPr>
          <a:xfrm>
            <a:off x="2017713" y="4365625"/>
            <a:ext cx="3960812" cy="647700"/>
          </a:xfrm>
          <a:prstGeom prst="wedgeRectCallout">
            <a:avLst>
              <a:gd name="adj1" fmla="val -60176"/>
              <a:gd name="adj2" fmla="val 36926"/>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生徒の学びの姿を見取り、教師がどのように考えたのかをまとめる。指導と評価は一体となったものであり、評価をその後の学習の改善に生かしていく。</a:t>
            </a:r>
          </a:p>
        </p:txBody>
      </p:sp>
      <p:sp>
        <p:nvSpPr>
          <p:cNvPr id="18" name="正方形/長方形 17"/>
          <p:cNvSpPr/>
          <p:nvPr/>
        </p:nvSpPr>
        <p:spPr>
          <a:xfrm>
            <a:off x="3360738" y="368300"/>
            <a:ext cx="4033837" cy="298450"/>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rPr>
              <a:t>生徒の学びの姿がわかるように、活動写真を添付しながらまとめる。</a:t>
            </a:r>
          </a:p>
        </p:txBody>
      </p:sp>
      <p:sp>
        <p:nvSpPr>
          <p:cNvPr id="3098" name="テキスト ボックス 26"/>
          <p:cNvSpPr txBox="1">
            <a:spLocks noChangeArrowheads="1"/>
          </p:cNvSpPr>
          <p:nvPr/>
        </p:nvSpPr>
        <p:spPr bwMode="auto">
          <a:xfrm>
            <a:off x="6804025" y="119063"/>
            <a:ext cx="2170113"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ＨＰに載せてよい写真でお願いします。</a:t>
            </a:r>
          </a:p>
        </p:txBody>
      </p:sp>
      <p:sp>
        <p:nvSpPr>
          <p:cNvPr id="20" name="角丸四角形吹き出し 19"/>
          <p:cNvSpPr/>
          <p:nvPr/>
        </p:nvSpPr>
        <p:spPr>
          <a:xfrm>
            <a:off x="6402217" y="4304668"/>
            <a:ext cx="2016224" cy="360040"/>
          </a:xfrm>
          <a:prstGeom prst="wedgeRoundRectCallout">
            <a:avLst>
              <a:gd name="adj1" fmla="val -55643"/>
              <a:gd name="adj2" fmla="val 118162"/>
              <a:gd name="adj3" fmla="val 16667"/>
            </a:avLst>
          </a:prstGeom>
          <a:blipFill dpi="0" rotWithShape="1">
            <a:blip r:embed="rId2" cstate="print">
              <a:alphaModFix amt="58000"/>
            </a:blip>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ねらい、評価の共有</a:t>
            </a:r>
            <a:endParaRPr kumimoji="1" lang="ja-JP" altLang="en-US" sz="1600" b="1" dirty="0">
              <a:solidFill>
                <a:schemeClr val="tx1"/>
              </a:solidFill>
            </a:endParaRPr>
          </a:p>
        </p:txBody>
      </p:sp>
    </p:spTree>
    <p:extLst>
      <p:ext uri="{BB962C8B-B14F-4D97-AF65-F5344CB8AC3E}">
        <p14:creationId xmlns:p14="http://schemas.microsoft.com/office/powerpoint/2010/main" val="66263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1151</Words>
  <Application>Microsoft Office PowerPoint</Application>
  <PresentationFormat>画面に合わせる (4:3)</PresentationFormat>
  <Paragraphs>485</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福井県教育研究所</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科学情報課</dc:creator>
  <cp:lastModifiedBy>Administrator</cp:lastModifiedBy>
  <cp:revision>33</cp:revision>
  <dcterms:created xsi:type="dcterms:W3CDTF">2013-03-07T08:21:40Z</dcterms:created>
  <dcterms:modified xsi:type="dcterms:W3CDTF">2014-12-03T22:50:52Z</dcterms:modified>
</cp:coreProperties>
</file>