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9" r:id="rId2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66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8" autoAdjust="0"/>
    <p:restoredTop sz="94660"/>
  </p:normalViewPr>
  <p:slideViewPr>
    <p:cSldViewPr>
      <p:cViewPr varScale="1">
        <p:scale>
          <a:sx n="80" d="100"/>
          <a:sy n="80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58E3D-C9C9-4C07-AA88-9DAF36BE61CA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F9D4FA-63F3-4286-AEB3-A207F479B7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9050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345E-8E23-4A2D-BBC8-2966563007A7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55CE-8D16-417E-9BBA-B3A205EA12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903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9991F-CCBC-4EB9-A974-B732A7E09AB5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19DB-1A09-4F30-B20A-749A2057D5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642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8EE9-4C24-4CB3-BE68-B77EEE0F4CBB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E5D0-1456-48E6-AC79-CE658D604D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22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9DE8-1F97-4CBD-A3C6-4FFD2ADD39C5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4445-EF1A-415D-A6B1-A8C05D0D85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7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12DA-9E3F-4FF9-8DEE-9F910629FF59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CE89-A18E-49B3-A82A-7CB3EF8296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6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75B8-9072-4187-B9AB-412324F41318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32E0-22B1-49D6-85E6-1914AA93A1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7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5DBD-A8BC-4A10-A83C-F88843FEF76E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0909-C664-4470-BD9A-883F13D32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28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4CC9-80A0-42BC-B879-B51444400C96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C303-1913-4BC8-8854-A05CB6C098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330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28F2-ECC2-4969-B5FD-023E242FF4ED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DCA0-A7E0-473C-984F-014803B689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2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03AA-9D4C-478B-84EB-7A56502BCD56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69FE-8D51-46B7-9031-591B917A33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056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B93D-83F2-468D-A027-3F289B3B226D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559A-9258-405C-8233-4F047F71EA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27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0AC8C2-0D8A-4F2A-B8EE-26B6A11B1950}" type="datetimeFigureOut">
              <a:rPr lang="ja-JP" altLang="en-US"/>
              <a:pPr>
                <a:defRPr/>
              </a:pPr>
              <a:t>2020/6/13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907E11-0539-4F02-8621-DD70668187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roup 3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06775"/>
              </p:ext>
            </p:extLst>
          </p:nvPr>
        </p:nvGraphicFramePr>
        <p:xfrm>
          <a:off x="150813" y="358775"/>
          <a:ext cx="8813675" cy="623889"/>
        </p:xfrm>
        <a:graphic>
          <a:graphicData uri="http://schemas.openxmlformats.org/drawingml/2006/table">
            <a:tbl>
              <a:tblPr/>
              <a:tblGrid>
                <a:gridCol w="113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820">
                  <a:extLst>
                    <a:ext uri="{9D8B030D-6E8A-4147-A177-3AD203B41FA5}">
                      <a16:colId xmlns:a16="http://schemas.microsoft.com/office/drawing/2014/main" val="4259983833"/>
                    </a:ext>
                  </a:extLst>
                </a:gridCol>
              </a:tblGrid>
              <a:tr h="36525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指導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ユニット 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Ver.R1.12</a:t>
                      </a:r>
                    </a:p>
                  </a:txBody>
                  <a:tcPr marL="91498" marR="91498" marT="45467" marB="4546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題材名</a:t>
                      </a:r>
                    </a:p>
                  </a:txBody>
                  <a:tcPr marL="91498" marR="91498" marT="45467" marB="4546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本物の作品を鑑賞しよう　　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98" marR="91498" marT="45467" marB="45467" anchor="ctr"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導入／展開／まとめ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5" marR="91435" marT="45414" marB="454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指導案など資料</a:t>
                      </a:r>
                    </a:p>
                  </a:txBody>
                  <a:tcPr marL="91435" marR="91435" marT="45414" marB="454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道具・鑑賞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box</a:t>
                      </a: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91435" marR="91435" marT="45414" marB="454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90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作成日</a:t>
                      </a:r>
                      <a:endParaRPr kumimoji="1" lang="ja-JP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91435" marR="91435" marT="45414" marB="454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私が興味を持った作品と私が選ぶ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BEST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３</a:t>
                      </a:r>
                    </a:p>
                  </a:txBody>
                  <a:tcPr marL="91498" marR="91498" marT="45467" marB="4546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１</a:t>
                      </a:r>
                      <a:r>
                        <a:rPr kumimoji="0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時間</a:t>
                      </a:r>
                      <a:r>
                        <a:rPr kumimoji="0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扱い（１時間目）</a:t>
                      </a:r>
                      <a:endParaRPr kumimoji="0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35" marR="91435" marT="45414" marB="454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ある　なし</a:t>
                      </a:r>
                    </a:p>
                  </a:txBody>
                  <a:tcPr marL="91435" marR="91435" marT="45414" marB="454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ある　なし</a:t>
                      </a:r>
                    </a:p>
                  </a:txBody>
                  <a:tcPr marL="91435" marR="91435" marT="45414" marB="454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R</a:t>
                      </a:r>
                      <a:r>
                        <a:rPr lang="ja-JP" altLang="en-US" sz="90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１</a:t>
                      </a:r>
                      <a:r>
                        <a:rPr lang="en-US" altLang="ja-JP" sz="90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.</a:t>
                      </a:r>
                      <a:r>
                        <a:rPr lang="ja-JP" altLang="en-US" sz="90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６</a:t>
                      </a:r>
                      <a:r>
                        <a:rPr lang="en-US" altLang="ja-JP" sz="90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.</a:t>
                      </a:r>
                      <a:r>
                        <a:rPr lang="ja-JP" altLang="en-US" sz="90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４</a:t>
                      </a:r>
                      <a:endParaRPr lang="ja-JP" altLang="en-US" sz="1050" dirty="0" smtClean="0">
                        <a:solidFill>
                          <a:prstClr val="black"/>
                        </a:solidFill>
                        <a:latin typeface="Verdana" pitchFamily="34" charset="0"/>
                      </a:endParaRPr>
                    </a:p>
                  </a:txBody>
                  <a:tcPr marL="91435" marR="91435" marT="45414" marB="454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26768"/>
              </p:ext>
            </p:extLst>
          </p:nvPr>
        </p:nvGraphicFramePr>
        <p:xfrm>
          <a:off x="2986088" y="1111250"/>
          <a:ext cx="6003925" cy="5652690"/>
        </p:xfrm>
        <a:graphic>
          <a:graphicData uri="http://schemas.openxmlformats.org/drawingml/2006/table">
            <a:tbl>
              <a:tblPr/>
              <a:tblGrid>
                <a:gridCol w="252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6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</a:t>
                      </a:r>
                      <a:r>
                        <a:rPr kumimoji="0" lang="ja-JP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  <a:cs typeface="+mn-cs"/>
                        </a:rPr>
                        <a:t>　</a:t>
                      </a:r>
                      <a:r>
                        <a:rPr kumimoji="0" lang="ja-JP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  <a:cs typeface="+mn-cs"/>
                        </a:rPr>
                        <a:t>　資質・能力とつながる活動の要点</a:t>
                      </a:r>
                      <a:endParaRPr kumimoji="0" lang="en-US" altLang="ja-JP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  <a:cs typeface="+mn-cs"/>
                      </a:endParaRPr>
                    </a:p>
                  </a:txBody>
                  <a:tcPr marL="91471" marR="91471" marT="45590" marB="4559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  <a:cs typeface="Times New Roman" pitchFamily="18" charset="0"/>
                        </a:rPr>
                        <a:t>　　　</a:t>
                      </a:r>
                      <a:r>
                        <a:rPr kumimoji="0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  <a:cs typeface="Times New Roman" pitchFamily="18" charset="0"/>
                        </a:rPr>
                        <a:t>　</a:t>
                      </a:r>
                      <a:r>
                        <a:rPr kumimoji="0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  <a:cs typeface="Times New Roman" pitchFamily="18" charset="0"/>
                        </a:rPr>
                        <a:t>活動内容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71" marR="91471" marT="45590" marB="455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・美術館の役割を知る。</a:t>
                      </a:r>
                      <a:endParaRPr lang="en-US" altLang="ja-JP" sz="1100" kern="100" dirty="0" smtClean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・作者の立場に立ち、作品を読み解く。</a:t>
                      </a:r>
                      <a:endParaRPr lang="en-US" altLang="ja-JP" sz="1100" kern="100" dirty="0" smtClean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・自他の解釈の違いに気付く。</a:t>
                      </a:r>
                      <a:endParaRPr lang="en-US" altLang="ja-JP" sz="1100" kern="100" dirty="0" smtClean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・制作意図と表現の工夫について解釈する。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・多角的に作品を評価し、鑑賞する。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 smtClean="0">
                        <a:effectLst/>
                        <a:latin typeface="ＭＳ Ｐゴシック" panose="020B0600070205080204" pitchFamily="50" charset="-128"/>
                        <a:ea typeface="+mn-ea"/>
                        <a:cs typeface="Times New Roman"/>
                      </a:endParaRPr>
                    </a:p>
                  </a:txBody>
                  <a:tcPr marL="91471" marR="91471" marT="45590" marB="455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・美術館内の過ごし方（マナー）を学習する。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・美浜美術展を</a:t>
                      </a:r>
                      <a:r>
                        <a:rPr lang="ja-JP" altLang="en-US" sz="11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/>
                        </a:rPr>
                        <a:t>主体的に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鑑賞し、ワークシートに従って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「私が興味を持った作品」と「私が選ぶ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BEST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３」を完成させる。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1471" marR="91471" marT="45590" marB="455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6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　　　　　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授業づくりの要点</a:t>
                      </a:r>
                    </a:p>
                  </a:txBody>
                  <a:tcPr marL="91471" marR="91471" marT="45590" marB="4559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76" marR="91476" marT="45582" marB="45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72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　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　　　　　　　　　　　　　　　　　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　　　　　　　　　　　　　　　　　　　　　　　　　　　　　　　　　　　　　　　　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71" marR="91471" marT="45590" marB="455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76" marR="91476" marT="45582" marB="45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87625"/>
              </p:ext>
            </p:extLst>
          </p:nvPr>
        </p:nvGraphicFramePr>
        <p:xfrm>
          <a:off x="123032" y="1111251"/>
          <a:ext cx="2800078" cy="3386436"/>
        </p:xfrm>
        <a:graphic>
          <a:graphicData uri="http://schemas.openxmlformats.org/drawingml/2006/table">
            <a:tbl>
              <a:tblPr bandCol="1"/>
              <a:tblGrid>
                <a:gridCol w="12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18">
                  <a:extLst>
                    <a:ext uri="{9D8B030D-6E8A-4147-A177-3AD203B41FA5}">
                      <a16:colId xmlns:a16="http://schemas.microsoft.com/office/drawing/2014/main" val="3740382228"/>
                    </a:ext>
                  </a:extLst>
                </a:gridCol>
                <a:gridCol w="162868">
                  <a:extLst>
                    <a:ext uri="{9D8B030D-6E8A-4147-A177-3AD203B41FA5}">
                      <a16:colId xmlns:a16="http://schemas.microsoft.com/office/drawing/2014/main" val="3508286439"/>
                    </a:ext>
                  </a:extLst>
                </a:gridCol>
                <a:gridCol w="48059">
                  <a:extLst>
                    <a:ext uri="{9D8B030D-6E8A-4147-A177-3AD203B41FA5}">
                      <a16:colId xmlns:a16="http://schemas.microsoft.com/office/drawing/2014/main" val="2757078843"/>
                    </a:ext>
                  </a:extLst>
                </a:gridCol>
                <a:gridCol w="69419">
                  <a:extLst>
                    <a:ext uri="{9D8B030D-6E8A-4147-A177-3AD203B41FA5}">
                      <a16:colId xmlns:a16="http://schemas.microsoft.com/office/drawing/2014/main" val="2229520088"/>
                    </a:ext>
                  </a:extLst>
                </a:gridCol>
                <a:gridCol w="141507">
                  <a:extLst>
                    <a:ext uri="{9D8B030D-6E8A-4147-A177-3AD203B41FA5}">
                      <a16:colId xmlns:a16="http://schemas.microsoft.com/office/drawing/2014/main" val="932570964"/>
                    </a:ext>
                  </a:extLst>
                </a:gridCol>
                <a:gridCol w="210927">
                  <a:extLst>
                    <a:ext uri="{9D8B030D-6E8A-4147-A177-3AD203B41FA5}">
                      <a16:colId xmlns:a16="http://schemas.microsoft.com/office/drawing/2014/main" val="4199481403"/>
                    </a:ext>
                  </a:extLst>
                </a:gridCol>
                <a:gridCol w="11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39">
                  <a:extLst>
                    <a:ext uri="{9D8B030D-6E8A-4147-A177-3AD203B41FA5}">
                      <a16:colId xmlns:a16="http://schemas.microsoft.com/office/drawing/2014/main" val="745987750"/>
                    </a:ext>
                  </a:extLst>
                </a:gridCol>
                <a:gridCol w="62668">
                  <a:extLst>
                    <a:ext uri="{9D8B030D-6E8A-4147-A177-3AD203B41FA5}">
                      <a16:colId xmlns:a16="http://schemas.microsoft.com/office/drawing/2014/main" val="3905890171"/>
                    </a:ext>
                  </a:extLst>
                </a:gridCol>
                <a:gridCol w="27371">
                  <a:extLst>
                    <a:ext uri="{9D8B030D-6E8A-4147-A177-3AD203B41FA5}">
                      <a16:colId xmlns:a16="http://schemas.microsoft.com/office/drawing/2014/main" val="3780888487"/>
                    </a:ext>
                  </a:extLst>
                </a:gridCol>
                <a:gridCol w="157102">
                  <a:extLst>
                    <a:ext uri="{9D8B030D-6E8A-4147-A177-3AD203B41FA5}">
                      <a16:colId xmlns:a16="http://schemas.microsoft.com/office/drawing/2014/main" val="1566979419"/>
                    </a:ext>
                  </a:extLst>
                </a:gridCol>
                <a:gridCol w="62680">
                  <a:extLst>
                    <a:ext uri="{9D8B030D-6E8A-4147-A177-3AD203B41FA5}">
                      <a16:colId xmlns:a16="http://schemas.microsoft.com/office/drawing/2014/main" val="1286313339"/>
                    </a:ext>
                  </a:extLst>
                </a:gridCol>
                <a:gridCol w="81183">
                  <a:extLst>
                    <a:ext uri="{9D8B030D-6E8A-4147-A177-3AD203B41FA5}">
                      <a16:colId xmlns:a16="http://schemas.microsoft.com/office/drawing/2014/main" val="1427273429"/>
                    </a:ext>
                  </a:extLst>
                </a:gridCol>
                <a:gridCol w="57097">
                  <a:extLst>
                    <a:ext uri="{9D8B030D-6E8A-4147-A177-3AD203B41FA5}">
                      <a16:colId xmlns:a16="http://schemas.microsoft.com/office/drawing/2014/main" val="3877628610"/>
                    </a:ext>
                  </a:extLst>
                </a:gridCol>
                <a:gridCol w="200960">
                  <a:extLst>
                    <a:ext uri="{9D8B030D-6E8A-4147-A177-3AD203B41FA5}">
                      <a16:colId xmlns:a16="http://schemas.microsoft.com/office/drawing/2014/main" val="277626906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7756612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664011738"/>
                    </a:ext>
                  </a:extLst>
                </a:gridCol>
                <a:gridCol w="405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35">
                  <a:extLst>
                    <a:ext uri="{9D8B030D-6E8A-4147-A177-3AD203B41FA5}">
                      <a16:colId xmlns:a16="http://schemas.microsoft.com/office/drawing/2014/main" val="3192318780"/>
                    </a:ext>
                  </a:extLst>
                </a:gridCol>
                <a:gridCol w="54624">
                  <a:extLst>
                    <a:ext uri="{9D8B030D-6E8A-4147-A177-3AD203B41FA5}">
                      <a16:colId xmlns:a16="http://schemas.microsoft.com/office/drawing/2014/main" val="525994830"/>
                    </a:ext>
                  </a:extLst>
                </a:gridCol>
                <a:gridCol w="122335">
                  <a:extLst>
                    <a:ext uri="{9D8B030D-6E8A-4147-A177-3AD203B41FA5}">
                      <a16:colId xmlns:a16="http://schemas.microsoft.com/office/drawing/2014/main" val="1651183171"/>
                    </a:ext>
                  </a:extLst>
                </a:gridCol>
                <a:gridCol w="63403">
                  <a:extLst>
                    <a:ext uri="{9D8B030D-6E8A-4147-A177-3AD203B41FA5}">
                      <a16:colId xmlns:a16="http://schemas.microsoft.com/office/drawing/2014/main" val="1939580681"/>
                    </a:ext>
                  </a:extLst>
                </a:gridCol>
                <a:gridCol w="702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9654">
                  <a:extLst>
                    <a:ext uri="{9D8B030D-6E8A-4147-A177-3AD203B41FA5}">
                      <a16:colId xmlns:a16="http://schemas.microsoft.com/office/drawing/2014/main" val="3601466051"/>
                    </a:ext>
                  </a:extLst>
                </a:gridCol>
                <a:gridCol w="283273">
                  <a:extLst>
                    <a:ext uri="{9D8B030D-6E8A-4147-A177-3AD203B41FA5}">
                      <a16:colId xmlns:a16="http://schemas.microsoft.com/office/drawing/2014/main" val="980286720"/>
                    </a:ext>
                  </a:extLst>
                </a:gridCol>
              </a:tblGrid>
              <a:tr h="252397">
                <a:tc gridSpan="2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高校美術</a:t>
                      </a:r>
                      <a:r>
                        <a:rPr kumimoji="0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Ⅰ</a:t>
                      </a:r>
                      <a:r>
                        <a:rPr kumimoji="0" lang="ja-JP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の指導項目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91471" marR="91471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39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知識</a:t>
                      </a:r>
                      <a:endParaRPr kumimoji="1" lang="en-US" altLang="ja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〔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共通事項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〕</a:t>
                      </a:r>
                      <a:endParaRPr kumimoji="1" lang="en-US" altLang="ja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造形の要素の働き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全体の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イメージ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作風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様式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その他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（　　　　）</a:t>
                      </a:r>
                      <a:endParaRPr kumimoji="1" lang="ja-JP" altLang="en-US" sz="800" dirty="0" smtClean="0"/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技　能</a:t>
                      </a:r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</a:txBody>
                  <a:tcPr marL="0" marR="0" marT="72055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（ア）特性を生かす</a:t>
                      </a: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</a:txBody>
                  <a:tcPr marL="0" marR="0" marT="7206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206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（イ）表す</a:t>
                      </a:r>
                    </a:p>
                  </a:txBody>
                  <a:tcPr marL="0" marR="0" marT="7206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10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材料</a:t>
                      </a:r>
                    </a:p>
                  </a:txBody>
                  <a:tcPr marL="0" marR="0" marT="7206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用具</a:t>
                      </a:r>
                      <a:endParaRPr kumimoji="1" lang="en-US" altLang="ja-JP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機器等の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用具）</a:t>
                      </a: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</a:txBody>
                  <a:tcPr marL="0" marR="0" marT="7206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206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主題を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追求して</a:t>
                      </a:r>
                    </a:p>
                  </a:txBody>
                  <a:tcPr marL="0" marR="0" marT="7206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目的や計画を基に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表現の意図を効果的に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13588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思考力・判断力・表現力</a:t>
                      </a:r>
                      <a:endParaRPr kumimoji="1" lang="ja-JP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表現</a:t>
                      </a:r>
                      <a:endParaRPr kumimoji="1" lang="ja-JP" altLang="en-US" sz="80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800" dirty="0" smtClean="0"/>
                        <a:t>主題</a:t>
                      </a:r>
                      <a:endParaRPr lang="en-US" altLang="ja-JP" sz="800" dirty="0" smtClean="0"/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見つめる</a:t>
                      </a:r>
                      <a:endParaRPr kumimoji="1" lang="ja-JP" altLang="en-US" sz="800" dirty="0"/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夢や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想像などから</a:t>
                      </a: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考える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0" marR="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映像メディアの特性を生かして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自然</a:t>
                      </a:r>
                      <a:endParaRPr kumimoji="1" lang="ja-JP" altLang="en-US" sz="800" dirty="0"/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/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自己</a:t>
                      </a:r>
                      <a:endParaRPr kumimoji="1" lang="ja-JP" altLang="en-US" sz="800" dirty="0" smtClean="0"/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/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生活</a:t>
                      </a:r>
                      <a:endParaRPr kumimoji="1" lang="ja-JP" altLang="en-US" sz="800" dirty="0" smtClean="0"/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目的</a:t>
                      </a: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条件</a:t>
                      </a: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美しさ</a:t>
                      </a: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機能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637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ja-JP" altLang="en-US" sz="800" dirty="0" smtClean="0"/>
                        <a:t>　構想</a:t>
                      </a:r>
                      <a:endParaRPr lang="ja-JP" altLang="en-US" sz="800" dirty="0"/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考える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17399"/>
                  </a:ext>
                </a:extLst>
              </a:tr>
              <a:tr h="1274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形体</a:t>
                      </a:r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色彩</a:t>
                      </a:r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構成</a:t>
                      </a:r>
                    </a:p>
                  </a:txBody>
                  <a:tcPr marL="0" marR="0" marT="7200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デザインの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表現</a:t>
                      </a:r>
                      <a:endParaRPr kumimoji="1" lang="en-US" altLang="ja-JP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形式</a:t>
                      </a:r>
                      <a:endParaRPr kumimoji="1" lang="en-US" altLang="ja-JP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の</a:t>
                      </a:r>
                      <a:endParaRPr kumimoji="1" lang="en-US" altLang="ja-JP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特性</a:t>
                      </a: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映像表現の視覚的な要素の働き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441065"/>
                  </a:ext>
                </a:extLst>
              </a:tr>
              <a:tr h="1223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機能</a:t>
                      </a: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  <a:cs typeface="Arial" panose="020B0604020202020204" pitchFamily="34" charset="0"/>
                        </a:rPr>
                        <a:t>効果</a:t>
                      </a: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36112"/>
                  </a:ext>
                </a:extLst>
              </a:tr>
              <a:tr h="279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色光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視点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動き</a:t>
                      </a:r>
                    </a:p>
                  </a:txBody>
                  <a:tcPr marL="0" marR="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78908"/>
                  </a:ext>
                </a:extLst>
              </a:tr>
              <a:tr h="2805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鑑賞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ja-JP" altLang="en-US" sz="800" dirty="0" smtClean="0"/>
                        <a:t>美術作品</a:t>
                      </a:r>
                      <a:endParaRPr lang="en-US" altLang="ja-JP" sz="800" dirty="0" smtClean="0"/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ja-JP" altLang="en-US" sz="800" dirty="0" smtClean="0"/>
                        <a:t>など</a:t>
                      </a:r>
                      <a:endParaRPr lang="ja-JP" altLang="en-US" sz="800" dirty="0"/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作者の心情や</a:t>
                      </a:r>
                      <a:endParaRPr kumimoji="1" lang="en-US" altLang="ja-JP" sz="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意図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創造的な表現の工夫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その他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（　　　　　　　）</a:t>
                      </a:r>
                      <a:endParaRPr kumimoji="1" lang="ja-JP" altLang="en-US" sz="800" dirty="0" smtClean="0"/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ja-JP" altLang="en-US" sz="800" dirty="0" smtClean="0"/>
                        <a:t>美術の</a:t>
                      </a:r>
                      <a:endParaRPr kumimoji="1" lang="en-US" altLang="ja-JP" sz="800" dirty="0" smtClean="0"/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ja-JP" altLang="en-US" sz="800" dirty="0" smtClean="0"/>
                        <a:t>働き</a:t>
                      </a:r>
                      <a:endParaRPr kumimoji="1" lang="en-US" altLang="ja-JP" sz="800" dirty="0" smtClean="0"/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ja-JP" altLang="en-US" sz="800" dirty="0" smtClean="0"/>
                        <a:t>・</a:t>
                      </a:r>
                      <a:endParaRPr kumimoji="1" lang="en-US" altLang="ja-JP" sz="800" dirty="0" smtClean="0"/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ja-JP" altLang="en-US" sz="800" dirty="0" smtClean="0"/>
                        <a:t>美術</a:t>
                      </a:r>
                      <a:endParaRPr kumimoji="1" lang="en-US" altLang="ja-JP" sz="800" dirty="0" smtClean="0"/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ja-JP" altLang="en-US" sz="800" dirty="0" smtClean="0"/>
                        <a:t>文化</a:t>
                      </a:r>
                      <a:endParaRPr kumimoji="1" lang="ja-JP" altLang="en-US" sz="800" dirty="0"/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自然と美術との関り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ja-JP" altLang="en-US" sz="800" dirty="0" smtClean="0"/>
                        <a:t>生活や社会を心豊かに</a:t>
                      </a:r>
                      <a:endParaRPr kumimoji="1" lang="ja-JP" altLang="en-US" sz="800" dirty="0"/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6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 marL="0" marR="0" marT="72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美意識や創造性</a:t>
                      </a:r>
                      <a:endParaRPr kumimoji="1" lang="ja-JP" altLang="en-US" sz="800" dirty="0" smtClean="0"/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1" lang="ja-JP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19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日本の美術の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歴史や表現の特徴</a:t>
                      </a:r>
                      <a:endParaRPr kumimoji="1" lang="ja-JP" altLang="en-US" sz="800" dirty="0"/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それぞれの国</a:t>
                      </a:r>
                      <a:endParaRPr kumimoji="1" lang="ja-JP" altLang="en-US" sz="800" dirty="0"/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3" name="Group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4806"/>
              </p:ext>
            </p:extLst>
          </p:nvPr>
        </p:nvGraphicFramePr>
        <p:xfrm>
          <a:off x="117475" y="5664200"/>
          <a:ext cx="2805635" cy="1077167"/>
        </p:xfrm>
        <a:graphic>
          <a:graphicData uri="http://schemas.openxmlformats.org/drawingml/2006/table">
            <a:tbl>
              <a:tblPr/>
              <a:tblGrid>
                <a:gridCol w="280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  <a:cs typeface="Times New Roman" pitchFamily="18" charset="0"/>
                        </a:rPr>
                        <a:t>　　　　　　　</a:t>
                      </a:r>
                      <a:r>
                        <a:rPr kumimoji="0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  <a:cs typeface="Times New Roman" pitchFamily="18" charset="0"/>
                        </a:rPr>
                        <a:t>準備物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0102" marR="901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itchFamily="17" charset="-128"/>
                        <a:ea typeface="ＭＳ 明朝" pitchFamily="17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itchFamily="17" charset="-128"/>
                        <a:ea typeface="ＭＳ 明朝" pitchFamily="17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明朝" pitchFamily="17" charset="-128"/>
                          <a:ea typeface="ＭＳ 明朝" pitchFamily="17" charset="-128"/>
                          <a:cs typeface="Times New Roman" pitchFamily="18" charset="0"/>
                        </a:rPr>
                        <a:t>アンケート、下敷き用の板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itchFamily="17" charset="-128"/>
                        <a:ea typeface="ＭＳ 明朝" pitchFamily="17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明朝" pitchFamily="17" charset="-128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L="90102" marR="901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23" name="テキスト ボックス 3"/>
          <p:cNvSpPr txBox="1">
            <a:spLocks noChangeArrowheads="1"/>
          </p:cNvSpPr>
          <p:nvPr/>
        </p:nvSpPr>
        <p:spPr bwMode="auto">
          <a:xfrm>
            <a:off x="112713" y="41275"/>
            <a:ext cx="2155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実感的に学ぶ授業の最小単位　　　　</a:t>
            </a:r>
            <a:endParaRPr lang="en-US" altLang="ja-JP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5" name="表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48192"/>
              </p:ext>
            </p:extLst>
          </p:nvPr>
        </p:nvGraphicFramePr>
        <p:xfrm>
          <a:off x="123032" y="4603535"/>
          <a:ext cx="2800078" cy="972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36888545"/>
                    </a:ext>
                  </a:extLst>
                </a:gridCol>
                <a:gridCol w="1087414">
                  <a:extLst>
                    <a:ext uri="{9D8B030D-6E8A-4147-A177-3AD203B41FA5}">
                      <a16:colId xmlns:a16="http://schemas.microsoft.com/office/drawing/2014/main" val="2826564785"/>
                    </a:ext>
                  </a:extLst>
                </a:gridCol>
              </a:tblGrid>
              <a:tr h="16502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【HP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キーワード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】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材料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1516" marR="91516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方法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1516" marR="91516" marT="45691" marB="456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造形要素（中高）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1516" marR="91516" marT="45691" marB="456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/>
                        <a:t>実物</a:t>
                      </a:r>
                      <a:endParaRPr lang="en-US" altLang="ja-JP" sz="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/>
                        <a:t>ワークシート</a:t>
                      </a:r>
                      <a:endParaRPr lang="en-US" altLang="ja-JP" sz="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/>
                        <a:t>その他</a:t>
                      </a:r>
                    </a:p>
                  </a:txBody>
                  <a:tcPr marL="91516" marR="91516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鑑賞　見立て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連想　対話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比較　その他</a:t>
                      </a:r>
                    </a:p>
                  </a:txBody>
                  <a:tcPr marL="91516" marR="91516" marT="45691" marB="456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形体、形　　　色彩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造形の理論　空間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時間　材料の工夫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800" b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表現方法や編集</a:t>
                      </a: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　</a:t>
                      </a:r>
                    </a:p>
                  </a:txBody>
                  <a:tcPr marL="91516" marR="91516" marT="45691" marB="456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500235"/>
                  </a:ext>
                </a:extLst>
              </a:tr>
            </a:tbl>
          </a:graphicData>
        </a:graphic>
      </p:graphicFrame>
      <p:sp>
        <p:nvSpPr>
          <p:cNvPr id="18" name="円/楕円 17"/>
          <p:cNvSpPr/>
          <p:nvPr/>
        </p:nvSpPr>
        <p:spPr>
          <a:xfrm>
            <a:off x="3081338" y="1144588"/>
            <a:ext cx="338137" cy="33972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  <a:latin typeface="ＤＦ特太ゴシック体" pitchFamily="49" charset="-128"/>
                <a:ea typeface="ＤＦ特太ゴシック体" pitchFamily="49" charset="-128"/>
              </a:rPr>
              <a:t>１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5602288" y="1144588"/>
            <a:ext cx="339725" cy="33972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  <a:latin typeface="ＤＦ特太ゴシック体" pitchFamily="49" charset="-128"/>
                <a:ea typeface="ＤＦ特太ゴシック体" pitchFamily="49" charset="-128"/>
              </a:rPr>
              <a:t>２</a:t>
            </a:r>
          </a:p>
        </p:txBody>
      </p:sp>
      <p:sp>
        <p:nvSpPr>
          <p:cNvPr id="52" name="円/楕円 51"/>
          <p:cNvSpPr/>
          <p:nvPr/>
        </p:nvSpPr>
        <p:spPr>
          <a:xfrm>
            <a:off x="3122613" y="2879725"/>
            <a:ext cx="366712" cy="369888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prstClr val="white"/>
                </a:solidFill>
                <a:latin typeface="ＤＦ特太ゴシック体" pitchFamily="49" charset="-128"/>
                <a:ea typeface="ＤＦ特太ゴシック体" pitchFamily="49" charset="-128"/>
              </a:rPr>
              <a:t>3</a:t>
            </a:r>
            <a:endParaRPr lang="ja-JP" altLang="en-US" dirty="0">
              <a:solidFill>
                <a:prstClr val="white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677003" y="3794127"/>
            <a:ext cx="2240810" cy="322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-9525" y="5594350"/>
            <a:ext cx="407988" cy="40957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white"/>
                </a:solidFill>
                <a:latin typeface="ＤＦ特太ゴシック体" pitchFamily="49" charset="-128"/>
                <a:ea typeface="ＤＦ特太ゴシック体" pitchFamily="49" charset="-128"/>
              </a:rPr>
              <a:t>４</a:t>
            </a:r>
          </a:p>
        </p:txBody>
      </p:sp>
      <p:sp>
        <p:nvSpPr>
          <p:cNvPr id="6283" name="テキスト ボックス 35"/>
          <p:cNvSpPr txBox="1">
            <a:spLocks noChangeArrowheads="1"/>
          </p:cNvSpPr>
          <p:nvPr/>
        </p:nvSpPr>
        <p:spPr bwMode="auto">
          <a:xfrm>
            <a:off x="7651185" y="88357"/>
            <a:ext cx="13388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福井県造形教育</a:t>
            </a:r>
            <a:r>
              <a:rPr lang="ja-JP" altLang="en-US" sz="900" dirty="0" smtClean="0"/>
              <a:t>研究会</a:t>
            </a:r>
            <a:endParaRPr lang="ja-JP" altLang="en-US" sz="900" dirty="0"/>
          </a:p>
        </p:txBody>
      </p:sp>
      <p:sp>
        <p:nvSpPr>
          <p:cNvPr id="6284" name="円/楕円 29"/>
          <p:cNvSpPr>
            <a:spLocks noChangeArrowheads="1"/>
          </p:cNvSpPr>
          <p:nvPr/>
        </p:nvSpPr>
        <p:spPr bwMode="auto">
          <a:xfrm>
            <a:off x="7166183" y="752789"/>
            <a:ext cx="314325" cy="200025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FF0000"/>
              </a:solidFill>
            </a:endParaRPr>
          </a:p>
        </p:txBody>
      </p:sp>
      <p:sp>
        <p:nvSpPr>
          <p:cNvPr id="6285" name="円/楕円 29"/>
          <p:cNvSpPr>
            <a:spLocks noChangeArrowheads="1"/>
          </p:cNvSpPr>
          <p:nvPr/>
        </p:nvSpPr>
        <p:spPr bwMode="auto">
          <a:xfrm>
            <a:off x="7974176" y="748502"/>
            <a:ext cx="314325" cy="200025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FF0000"/>
              </a:solidFill>
            </a:endParaRPr>
          </a:p>
        </p:txBody>
      </p:sp>
      <p:sp>
        <p:nvSpPr>
          <p:cNvPr id="6286" name="円/楕円 29"/>
          <p:cNvSpPr>
            <a:spLocks noChangeArrowheads="1"/>
          </p:cNvSpPr>
          <p:nvPr/>
        </p:nvSpPr>
        <p:spPr bwMode="auto">
          <a:xfrm>
            <a:off x="5500749" y="431188"/>
            <a:ext cx="367395" cy="212960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FF0000"/>
              </a:solidFill>
            </a:endParaRPr>
          </a:p>
        </p:txBody>
      </p:sp>
      <p:sp>
        <p:nvSpPr>
          <p:cNvPr id="31" name="円/楕円 57"/>
          <p:cNvSpPr/>
          <p:nvPr/>
        </p:nvSpPr>
        <p:spPr>
          <a:xfrm>
            <a:off x="677003" y="3475729"/>
            <a:ext cx="738616" cy="338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57"/>
          <p:cNvSpPr/>
          <p:nvPr/>
        </p:nvSpPr>
        <p:spPr>
          <a:xfrm>
            <a:off x="677003" y="4152393"/>
            <a:ext cx="583225" cy="338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円/楕円 57"/>
          <p:cNvSpPr/>
          <p:nvPr/>
        </p:nvSpPr>
        <p:spPr>
          <a:xfrm>
            <a:off x="539552" y="1371691"/>
            <a:ext cx="633030" cy="297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57"/>
          <p:cNvSpPr/>
          <p:nvPr/>
        </p:nvSpPr>
        <p:spPr>
          <a:xfrm>
            <a:off x="1314883" y="1875726"/>
            <a:ext cx="456478" cy="338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57"/>
          <p:cNvSpPr/>
          <p:nvPr/>
        </p:nvSpPr>
        <p:spPr>
          <a:xfrm>
            <a:off x="2053717" y="1371691"/>
            <a:ext cx="456478" cy="338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57"/>
          <p:cNvSpPr/>
          <p:nvPr/>
        </p:nvSpPr>
        <p:spPr>
          <a:xfrm>
            <a:off x="1146987" y="1353569"/>
            <a:ext cx="456478" cy="338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57"/>
          <p:cNvSpPr/>
          <p:nvPr/>
        </p:nvSpPr>
        <p:spPr>
          <a:xfrm>
            <a:off x="1597239" y="1371691"/>
            <a:ext cx="456478" cy="338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103563" y="3395979"/>
            <a:ext cx="3737426" cy="3137485"/>
            <a:chOff x="3103563" y="3325228"/>
            <a:chExt cx="2729272" cy="3137485"/>
          </a:xfrm>
        </p:grpSpPr>
        <p:grpSp>
          <p:nvGrpSpPr>
            <p:cNvPr id="87" name="グループ化 9"/>
            <p:cNvGrpSpPr>
              <a:grpSpLocks/>
            </p:cNvGrpSpPr>
            <p:nvPr/>
          </p:nvGrpSpPr>
          <p:grpSpPr bwMode="auto">
            <a:xfrm>
              <a:off x="3140198" y="4019975"/>
              <a:ext cx="2666470" cy="306160"/>
              <a:chOff x="3148013" y="3511615"/>
              <a:chExt cx="3235473" cy="371141"/>
            </a:xfrm>
          </p:grpSpPr>
          <p:sp>
            <p:nvSpPr>
              <p:cNvPr id="88" name="角丸四角形吹き出し 87"/>
              <p:cNvSpPr/>
              <p:nvPr/>
            </p:nvSpPr>
            <p:spPr>
              <a:xfrm>
                <a:off x="3451239" y="3619468"/>
                <a:ext cx="2932247" cy="263288"/>
              </a:xfrm>
              <a:prstGeom prst="wedgeRoundRectCallout">
                <a:avLst>
                  <a:gd name="adj1" fmla="val -35877"/>
                  <a:gd name="adj2" fmla="val -49967"/>
                  <a:gd name="adj3" fmla="val 16667"/>
                </a:avLst>
              </a:prstGeom>
              <a:solidFill>
                <a:srgbClr val="FFFF99"/>
              </a:solidFill>
              <a:ln w="158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</a:rPr>
                  <a:t>対話的な学びの場面　「ひそひそ」</a:t>
                </a:r>
                <a:endParaRPr lang="en-US" altLang="ja-JP" sz="14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9" name="図 42" descr="C:\Documents and Settings\nomura-yukari\Local Settings\Temporary Internet Files\Content.IE5\S4CYTVNR\MC900343747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25238">
                <a:off x="3178969" y="3480659"/>
                <a:ext cx="260350" cy="32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0" name="グループ化 8"/>
            <p:cNvGrpSpPr>
              <a:grpSpLocks/>
            </p:cNvGrpSpPr>
            <p:nvPr/>
          </p:nvGrpSpPr>
          <p:grpSpPr bwMode="auto">
            <a:xfrm>
              <a:off x="3103563" y="5388536"/>
              <a:ext cx="2703104" cy="265601"/>
              <a:chOff x="3103563" y="5147970"/>
              <a:chExt cx="3279923" cy="321010"/>
            </a:xfrm>
          </p:grpSpPr>
          <p:sp>
            <p:nvSpPr>
              <p:cNvPr id="91" name="角丸四角形吹き出し 90"/>
              <p:cNvSpPr/>
              <p:nvPr/>
            </p:nvSpPr>
            <p:spPr>
              <a:xfrm>
                <a:off x="3441715" y="5219130"/>
                <a:ext cx="2941771" cy="249850"/>
              </a:xfrm>
              <a:prstGeom prst="wedgeRoundRectCallout">
                <a:avLst>
                  <a:gd name="adj1" fmla="val -35877"/>
                  <a:gd name="adj2" fmla="val -49967"/>
                  <a:gd name="adj3" fmla="val 16667"/>
                </a:avLst>
              </a:prstGeom>
              <a:solidFill>
                <a:srgbClr val="FFFF99"/>
              </a:solidFill>
              <a:ln w="158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</a:rPr>
                  <a:t>深い学びを成立させる工夫 「わくわく」</a:t>
                </a:r>
                <a:endParaRPr lang="en-US" altLang="ja-JP" sz="14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92" name="図 42" descr="C:\Documents and Settings\nomura-yukari\Local Settings\Temporary Internet Files\Content.IE5\S4CYTVNR\MC900343747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25238">
                <a:off x="3134519" y="5117014"/>
                <a:ext cx="260350" cy="32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" name="グループ化 7"/>
            <p:cNvGrpSpPr>
              <a:grpSpLocks/>
            </p:cNvGrpSpPr>
            <p:nvPr/>
          </p:nvGrpSpPr>
          <p:grpSpPr bwMode="auto">
            <a:xfrm>
              <a:off x="3117955" y="3325228"/>
              <a:ext cx="2688713" cy="228965"/>
              <a:chOff x="3121025" y="2655552"/>
              <a:chExt cx="3262461" cy="278148"/>
            </a:xfrm>
          </p:grpSpPr>
          <p:pic>
            <p:nvPicPr>
              <p:cNvPr id="94" name="図 42" descr="C:\Documents and Settings\nomura-yukari\Local Settings\Temporary Internet Files\Content.IE5\S4CYTVNR\MC900343747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25238">
                <a:off x="3152775" y="2638090"/>
                <a:ext cx="260350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角丸四角形吹き出し 94"/>
              <p:cNvSpPr/>
              <p:nvPr/>
            </p:nvSpPr>
            <p:spPr>
              <a:xfrm>
                <a:off x="3433777" y="2655552"/>
                <a:ext cx="2949709" cy="278148"/>
              </a:xfrm>
              <a:prstGeom prst="wedgeRoundRectCallout">
                <a:avLst>
                  <a:gd name="adj1" fmla="val -35877"/>
                  <a:gd name="adj2" fmla="val -49967"/>
                  <a:gd name="adj3" fmla="val 16667"/>
                </a:avLst>
              </a:prstGeom>
              <a:solidFill>
                <a:srgbClr val="FFFF99"/>
              </a:solidFill>
              <a:ln w="158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</a:rPr>
                  <a:t>主体的に学ぶ工夫　「どきどき」</a:t>
                </a:r>
                <a:endParaRPr lang="en-US" altLang="ja-JP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6" name="グループ化 6"/>
            <p:cNvGrpSpPr>
              <a:grpSpLocks/>
            </p:cNvGrpSpPr>
            <p:nvPr/>
          </p:nvGrpSpPr>
          <p:grpSpPr bwMode="auto">
            <a:xfrm>
              <a:off x="3382247" y="3596063"/>
              <a:ext cx="2424421" cy="430887"/>
              <a:chOff x="3441997" y="3048573"/>
              <a:chExt cx="2941490" cy="523365"/>
            </a:xfrm>
          </p:grpSpPr>
          <p:sp>
            <p:nvSpPr>
              <p:cNvPr id="97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3441997" y="3048573"/>
                <a:ext cx="798215" cy="5233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 dirty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思考</a:t>
                </a:r>
                <a:r>
                  <a:rPr lang="ja-JP" altLang="en-US" sz="1100" b="1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する</a:t>
                </a:r>
                <a:endParaRPr lang="en-US" altLang="ja-JP" sz="1100" b="1" dirty="0" smtClean="0">
                  <a:solidFill>
                    <a:srgbClr val="FF0000"/>
                  </a:solidFill>
                  <a:latin typeface="Verdana" panose="020B060403050404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環境</a:t>
                </a:r>
                <a:endParaRPr lang="en-US" altLang="ja-JP" sz="1100" b="1" dirty="0">
                  <a:solidFill>
                    <a:srgbClr val="FF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98" name="角丸四角形 97"/>
              <p:cNvSpPr/>
              <p:nvPr/>
            </p:nvSpPr>
            <p:spPr>
              <a:xfrm>
                <a:off x="4283330" y="3048573"/>
                <a:ext cx="2100157" cy="46563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58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kern="100" dirty="0">
                    <a:solidFill>
                      <a:schemeClr val="tx1"/>
                    </a:solidFill>
                    <a:latin typeface="Century"/>
                    <a:ea typeface="ＭＳ 明朝"/>
                    <a:cs typeface="Times New Roman"/>
                  </a:rPr>
                  <a:t>学外施設「なびあす」で開催の美浜美術展へ移動し、芸術家が制作する本物の作品を間近で鑑賞する。</a:t>
                </a:r>
                <a:endParaRPr lang="en-US" altLang="ja-JP" sz="900" kern="100" dirty="0">
                  <a:solidFill>
                    <a:schemeClr val="tx1"/>
                  </a:solidFill>
                  <a:latin typeface="Century"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99" name="グループ化 5"/>
            <p:cNvGrpSpPr>
              <a:grpSpLocks/>
            </p:cNvGrpSpPr>
            <p:nvPr/>
          </p:nvGrpSpPr>
          <p:grpSpPr bwMode="auto">
            <a:xfrm>
              <a:off x="3375705" y="4964624"/>
              <a:ext cx="2430962" cy="430887"/>
              <a:chOff x="3433761" y="4677119"/>
              <a:chExt cx="2949726" cy="522473"/>
            </a:xfrm>
          </p:grpSpPr>
          <p:sp>
            <p:nvSpPr>
              <p:cNvPr id="100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3433761" y="4677119"/>
                <a:ext cx="806451" cy="5224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 dirty="0">
                    <a:solidFill>
                      <a:srgbClr val="FF0000"/>
                    </a:solidFill>
                  </a:rPr>
                  <a:t>必然性</a:t>
                </a:r>
                <a:r>
                  <a:rPr lang="ja-JP" altLang="en-US" sz="1100" b="1" dirty="0" smtClean="0">
                    <a:solidFill>
                      <a:srgbClr val="FF0000"/>
                    </a:solidFill>
                  </a:rPr>
                  <a:t>の</a:t>
                </a:r>
                <a:endParaRPr lang="en-US" altLang="ja-JP" sz="1100" b="1" dirty="0" smtClean="0">
                  <a:solidFill>
                    <a:srgbClr val="FF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 dirty="0" smtClean="0">
                    <a:solidFill>
                      <a:srgbClr val="FF0000"/>
                    </a:solidFill>
                  </a:rPr>
                  <a:t>ある</a:t>
                </a:r>
                <a:r>
                  <a:rPr lang="ja-JP" altLang="en-US" sz="1100" b="1" dirty="0">
                    <a:solidFill>
                      <a:srgbClr val="FF0000"/>
                    </a:solidFill>
                  </a:rPr>
                  <a:t>対話</a:t>
                </a:r>
              </a:p>
            </p:txBody>
          </p:sp>
          <p:sp>
            <p:nvSpPr>
              <p:cNvPr id="101" name="角丸四角形 100"/>
              <p:cNvSpPr/>
              <p:nvPr/>
            </p:nvSpPr>
            <p:spPr>
              <a:xfrm>
                <a:off x="4319631" y="4697744"/>
                <a:ext cx="2063856" cy="441040"/>
              </a:xfrm>
              <a:prstGeom prst="roundRect">
                <a:avLst>
                  <a:gd name="adj" fmla="val 0"/>
                </a:avLst>
              </a:prstGeom>
              <a:noFill/>
              <a:ln w="158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kern="100" dirty="0">
                    <a:solidFill>
                      <a:schemeClr val="tx1"/>
                    </a:solidFill>
                    <a:latin typeface="Century"/>
                    <a:ea typeface="ＭＳ 明朝"/>
                    <a:cs typeface="Times New Roman"/>
                  </a:rPr>
                  <a:t>　どの作品が良かった？</a:t>
                </a:r>
                <a:endParaRPr lang="en-US" altLang="ja-JP" sz="900" kern="100" dirty="0">
                  <a:solidFill>
                    <a:schemeClr val="tx1"/>
                  </a:solidFill>
                  <a:latin typeface="Century"/>
                  <a:ea typeface="ＭＳ 明朝"/>
                  <a:cs typeface="Times New Roman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kern="100" dirty="0">
                    <a:solidFill>
                      <a:schemeClr val="tx1"/>
                    </a:solidFill>
                    <a:latin typeface="Century"/>
                    <a:ea typeface="ＭＳ 明朝"/>
                    <a:cs typeface="Times New Roman"/>
                  </a:rPr>
                  <a:t>　どれが好き？</a:t>
                </a:r>
                <a:endParaRPr lang="en-US" altLang="ja-JP" sz="900" kern="100" dirty="0">
                  <a:solidFill>
                    <a:schemeClr val="tx1"/>
                  </a:solidFill>
                  <a:latin typeface="Century"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102" name="グループ化 4"/>
            <p:cNvGrpSpPr>
              <a:grpSpLocks/>
            </p:cNvGrpSpPr>
            <p:nvPr/>
          </p:nvGrpSpPr>
          <p:grpSpPr bwMode="auto">
            <a:xfrm>
              <a:off x="3375705" y="4368003"/>
              <a:ext cx="2457130" cy="556060"/>
              <a:chOff x="3440066" y="3939403"/>
              <a:chExt cx="2943422" cy="674384"/>
            </a:xfrm>
          </p:grpSpPr>
          <p:sp>
            <p:nvSpPr>
              <p:cNvPr id="103" name="正方形/長方形 2"/>
              <p:cNvSpPr>
                <a:spLocks noChangeArrowheads="1"/>
              </p:cNvSpPr>
              <p:nvPr/>
            </p:nvSpPr>
            <p:spPr bwMode="auto">
              <a:xfrm>
                <a:off x="3440066" y="3946453"/>
                <a:ext cx="789034" cy="522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 dirty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思考力を使う</a:t>
                </a:r>
                <a:r>
                  <a:rPr lang="ja-JP" altLang="en-US" sz="1100" b="1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問いかけ</a:t>
                </a:r>
                <a:endParaRPr lang="en-US" altLang="ja-JP" sz="1100" b="1" dirty="0">
                  <a:solidFill>
                    <a:srgbClr val="FF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04" name="角丸四角形吹き出し 103"/>
              <p:cNvSpPr/>
              <p:nvPr/>
            </p:nvSpPr>
            <p:spPr>
              <a:xfrm>
                <a:off x="4319331" y="3939403"/>
                <a:ext cx="2064157" cy="674384"/>
              </a:xfrm>
              <a:prstGeom prst="wedgeRoundRectCallout">
                <a:avLst>
                  <a:gd name="adj1" fmla="val -57760"/>
                  <a:gd name="adj2" fmla="val -17224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ja-JP" sz="900" kern="100" dirty="0">
                    <a:solidFill>
                      <a:schemeClr val="tx1"/>
                    </a:solidFill>
                    <a:latin typeface="Century"/>
                    <a:ea typeface="ＭＳ 明朝"/>
                    <a:cs typeface="Times New Roman"/>
                  </a:rPr>
                  <a:t>大賞には１００万円の賞金</a:t>
                </a:r>
                <a:r>
                  <a:rPr lang="ja-JP" altLang="en-US" sz="900" kern="100" dirty="0">
                    <a:solidFill>
                      <a:schemeClr val="tx1"/>
                    </a:solidFill>
                    <a:latin typeface="Century"/>
                    <a:ea typeface="ＭＳ 明朝"/>
                    <a:cs typeface="Times New Roman"/>
                  </a:rPr>
                  <a:t>がでてるよ。</a:t>
                </a:r>
                <a:endParaRPr lang="en-US" altLang="ja-JP" sz="900" kern="100" dirty="0">
                  <a:solidFill>
                    <a:schemeClr val="tx1"/>
                  </a:solidFill>
                  <a:latin typeface="Century"/>
                  <a:ea typeface="ＭＳ 明朝"/>
                  <a:cs typeface="Times New Roman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kern="100" dirty="0">
                    <a:solidFill>
                      <a:schemeClr val="tx1"/>
                    </a:solidFill>
                    <a:latin typeface="Century"/>
                    <a:ea typeface="ＭＳ 明朝"/>
                    <a:cs typeface="Times New Roman"/>
                  </a:rPr>
                  <a:t>自分が選ぶとすると、大賞はどれがいい？</a:t>
                </a:r>
              </a:p>
            </p:txBody>
          </p:sp>
        </p:grpSp>
        <p:grpSp>
          <p:nvGrpSpPr>
            <p:cNvPr id="105" name="グループ化 10"/>
            <p:cNvGrpSpPr>
              <a:grpSpLocks/>
            </p:cNvGrpSpPr>
            <p:nvPr/>
          </p:nvGrpSpPr>
          <p:grpSpPr bwMode="auto">
            <a:xfrm>
              <a:off x="3375705" y="5710397"/>
              <a:ext cx="2447971" cy="752316"/>
              <a:chOff x="3433761" y="5712939"/>
              <a:chExt cx="2970238" cy="912393"/>
            </a:xfrm>
          </p:grpSpPr>
          <p:sp>
            <p:nvSpPr>
              <p:cNvPr id="106" name="角丸四角形 105"/>
              <p:cNvSpPr/>
              <p:nvPr/>
            </p:nvSpPr>
            <p:spPr>
              <a:xfrm>
                <a:off x="4298956" y="5712939"/>
                <a:ext cx="2105043" cy="912393"/>
              </a:xfrm>
              <a:prstGeom prst="roundRect">
                <a:avLst/>
              </a:prstGeom>
              <a:noFill/>
              <a:ln w="158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dirty="0">
                    <a:solidFill>
                      <a:prstClr val="black"/>
                    </a:solidFill>
                  </a:rPr>
                  <a:t>ワークシートを活用し、気になる作品、自分の</a:t>
                </a:r>
                <a:r>
                  <a:rPr lang="en-US" altLang="ja-JP" sz="900" dirty="0">
                    <a:solidFill>
                      <a:prstClr val="black"/>
                    </a:solidFill>
                  </a:rPr>
                  <a:t>BEST</a:t>
                </a:r>
                <a:r>
                  <a:rPr lang="ja-JP" altLang="en-US" sz="900" dirty="0">
                    <a:solidFill>
                      <a:prstClr val="black"/>
                    </a:solidFill>
                  </a:rPr>
                  <a:t>３を選ぶ。また、どうやって描いたのか、何を感じて何を伝えようとしたのか、何に興味を引く要因になったのかなど、作品から読み解く</a:t>
                </a:r>
              </a:p>
            </p:txBody>
          </p:sp>
          <p:sp>
            <p:nvSpPr>
              <p:cNvPr id="107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3433761" y="5743255"/>
                <a:ext cx="795339" cy="52257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 dirty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思考への</a:t>
                </a:r>
                <a:endParaRPr lang="en-US" altLang="ja-JP" sz="1100" b="1" dirty="0">
                  <a:solidFill>
                    <a:srgbClr val="FF0000"/>
                  </a:solidFill>
                  <a:latin typeface="Verdana" panose="020B060403050404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b="1" dirty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手立て</a:t>
                </a:r>
                <a:endParaRPr lang="en-US" altLang="ja-JP" sz="1100" b="1" dirty="0">
                  <a:solidFill>
                    <a:srgbClr val="FF0000"/>
                  </a:solidFill>
                  <a:latin typeface="Verdana" panose="020B0604030504040204" pitchFamily="34" charset="0"/>
                </a:endParaRPr>
              </a:p>
            </p:txBody>
          </p:sp>
        </p:grpSp>
      </p:grpSp>
      <p:pic>
        <p:nvPicPr>
          <p:cNvPr id="108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18503" r="5695" b="15169"/>
          <a:stretch>
            <a:fillRect/>
          </a:stretch>
        </p:blipFill>
        <p:spPr bwMode="auto">
          <a:xfrm>
            <a:off x="6902658" y="3424763"/>
            <a:ext cx="1976956" cy="7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7590" b="22092"/>
          <a:stretch>
            <a:fillRect/>
          </a:stretch>
        </p:blipFill>
        <p:spPr bwMode="auto">
          <a:xfrm>
            <a:off x="6893500" y="5518164"/>
            <a:ext cx="1978264" cy="8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29536"/>
          <a:stretch>
            <a:fillRect/>
          </a:stretch>
        </p:blipFill>
        <p:spPr bwMode="auto">
          <a:xfrm>
            <a:off x="6903967" y="4443988"/>
            <a:ext cx="1974339" cy="8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7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30050</TotalTime>
  <Words>455</Words>
  <Application>Microsoft Office PowerPoint</Application>
  <PresentationFormat>画面に合わせる (4:3)</PresentationFormat>
  <Paragraphs>140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ＤＦ特太ゴシック体</vt:lpstr>
      <vt:lpstr>ＭＳ Ｐゴシック</vt:lpstr>
      <vt:lpstr>ＭＳ 明朝</vt:lpstr>
      <vt:lpstr>Arial</vt:lpstr>
      <vt:lpstr>Calibri</vt:lpstr>
      <vt:lpstr>Century</vt:lpstr>
      <vt:lpstr>Times New Roman</vt:lpstr>
      <vt:lpstr>Verdana</vt:lpstr>
      <vt:lpstr>Office ​​テーマ</vt:lpstr>
      <vt:lpstr>PowerPoint プレゼンテーション</vt:lpstr>
    </vt:vector>
  </TitlesOfParts>
  <Company>福井県教育庁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福井県教育庁</dc:creator>
  <cp:lastModifiedBy>伊藤裕貴</cp:lastModifiedBy>
  <cp:revision>436</cp:revision>
  <cp:lastPrinted>2019-12-13T23:42:49Z</cp:lastPrinted>
  <dcterms:created xsi:type="dcterms:W3CDTF">2017-07-27T02:50:12Z</dcterms:created>
  <dcterms:modified xsi:type="dcterms:W3CDTF">2020-06-13T06:19:44Z</dcterms:modified>
</cp:coreProperties>
</file>