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3" r:id="rId2"/>
    <p:sldId id="304" r:id="rId3"/>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FCCFF"/>
    <a:srgbClr val="FFFF66"/>
    <a:srgbClr val="CCFF99"/>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9" autoAdjust="0"/>
    <p:restoredTop sz="94660"/>
  </p:normalViewPr>
  <p:slideViewPr>
    <p:cSldViewPr>
      <p:cViewPr varScale="1">
        <p:scale>
          <a:sx n="102" d="100"/>
          <a:sy n="102" d="100"/>
        </p:scale>
        <p:origin x="23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B9A58E3D-C9C9-4C07-AA88-9DAF36BE61CA}" type="datetimeFigureOut">
              <a:rPr lang="ja-JP" altLang="en-US"/>
              <a:pPr>
                <a:defRPr/>
              </a:pPr>
              <a:t>2021/7/29</a:t>
            </a:fld>
            <a:endParaRPr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F9D4FA-63F3-4286-AEB3-A207F479B74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dirty="0" smtClean="0"/>
          </a:p>
        </p:txBody>
      </p:sp>
    </p:spTree>
    <p:extLst>
      <p:ext uri="{BB962C8B-B14F-4D97-AF65-F5344CB8AC3E}">
        <p14:creationId xmlns:p14="http://schemas.microsoft.com/office/powerpoint/2010/main" val="342506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263345E-8E23-4A2D-BBC8-2966563007A7}" type="datetimeFigureOut">
              <a:rPr lang="ja-JP" altLang="en-US"/>
              <a:pPr>
                <a:defRPr/>
              </a:pPr>
              <a:t>2021/7/29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78E55CE-8D16-417E-9BBA-B3A205EA128E}" type="slidenum">
              <a:rPr lang="ja-JP" altLang="en-US"/>
              <a:pPr>
                <a:defRPr/>
              </a:pPr>
              <a:t>‹#›</a:t>
            </a:fld>
            <a:endParaRPr lang="ja-JP" altLang="en-US"/>
          </a:p>
        </p:txBody>
      </p:sp>
    </p:spTree>
    <p:extLst>
      <p:ext uri="{BB962C8B-B14F-4D97-AF65-F5344CB8AC3E}">
        <p14:creationId xmlns:p14="http://schemas.microsoft.com/office/powerpoint/2010/main" val="193903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819991F-CCBC-4EB9-A974-B732A7E09AB5}" type="datetimeFigureOut">
              <a:rPr lang="ja-JP" altLang="en-US"/>
              <a:pPr>
                <a:defRPr/>
              </a:pPr>
              <a:t>2021/7/29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17919DB-1A09-4F30-B20A-749A2057D50F}" type="slidenum">
              <a:rPr lang="ja-JP" altLang="en-US"/>
              <a:pPr>
                <a:defRPr/>
              </a:pPr>
              <a:t>‹#›</a:t>
            </a:fld>
            <a:endParaRPr lang="ja-JP" altLang="en-US"/>
          </a:p>
        </p:txBody>
      </p:sp>
    </p:spTree>
    <p:extLst>
      <p:ext uri="{BB962C8B-B14F-4D97-AF65-F5344CB8AC3E}">
        <p14:creationId xmlns:p14="http://schemas.microsoft.com/office/powerpoint/2010/main" val="101642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0C4F8EE9-4C24-4CB3-BE68-B77EEE0F4CBB}" type="datetimeFigureOut">
              <a:rPr lang="ja-JP" altLang="en-US"/>
              <a:pPr>
                <a:defRPr/>
              </a:pPr>
              <a:t>2021/7/29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A12E5D0-1456-48E6-AC79-CE658D604DFD}" type="slidenum">
              <a:rPr lang="ja-JP" altLang="en-US"/>
              <a:pPr>
                <a:defRPr/>
              </a:pPr>
              <a:t>‹#›</a:t>
            </a:fld>
            <a:endParaRPr lang="ja-JP" altLang="en-US"/>
          </a:p>
        </p:txBody>
      </p:sp>
    </p:spTree>
    <p:extLst>
      <p:ext uri="{BB962C8B-B14F-4D97-AF65-F5344CB8AC3E}">
        <p14:creationId xmlns:p14="http://schemas.microsoft.com/office/powerpoint/2010/main" val="335322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C599DE8-1F97-4CBD-A3C6-4FFD2ADD39C5}" type="datetimeFigureOut">
              <a:rPr lang="ja-JP" altLang="en-US"/>
              <a:pPr>
                <a:defRPr/>
              </a:pPr>
              <a:t>2021/7/29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264445-EF1A-415D-A6B1-A8C05D0D85EA}" type="slidenum">
              <a:rPr lang="ja-JP" altLang="en-US"/>
              <a:pPr>
                <a:defRPr/>
              </a:pPr>
              <a:t>‹#›</a:t>
            </a:fld>
            <a:endParaRPr lang="ja-JP" altLang="en-US"/>
          </a:p>
        </p:txBody>
      </p:sp>
    </p:spTree>
    <p:extLst>
      <p:ext uri="{BB962C8B-B14F-4D97-AF65-F5344CB8AC3E}">
        <p14:creationId xmlns:p14="http://schemas.microsoft.com/office/powerpoint/2010/main" val="3447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B9FE12DA-9E3F-4FF9-8DEE-9F910629FF59}" type="datetimeFigureOut">
              <a:rPr lang="ja-JP" altLang="en-US"/>
              <a:pPr>
                <a:defRPr/>
              </a:pPr>
              <a:t>2021/7/29</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B52CE89-A18E-49B3-A82A-7CB3EF8296E3}" type="slidenum">
              <a:rPr lang="ja-JP" altLang="en-US"/>
              <a:pPr>
                <a:defRPr/>
              </a:pPr>
              <a:t>‹#›</a:t>
            </a:fld>
            <a:endParaRPr lang="ja-JP" altLang="en-US"/>
          </a:p>
        </p:txBody>
      </p:sp>
    </p:spTree>
    <p:extLst>
      <p:ext uri="{BB962C8B-B14F-4D97-AF65-F5344CB8AC3E}">
        <p14:creationId xmlns:p14="http://schemas.microsoft.com/office/powerpoint/2010/main" val="4134667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C2A075B8-9072-4187-B9AB-412324F41318}" type="datetimeFigureOut">
              <a:rPr lang="ja-JP" altLang="en-US"/>
              <a:pPr>
                <a:defRPr/>
              </a:pPr>
              <a:t>2021/7/29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13D532E0-22B1-49D6-85E6-1914AA93A1A4}" type="slidenum">
              <a:rPr lang="ja-JP" altLang="en-US"/>
              <a:pPr>
                <a:defRPr/>
              </a:pPr>
              <a:t>‹#›</a:t>
            </a:fld>
            <a:endParaRPr lang="ja-JP" altLang="en-US"/>
          </a:p>
        </p:txBody>
      </p:sp>
    </p:spTree>
    <p:extLst>
      <p:ext uri="{BB962C8B-B14F-4D97-AF65-F5344CB8AC3E}">
        <p14:creationId xmlns:p14="http://schemas.microsoft.com/office/powerpoint/2010/main" val="158097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0B765DBD-A8BC-4A10-A83C-F88843FEF76E}" type="datetimeFigureOut">
              <a:rPr lang="ja-JP" altLang="en-US"/>
              <a:pPr>
                <a:defRPr/>
              </a:pPr>
              <a:t>2021/7/29</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0C390909-C664-4470-BD9A-883F13D32531}" type="slidenum">
              <a:rPr lang="ja-JP" altLang="en-US"/>
              <a:pPr>
                <a:defRPr/>
              </a:pPr>
              <a:t>‹#›</a:t>
            </a:fld>
            <a:endParaRPr lang="ja-JP" altLang="en-US"/>
          </a:p>
        </p:txBody>
      </p:sp>
    </p:spTree>
    <p:extLst>
      <p:ext uri="{BB962C8B-B14F-4D97-AF65-F5344CB8AC3E}">
        <p14:creationId xmlns:p14="http://schemas.microsoft.com/office/powerpoint/2010/main" val="29228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EA384CC9-80A0-42BC-B879-B51444400C96}" type="datetimeFigureOut">
              <a:rPr lang="ja-JP" altLang="en-US"/>
              <a:pPr>
                <a:defRPr/>
              </a:pPr>
              <a:t>2021/7/29</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2AFEC303-1913-4BC8-8854-A05CB6C09837}" type="slidenum">
              <a:rPr lang="ja-JP" altLang="en-US"/>
              <a:pPr>
                <a:defRPr/>
              </a:pPr>
              <a:t>‹#›</a:t>
            </a:fld>
            <a:endParaRPr lang="ja-JP" altLang="en-US"/>
          </a:p>
        </p:txBody>
      </p:sp>
    </p:spTree>
    <p:extLst>
      <p:ext uri="{BB962C8B-B14F-4D97-AF65-F5344CB8AC3E}">
        <p14:creationId xmlns:p14="http://schemas.microsoft.com/office/powerpoint/2010/main" val="1623300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22828F2-ECC2-4969-B5FD-023E242FF4ED}" type="datetimeFigureOut">
              <a:rPr lang="ja-JP" altLang="en-US"/>
              <a:pPr>
                <a:defRPr/>
              </a:pPr>
              <a:t>2021/7/29</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861DCA0-A7E0-473C-984F-014803B689DC}" type="slidenum">
              <a:rPr lang="ja-JP" altLang="en-US"/>
              <a:pPr>
                <a:defRPr/>
              </a:pPr>
              <a:t>‹#›</a:t>
            </a:fld>
            <a:endParaRPr lang="ja-JP" altLang="en-US"/>
          </a:p>
        </p:txBody>
      </p:sp>
    </p:spTree>
    <p:extLst>
      <p:ext uri="{BB962C8B-B14F-4D97-AF65-F5344CB8AC3E}">
        <p14:creationId xmlns:p14="http://schemas.microsoft.com/office/powerpoint/2010/main" val="81923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5AE03AA-9D4C-478B-84EB-7A56502BCD56}" type="datetimeFigureOut">
              <a:rPr lang="ja-JP" altLang="en-US"/>
              <a:pPr>
                <a:defRPr/>
              </a:pPr>
              <a:t>2021/7/29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04069FE-8D51-46B7-9031-591B917A3335}" type="slidenum">
              <a:rPr lang="ja-JP" altLang="en-US"/>
              <a:pPr>
                <a:defRPr/>
              </a:pPr>
              <a:t>‹#›</a:t>
            </a:fld>
            <a:endParaRPr lang="ja-JP" altLang="en-US"/>
          </a:p>
        </p:txBody>
      </p:sp>
    </p:spTree>
    <p:extLst>
      <p:ext uri="{BB962C8B-B14F-4D97-AF65-F5344CB8AC3E}">
        <p14:creationId xmlns:p14="http://schemas.microsoft.com/office/powerpoint/2010/main" val="96056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5ECB93D-83F2-468D-A027-3F289B3B226D}" type="datetimeFigureOut">
              <a:rPr lang="ja-JP" altLang="en-US"/>
              <a:pPr>
                <a:defRPr/>
              </a:pPr>
              <a:t>2021/7/29</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431C559A-9258-405C-8233-4F047F71EA17}" type="slidenum">
              <a:rPr lang="ja-JP" altLang="en-US"/>
              <a:pPr>
                <a:defRPr/>
              </a:pPr>
              <a:t>‹#›</a:t>
            </a:fld>
            <a:endParaRPr lang="ja-JP" altLang="en-US"/>
          </a:p>
        </p:txBody>
      </p:sp>
    </p:spTree>
    <p:extLst>
      <p:ext uri="{BB962C8B-B14F-4D97-AF65-F5344CB8AC3E}">
        <p14:creationId xmlns:p14="http://schemas.microsoft.com/office/powerpoint/2010/main" val="10027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720AC8C2-0D8A-4F2A-B8EE-26B6A11B1950}" type="datetimeFigureOut">
              <a:rPr lang="ja-JP" altLang="en-US"/>
              <a:pPr>
                <a:defRPr/>
              </a:pPr>
              <a:t>2021/7/29</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6907E11-0539-4F02-8621-DD706681879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wm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2.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8" name="Group 271"/>
          <p:cNvGraphicFramePr>
            <a:graphicFrameLocks noGrp="1"/>
          </p:cNvGraphicFramePr>
          <p:nvPr>
            <p:extLst>
              <p:ext uri="{D42A27DB-BD31-4B8C-83A1-F6EECF244321}">
                <p14:modId xmlns:p14="http://schemas.microsoft.com/office/powerpoint/2010/main" val="2010133922"/>
              </p:ext>
            </p:extLst>
          </p:nvPr>
        </p:nvGraphicFramePr>
        <p:xfrm>
          <a:off x="2986088" y="1111250"/>
          <a:ext cx="6003925" cy="5630117"/>
        </p:xfrm>
        <a:graphic>
          <a:graphicData uri="http://schemas.openxmlformats.org/drawingml/2006/table">
            <a:tbl>
              <a:tblPr/>
              <a:tblGrid>
                <a:gridCol w="2539334">
                  <a:extLst>
                    <a:ext uri="{9D8B030D-6E8A-4147-A177-3AD203B41FA5}">
                      <a16:colId xmlns:a16="http://schemas.microsoft.com/office/drawing/2014/main" val="20000"/>
                    </a:ext>
                  </a:extLst>
                </a:gridCol>
                <a:gridCol w="3464591">
                  <a:extLst>
                    <a:ext uri="{9D8B030D-6E8A-4147-A177-3AD203B41FA5}">
                      <a16:colId xmlns:a16="http://schemas.microsoft.com/office/drawing/2014/main" val="20001"/>
                    </a:ext>
                  </a:extLst>
                </a:gridCol>
              </a:tblGrid>
              <a:tr h="431953">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rPr>
                        <a:t>　　</a:t>
                      </a:r>
                      <a:r>
                        <a:rPr kumimoji="0" lang="ja-JP" altLang="en-US" sz="1000" b="1" i="0" u="none" strike="noStrike" kern="1200" cap="none" normalizeH="0" baseline="0" dirty="0">
                          <a:ln>
                            <a:noFill/>
                          </a:ln>
                          <a:solidFill>
                            <a:srgbClr val="000000"/>
                          </a:solidFill>
                          <a:effectLst/>
                          <a:latin typeface="ＭＳ Ｐゴシック" charset="-128"/>
                          <a:ea typeface="ＭＳ Ｐゴシック" charset="-128"/>
                          <a:cs typeface="+mn-cs"/>
                        </a:rPr>
                        <a:t>　</a:t>
                      </a:r>
                      <a:r>
                        <a:rPr kumimoji="0" lang="ja-JP" altLang="en-US" sz="1000" b="1" i="0" u="none" strike="noStrike" kern="1200" cap="none" normalizeH="0" baseline="0" dirty="0" smtClean="0">
                          <a:ln>
                            <a:noFill/>
                          </a:ln>
                          <a:solidFill>
                            <a:srgbClr val="000000"/>
                          </a:solidFill>
                          <a:effectLst/>
                          <a:latin typeface="ＭＳ Ｐゴシック" charset="-128"/>
                          <a:ea typeface="ＭＳ Ｐゴシック" charset="-128"/>
                          <a:cs typeface="+mn-cs"/>
                        </a:rPr>
                        <a:t>　資質・能力とつながる活動の要点</a:t>
                      </a:r>
                      <a:endParaRPr kumimoji="0" lang="en-US" altLang="ja-JP" sz="1000" b="1" i="0" u="none" strike="noStrike" kern="1200" cap="none" normalizeH="0" baseline="0" dirty="0" smtClean="0">
                        <a:ln>
                          <a:noFill/>
                        </a:ln>
                        <a:solidFill>
                          <a:srgbClr val="000000"/>
                        </a:solidFill>
                        <a:effectLst/>
                        <a:latin typeface="ＭＳ Ｐゴシック" charset="-128"/>
                        <a:ea typeface="ＭＳ Ｐゴシック" charset="-128"/>
                        <a:cs typeface="+mn-cs"/>
                      </a:endParaRPr>
                    </a:p>
                  </a:txBody>
                  <a:tcPr marL="91471" marR="91471" marT="45590" marB="45590"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200" b="1" i="0" u="none" strike="noStrike" cap="none" normalizeH="0" baseline="0" dirty="0">
                          <a:ln>
                            <a:noFill/>
                          </a:ln>
                          <a:solidFill>
                            <a:srgbClr val="000000"/>
                          </a:solidFill>
                          <a:effectLst/>
                          <a:latin typeface="ＭＳ Ｐゴシック" charset="-128"/>
                          <a:ea typeface="ＭＳ Ｐゴシック" charset="-128"/>
                          <a:cs typeface="Times New Roman" pitchFamily="18" charset="0"/>
                        </a:rPr>
                        <a:t>　　　</a:t>
                      </a:r>
                      <a:r>
                        <a:rPr kumimoji="0" lang="ja-JP" altLang="en-US" sz="1200" b="1"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活動内容</a:t>
                      </a:r>
                      <a:endParaRPr kumimoji="0" lang="ja-JP" altLang="en-US" sz="1000" b="1" i="0" u="none" strike="noStrike" cap="none" normalizeH="0" baseline="0" dirty="0">
                        <a:ln>
                          <a:noFill/>
                        </a:ln>
                        <a:solidFill>
                          <a:srgbClr val="FF0000"/>
                        </a:solidFill>
                        <a:effectLst/>
                        <a:latin typeface="ＭＳ Ｐゴシック" charset="-128"/>
                        <a:ea typeface="ＭＳ Ｐゴシック" charset="-128"/>
                        <a:cs typeface="Times New Roman" pitchFamily="18" charset="0"/>
                      </a:endParaRPr>
                    </a:p>
                  </a:txBody>
                  <a:tcPr marL="91471" marR="91471" marT="45590" marB="4559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1286483">
                <a:tc>
                  <a:txBody>
                    <a:bodyPr/>
                    <a:lstStyle/>
                    <a:p>
                      <a:pPr algn="l" fontAlgn="base">
                        <a:spcAft>
                          <a:spcPts val="0"/>
                        </a:spcAft>
                      </a:pPr>
                      <a:r>
                        <a:rPr lang="ja-JP" altLang="en-US" sz="1100" kern="1200" dirty="0" smtClean="0">
                          <a:solidFill>
                            <a:srgbClr val="000000"/>
                          </a:solidFill>
                          <a:effectLst/>
                          <a:latin typeface="ＭＳ Ｐゴシック" panose="020B0600070205080204" pitchFamily="50" charset="-128"/>
                          <a:ea typeface="+mn-ea"/>
                          <a:cs typeface="Arial"/>
                        </a:rPr>
                        <a:t>風景画や油彩画の作品</a:t>
                      </a:r>
                      <a:r>
                        <a:rPr lang="ja-JP" altLang="ja-JP" sz="1100" kern="1200" dirty="0" smtClean="0">
                          <a:solidFill>
                            <a:srgbClr val="000000"/>
                          </a:solidFill>
                          <a:effectLst/>
                          <a:latin typeface="ＭＳ Ｐゴシック" panose="020B0600070205080204" pitchFamily="50" charset="-128"/>
                          <a:ea typeface="+mn-ea"/>
                          <a:cs typeface="Arial"/>
                        </a:rPr>
                        <a:t>を</a:t>
                      </a:r>
                      <a:r>
                        <a:rPr lang="ja-JP" altLang="en-US" sz="1100" kern="1200" dirty="0" smtClean="0">
                          <a:solidFill>
                            <a:srgbClr val="000000"/>
                          </a:solidFill>
                          <a:effectLst/>
                          <a:latin typeface="ＭＳ Ｐゴシック" panose="020B0600070205080204" pitchFamily="50" charset="-128"/>
                          <a:ea typeface="+mn-ea"/>
                          <a:cs typeface="Arial"/>
                        </a:rPr>
                        <a:t>鑑賞し</a:t>
                      </a:r>
                      <a:r>
                        <a:rPr lang="ja-JP" altLang="ja-JP" sz="1100" kern="1200" dirty="0" smtClean="0">
                          <a:solidFill>
                            <a:srgbClr val="000000"/>
                          </a:solidFill>
                          <a:effectLst/>
                          <a:latin typeface="ＭＳ Ｐゴシック" panose="020B0600070205080204" pitchFamily="50" charset="-128"/>
                          <a:ea typeface="+mn-ea"/>
                          <a:cs typeface="Arial"/>
                        </a:rPr>
                        <a:t>、</a:t>
                      </a:r>
                      <a:r>
                        <a:rPr lang="ja-JP" altLang="en-US" sz="1100" kern="1200" dirty="0" smtClean="0">
                          <a:solidFill>
                            <a:srgbClr val="000000"/>
                          </a:solidFill>
                          <a:effectLst/>
                          <a:latin typeface="ＭＳ Ｐゴシック" panose="020B0600070205080204" pitchFamily="50" charset="-128"/>
                          <a:ea typeface="+mn-ea"/>
                          <a:cs typeface="Arial"/>
                        </a:rPr>
                        <a:t>描かれている物や形のとらえ方、色の表現の仕方</a:t>
                      </a:r>
                      <a:r>
                        <a:rPr lang="ja-JP" altLang="ja-JP" sz="1100" kern="1200" dirty="0" smtClean="0">
                          <a:solidFill>
                            <a:srgbClr val="000000"/>
                          </a:solidFill>
                          <a:effectLst/>
                          <a:latin typeface="ＭＳ Ｐゴシック" panose="020B0600070205080204" pitchFamily="50" charset="-128"/>
                          <a:ea typeface="+mn-ea"/>
                          <a:cs typeface="Arial"/>
                        </a:rPr>
                        <a:t>などから</a:t>
                      </a:r>
                      <a:r>
                        <a:rPr lang="ja-JP" altLang="en-US" sz="1100" kern="1200" dirty="0" smtClean="0">
                          <a:solidFill>
                            <a:srgbClr val="000000"/>
                          </a:solidFill>
                          <a:effectLst/>
                          <a:latin typeface="ＭＳ Ｐゴシック" panose="020B0600070205080204" pitchFamily="50" charset="-128"/>
                          <a:ea typeface="+mn-ea"/>
                          <a:cs typeface="Arial"/>
                        </a:rPr>
                        <a:t>西洋</a:t>
                      </a:r>
                      <a:r>
                        <a:rPr lang="ja-JP" altLang="ja-JP" sz="1100" kern="1200" dirty="0" smtClean="0">
                          <a:solidFill>
                            <a:srgbClr val="000000"/>
                          </a:solidFill>
                          <a:effectLst/>
                          <a:latin typeface="ＭＳ Ｐゴシック" panose="020B0600070205080204" pitchFamily="50" charset="-128"/>
                          <a:ea typeface="+mn-ea"/>
                          <a:cs typeface="Arial"/>
                        </a:rPr>
                        <a:t>の</a:t>
                      </a:r>
                      <a:r>
                        <a:rPr lang="ja-JP" altLang="en-US" sz="1100" kern="1200" dirty="0" smtClean="0">
                          <a:solidFill>
                            <a:srgbClr val="000000"/>
                          </a:solidFill>
                          <a:effectLst/>
                          <a:latin typeface="ＭＳ Ｐゴシック" panose="020B0600070205080204" pitchFamily="50" charset="-128"/>
                          <a:ea typeface="+mn-ea"/>
                          <a:cs typeface="Arial"/>
                        </a:rPr>
                        <a:t>絵画</a:t>
                      </a:r>
                      <a:r>
                        <a:rPr lang="ja-JP" altLang="ja-JP" sz="1100" kern="1200" dirty="0" smtClean="0">
                          <a:solidFill>
                            <a:srgbClr val="000000"/>
                          </a:solidFill>
                          <a:effectLst/>
                          <a:latin typeface="ＭＳ Ｐゴシック" panose="020B0600070205080204" pitchFamily="50" charset="-128"/>
                          <a:ea typeface="+mn-ea"/>
                          <a:cs typeface="Arial"/>
                        </a:rPr>
                        <a:t>に見られる</a:t>
                      </a:r>
                      <a:r>
                        <a:rPr lang="ja-JP" altLang="en-US" sz="1100" kern="1200" dirty="0" smtClean="0">
                          <a:solidFill>
                            <a:srgbClr val="000000"/>
                          </a:solidFill>
                          <a:effectLst/>
                          <a:latin typeface="ＭＳ Ｐゴシック" panose="020B0600070205080204" pitchFamily="50" charset="-128"/>
                          <a:ea typeface="+mn-ea"/>
                          <a:cs typeface="Arial"/>
                        </a:rPr>
                        <a:t>特徴について考える</a:t>
                      </a:r>
                      <a:r>
                        <a:rPr lang="ja-JP" altLang="ja-JP" sz="1100" kern="1200" dirty="0" smtClean="0">
                          <a:solidFill>
                            <a:srgbClr val="000000"/>
                          </a:solidFill>
                          <a:effectLst/>
                          <a:latin typeface="ＭＳ Ｐゴシック" panose="020B0600070205080204" pitchFamily="50" charset="-128"/>
                          <a:ea typeface="+mn-ea"/>
                          <a:cs typeface="Arial"/>
                        </a:rPr>
                        <a:t>。</a:t>
                      </a:r>
                      <a:r>
                        <a:rPr lang="ja-JP" altLang="en-US" sz="1100" kern="0" dirty="0" smtClean="0">
                          <a:effectLst/>
                          <a:latin typeface="ＭＳ Ｐゴシック" panose="020B0600070205080204" pitchFamily="50" charset="-128"/>
                          <a:ea typeface="+mn-ea"/>
                          <a:cs typeface="Arial"/>
                        </a:rPr>
                        <a:t>グループ内で他者と意見交換をして、各主義様式や画家の作風について理解を深める。</a:t>
                      </a:r>
                      <a:endParaRPr lang="ja-JP" altLang="ja-JP" sz="1100" kern="100" dirty="0">
                        <a:effectLst/>
                        <a:latin typeface="ＭＳ Ｐゴシック" panose="020B0600070205080204" pitchFamily="50" charset="-128"/>
                        <a:ea typeface="+mn-ea"/>
                        <a:cs typeface="Times New Roman"/>
                      </a:endParaRPr>
                    </a:p>
                  </a:txBody>
                  <a:tcPr marL="91471" marR="91471" marT="45590" marB="45590"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a:t>
                      </a:r>
                      <a:r>
                        <a:rPr lang="ja-JP" altLang="en-US" sz="1100" kern="1200" dirty="0" smtClean="0">
                          <a:solidFill>
                            <a:srgbClr val="000000"/>
                          </a:solidFill>
                          <a:effectLst/>
                          <a:latin typeface="ＭＳ Ｐゴシック" panose="020B0600070205080204" pitchFamily="50" charset="-128"/>
                          <a:ea typeface="+mn-ea"/>
                          <a:cs typeface="Arial"/>
                        </a:rPr>
                        <a:t>教科書や資料に載っている油彩風景画の作品</a:t>
                      </a:r>
                      <a:r>
                        <a:rPr lang="ja-JP" altLang="ja-JP" sz="1100" kern="1200" dirty="0" smtClean="0">
                          <a:solidFill>
                            <a:srgbClr val="000000"/>
                          </a:solidFill>
                          <a:effectLst/>
                          <a:latin typeface="ＭＳ Ｐゴシック" panose="020B0600070205080204" pitchFamily="50" charset="-128"/>
                          <a:ea typeface="+mn-ea"/>
                          <a:cs typeface="Arial"/>
                        </a:rPr>
                        <a:t>を</a:t>
                      </a:r>
                      <a:r>
                        <a:rPr lang="ja-JP" altLang="en-US" sz="1100" kern="1200" dirty="0" smtClean="0">
                          <a:solidFill>
                            <a:srgbClr val="000000"/>
                          </a:solidFill>
                          <a:effectLst/>
                          <a:latin typeface="ＭＳ Ｐゴシック" panose="020B0600070205080204" pitchFamily="50" charset="-128"/>
                          <a:ea typeface="+mn-ea"/>
                          <a:cs typeface="Arial"/>
                        </a:rPr>
                        <a:t>鑑賞する。</a:t>
                      </a:r>
                      <a:endParaRPr lang="en-US" altLang="ja-JP" sz="1100" kern="1200" dirty="0" smtClean="0">
                        <a:solidFill>
                          <a:srgbClr val="000000"/>
                        </a:solidFill>
                        <a:effectLst/>
                        <a:latin typeface="ＭＳ Ｐゴシック" panose="020B0600070205080204" pitchFamily="50" charset="-128"/>
                        <a:ea typeface="+mn-ea"/>
                        <a:cs typeface="Arial"/>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ja-JP" altLang="en-US" sz="1100" kern="1200" dirty="0" smtClean="0">
                          <a:solidFill>
                            <a:srgbClr val="000000"/>
                          </a:solidFill>
                          <a:effectLst/>
                          <a:latin typeface="ＭＳ Ｐゴシック" panose="020B0600070205080204" pitchFamily="50" charset="-128"/>
                          <a:ea typeface="+mn-ea"/>
                          <a:cs typeface="Arial"/>
                        </a:rPr>
                        <a:t>・自分の描きたいイメージに合った主義・様式の画家について調べワークシートにまとめる。</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ＭＳ Ｐゴシック" panose="020B0600070205080204" pitchFamily="50" charset="-128"/>
                          <a:ea typeface="+mn-ea"/>
                        </a:rPr>
                        <a:t>・</a:t>
                      </a:r>
                      <a:r>
                        <a:rPr lang="ja-JP" altLang="en-US" sz="1100" kern="1200" dirty="0" smtClean="0">
                          <a:solidFill>
                            <a:srgbClr val="000000"/>
                          </a:solidFill>
                          <a:effectLst/>
                          <a:latin typeface="ＭＳ Ｐゴシック" panose="020B0600070205080204" pitchFamily="50" charset="-128"/>
                          <a:ea typeface="+mn-ea"/>
                          <a:cs typeface="Arial"/>
                        </a:rPr>
                        <a:t>それぞれが選んだ画家の作風について「色」と「形」に着目して分析し、グループで話し合いながらプロット図に記入する。</a:t>
                      </a:r>
                    </a:p>
                  </a:txBody>
                  <a:tcPr marL="91471" marR="91471" marT="45590" marB="45590"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68585">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a:t>
                      </a: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授業づくりの要点</a:t>
                      </a:r>
                    </a:p>
                  </a:txBody>
                  <a:tcPr marL="91471" marR="91471" marT="45590" marB="45590"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643096">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①</a:t>
                      </a:r>
                      <a:r>
                        <a:rPr lang="ja-JP" altLang="en-US" sz="1000" kern="1200" dirty="0" smtClean="0">
                          <a:solidFill>
                            <a:srgbClr val="000000"/>
                          </a:solidFill>
                          <a:effectLst/>
                          <a:latin typeface="ＭＳ Ｐゴシック" panose="020B0600070205080204" pitchFamily="50" charset="-128"/>
                          <a:ea typeface="+mn-ea"/>
                          <a:cs typeface="Arial"/>
                        </a:rPr>
                        <a:t>教科書や資料に載っている油彩風景画の作品</a:t>
                      </a:r>
                      <a:r>
                        <a:rPr lang="ja-JP" altLang="ja-JP" sz="1000" kern="1200" dirty="0" smtClean="0">
                          <a:solidFill>
                            <a:srgbClr val="000000"/>
                          </a:solidFill>
                          <a:effectLst/>
                          <a:latin typeface="ＭＳ Ｐゴシック" panose="020B0600070205080204" pitchFamily="50" charset="-128"/>
                          <a:ea typeface="+mn-ea"/>
                          <a:cs typeface="Arial"/>
                        </a:rPr>
                        <a:t>を</a:t>
                      </a:r>
                      <a:r>
                        <a:rPr lang="ja-JP" altLang="en-US" sz="1000" kern="1200" dirty="0" smtClean="0">
                          <a:solidFill>
                            <a:srgbClr val="000000"/>
                          </a:solidFill>
                          <a:effectLst/>
                          <a:latin typeface="ＭＳ Ｐゴシック" panose="020B0600070205080204" pitchFamily="50" charset="-128"/>
                          <a:ea typeface="+mn-ea"/>
                          <a:cs typeface="Arial"/>
                        </a:rPr>
                        <a:t>鑑賞</a:t>
                      </a:r>
                      <a:endParaRPr kumimoji="1" lang="en-US" altLang="ja-JP" sz="1000" b="0" i="0" u="none" strike="noStrike" kern="1200" cap="none" normalizeH="0" baseline="0" dirty="0" smtClean="0">
                        <a:ln>
                          <a:noFill/>
                        </a:ln>
                        <a:solidFill>
                          <a:schemeClr val="tx1"/>
                        </a:solidFill>
                        <a:effectLst/>
                        <a:latin typeface="ＭＳ Ｐゴシック" panose="020B0600070205080204" pitchFamily="50" charset="-128"/>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normalizeH="0" baseline="0" dirty="0" smtClean="0">
                          <a:ln>
                            <a:noFill/>
                          </a:ln>
                          <a:solidFill>
                            <a:schemeClr val="tx1"/>
                          </a:solidFill>
                          <a:effectLst/>
                          <a:latin typeface="ＭＳ Ｐゴシック" panose="020B0600070205080204" pitchFamily="50" charset="-128"/>
                          <a:ea typeface="+mn-ea"/>
                          <a:cs typeface="+mn-cs"/>
                        </a:rPr>
                        <a:t>　　　　　　　　→描いてみたい画風のイメージを膨らませる</a:t>
                      </a:r>
                      <a:endParaRPr kumimoji="1" lang="en-US" altLang="ja-JP" sz="1000" b="0" i="0" u="none" strike="noStrike" kern="1200" cap="none" normalizeH="0" baseline="0" dirty="0" smtClean="0">
                        <a:ln>
                          <a:noFill/>
                        </a:ln>
                        <a:solidFill>
                          <a:schemeClr val="tx1"/>
                        </a:solidFill>
                        <a:effectLst/>
                        <a:latin typeface="ＭＳ Ｐゴシック" panose="020B0600070205080204" pitchFamily="50" charset="-128"/>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kern="1200" cap="none" normalizeH="0" baseline="0" dirty="0" smtClean="0">
                          <a:ln>
                            <a:noFill/>
                          </a:ln>
                          <a:solidFill>
                            <a:schemeClr val="tx1"/>
                          </a:solidFill>
                          <a:effectLst/>
                          <a:latin typeface="ＭＳ Ｐゴシック" panose="020B0600070205080204" pitchFamily="50" charset="-128"/>
                          <a:ea typeface="+mn-ea"/>
                          <a:cs typeface="+mn-cs"/>
                        </a:rPr>
                        <a:t>　　　　　　　　→気になった画家の絵に付箋を貼る</a:t>
                      </a:r>
                      <a:r>
                        <a:rPr kumimoji="0" lang="ja-JP" altLang="en-US"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rPr>
                        <a:t>　</a:t>
                      </a:r>
                      <a:endParaRPr kumimoji="0" lang="en-US" altLang="ja-JP"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ja-JP"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ja-JP"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ja-JP"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rPr>
                        <a:t>　</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②画家の画風について考察する</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rPr>
                        <a:t>　・資料に挙げた絵の「色」と「形」の特徴に着目させる　</a:t>
                      </a:r>
                      <a:endParaRPr kumimoji="0" lang="en-US" altLang="ja-JP"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rPr>
                        <a:t>　・「色」の変化を縦軸、「形」の変化を横軸にとった</a:t>
                      </a:r>
                      <a:endParaRPr kumimoji="0" lang="en-US" altLang="ja-JP"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rPr>
                        <a:t>　　プロット図に、資料に挙げられている画家名を書き入れる</a:t>
                      </a:r>
                      <a:endParaRPr kumimoji="0" lang="en-US" altLang="ja-JP"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1200" cap="none" normalizeH="0" baseline="0" dirty="0" smtClean="0">
                        <a:ln>
                          <a:noFill/>
                        </a:ln>
                        <a:solidFill>
                          <a:schemeClr val="tx1"/>
                        </a:solidFill>
                        <a:effectLst/>
                        <a:latin typeface="Calibri" pitchFamily="34" charset="0"/>
                        <a:ea typeface="ＭＳ Ｐゴシック"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en-US" altLang="ja-JP" sz="1000" b="0" i="0" u="none" strike="noStrike" kern="1200" cap="none" normalizeH="0" baseline="0" dirty="0" smtClean="0">
                        <a:ln>
                          <a:noFill/>
                        </a:ln>
                        <a:solidFill>
                          <a:schemeClr val="tx1"/>
                        </a:solidFill>
                        <a:effectLst/>
                        <a:latin typeface="Calibri" pitchFamily="34" charset="0"/>
                        <a:ea typeface="ＭＳ Ｐゴシック"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ja-JP" sz="1000" b="0" i="0" u="none" strike="noStrike" kern="1200"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③グループで意見を交換する</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a:t>
                      </a:r>
                      <a:r>
                        <a:rPr kumimoji="0" lang="ja-JP" altLang="en-US"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rPr>
                        <a:t>　・画家ごとに自分がプロットした位置と他の人との差を比較する。</a:t>
                      </a:r>
                      <a:endParaRPr kumimoji="0" lang="en-US" altLang="ja-JP"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a:t>
                      </a:r>
                      <a:r>
                        <a:rPr kumimoji="0" lang="ja-JP" altLang="en-US"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rPr>
                        <a:t>　・自分が着目した画家について班員全員の意見をプロットし線でつなぐ。</a:t>
                      </a:r>
                      <a:endParaRPr kumimoji="0" lang="en-US" altLang="ja-JP" sz="1000" b="0" i="0" u="none" strike="noStrike" kern="1200" cap="none" normalizeH="0" baseline="0" dirty="0" smtClean="0">
                        <a:ln>
                          <a:noFill/>
                        </a:ln>
                        <a:solidFill>
                          <a:schemeClr val="tx1"/>
                        </a:solidFill>
                        <a:effectLst/>
                        <a:latin typeface="ＭＳ Ｐ明朝" panose="02020600040205080304" pitchFamily="18" charset="-128"/>
                        <a:ea typeface="ＭＳ Ｐ明朝" panose="02020600040205080304" pitchFamily="18" charset="-128"/>
                        <a:cs typeface="Times New Roman" pitchFamily="18" charset="0"/>
                      </a:endParaRPr>
                    </a:p>
                  </a:txBody>
                  <a:tcPr marL="91471" marR="91471" marT="45590" marB="45590"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marL="91476" marR="91476" marT="45582" marB="45582"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graphicFrame>
        <p:nvGraphicFramePr>
          <p:cNvPr id="37" name="Group 165"/>
          <p:cNvGraphicFramePr>
            <a:graphicFrameLocks noGrp="1"/>
          </p:cNvGraphicFramePr>
          <p:nvPr>
            <p:extLst/>
          </p:nvPr>
        </p:nvGraphicFramePr>
        <p:xfrm>
          <a:off x="123032" y="1111251"/>
          <a:ext cx="2800078" cy="3386436"/>
        </p:xfrm>
        <a:graphic>
          <a:graphicData uri="http://schemas.openxmlformats.org/drawingml/2006/table">
            <a:tbl>
              <a:tblPr bandCol="1"/>
              <a:tblGrid>
                <a:gridCol w="120981">
                  <a:extLst>
                    <a:ext uri="{9D8B030D-6E8A-4147-A177-3AD203B41FA5}">
                      <a16:colId xmlns:a16="http://schemas.microsoft.com/office/drawing/2014/main" val="20000"/>
                    </a:ext>
                  </a:extLst>
                </a:gridCol>
                <a:gridCol w="145092">
                  <a:extLst>
                    <a:ext uri="{9D8B030D-6E8A-4147-A177-3AD203B41FA5}">
                      <a16:colId xmlns:a16="http://schemas.microsoft.com/office/drawing/2014/main" val="20001"/>
                    </a:ext>
                  </a:extLst>
                </a:gridCol>
                <a:gridCol w="140618">
                  <a:extLst>
                    <a:ext uri="{9D8B030D-6E8A-4147-A177-3AD203B41FA5}">
                      <a16:colId xmlns:a16="http://schemas.microsoft.com/office/drawing/2014/main" val="3740382228"/>
                    </a:ext>
                  </a:extLst>
                </a:gridCol>
                <a:gridCol w="162868">
                  <a:extLst>
                    <a:ext uri="{9D8B030D-6E8A-4147-A177-3AD203B41FA5}">
                      <a16:colId xmlns:a16="http://schemas.microsoft.com/office/drawing/2014/main" val="3508286439"/>
                    </a:ext>
                  </a:extLst>
                </a:gridCol>
                <a:gridCol w="48059">
                  <a:extLst>
                    <a:ext uri="{9D8B030D-6E8A-4147-A177-3AD203B41FA5}">
                      <a16:colId xmlns:a16="http://schemas.microsoft.com/office/drawing/2014/main" val="2757078843"/>
                    </a:ext>
                  </a:extLst>
                </a:gridCol>
                <a:gridCol w="69419">
                  <a:extLst>
                    <a:ext uri="{9D8B030D-6E8A-4147-A177-3AD203B41FA5}">
                      <a16:colId xmlns:a16="http://schemas.microsoft.com/office/drawing/2014/main" val="2229520088"/>
                    </a:ext>
                  </a:extLst>
                </a:gridCol>
                <a:gridCol w="141507">
                  <a:extLst>
                    <a:ext uri="{9D8B030D-6E8A-4147-A177-3AD203B41FA5}">
                      <a16:colId xmlns:a16="http://schemas.microsoft.com/office/drawing/2014/main" val="932570964"/>
                    </a:ext>
                  </a:extLst>
                </a:gridCol>
                <a:gridCol w="210927">
                  <a:extLst>
                    <a:ext uri="{9D8B030D-6E8A-4147-A177-3AD203B41FA5}">
                      <a16:colId xmlns:a16="http://schemas.microsoft.com/office/drawing/2014/main" val="4199481403"/>
                    </a:ext>
                  </a:extLst>
                </a:gridCol>
                <a:gridCol w="112887">
                  <a:extLst>
                    <a:ext uri="{9D8B030D-6E8A-4147-A177-3AD203B41FA5}">
                      <a16:colId xmlns:a16="http://schemas.microsoft.com/office/drawing/2014/main" val="20004"/>
                    </a:ext>
                  </a:extLst>
                </a:gridCol>
                <a:gridCol w="98039">
                  <a:extLst>
                    <a:ext uri="{9D8B030D-6E8A-4147-A177-3AD203B41FA5}">
                      <a16:colId xmlns:a16="http://schemas.microsoft.com/office/drawing/2014/main" val="745987750"/>
                    </a:ext>
                  </a:extLst>
                </a:gridCol>
                <a:gridCol w="62668">
                  <a:extLst>
                    <a:ext uri="{9D8B030D-6E8A-4147-A177-3AD203B41FA5}">
                      <a16:colId xmlns:a16="http://schemas.microsoft.com/office/drawing/2014/main" val="3905890171"/>
                    </a:ext>
                  </a:extLst>
                </a:gridCol>
                <a:gridCol w="27371">
                  <a:extLst>
                    <a:ext uri="{9D8B030D-6E8A-4147-A177-3AD203B41FA5}">
                      <a16:colId xmlns:a16="http://schemas.microsoft.com/office/drawing/2014/main" val="3780888487"/>
                    </a:ext>
                  </a:extLst>
                </a:gridCol>
                <a:gridCol w="157102">
                  <a:extLst>
                    <a:ext uri="{9D8B030D-6E8A-4147-A177-3AD203B41FA5}">
                      <a16:colId xmlns:a16="http://schemas.microsoft.com/office/drawing/2014/main" val="1566979419"/>
                    </a:ext>
                  </a:extLst>
                </a:gridCol>
                <a:gridCol w="62680">
                  <a:extLst>
                    <a:ext uri="{9D8B030D-6E8A-4147-A177-3AD203B41FA5}">
                      <a16:colId xmlns:a16="http://schemas.microsoft.com/office/drawing/2014/main" val="1286313339"/>
                    </a:ext>
                  </a:extLst>
                </a:gridCol>
                <a:gridCol w="81183">
                  <a:extLst>
                    <a:ext uri="{9D8B030D-6E8A-4147-A177-3AD203B41FA5}">
                      <a16:colId xmlns:a16="http://schemas.microsoft.com/office/drawing/2014/main" val="1427273429"/>
                    </a:ext>
                  </a:extLst>
                </a:gridCol>
                <a:gridCol w="57097">
                  <a:extLst>
                    <a:ext uri="{9D8B030D-6E8A-4147-A177-3AD203B41FA5}">
                      <a16:colId xmlns:a16="http://schemas.microsoft.com/office/drawing/2014/main" val="3877628610"/>
                    </a:ext>
                  </a:extLst>
                </a:gridCol>
                <a:gridCol w="200960">
                  <a:extLst>
                    <a:ext uri="{9D8B030D-6E8A-4147-A177-3AD203B41FA5}">
                      <a16:colId xmlns:a16="http://schemas.microsoft.com/office/drawing/2014/main" val="2776269064"/>
                    </a:ext>
                  </a:extLst>
                </a:gridCol>
                <a:gridCol w="25400">
                  <a:extLst>
                    <a:ext uri="{9D8B030D-6E8A-4147-A177-3AD203B41FA5}">
                      <a16:colId xmlns:a16="http://schemas.microsoft.com/office/drawing/2014/main" val="2775661204"/>
                    </a:ext>
                  </a:extLst>
                </a:gridCol>
                <a:gridCol w="25400">
                  <a:extLst>
                    <a:ext uri="{9D8B030D-6E8A-4147-A177-3AD203B41FA5}">
                      <a16:colId xmlns:a16="http://schemas.microsoft.com/office/drawing/2014/main" val="1664011738"/>
                    </a:ext>
                  </a:extLst>
                </a:gridCol>
                <a:gridCol w="40579">
                  <a:extLst>
                    <a:ext uri="{9D8B030D-6E8A-4147-A177-3AD203B41FA5}">
                      <a16:colId xmlns:a16="http://schemas.microsoft.com/office/drawing/2014/main" val="20008"/>
                    </a:ext>
                  </a:extLst>
                </a:gridCol>
                <a:gridCol w="65735">
                  <a:extLst>
                    <a:ext uri="{9D8B030D-6E8A-4147-A177-3AD203B41FA5}">
                      <a16:colId xmlns:a16="http://schemas.microsoft.com/office/drawing/2014/main" val="3192318780"/>
                    </a:ext>
                  </a:extLst>
                </a:gridCol>
                <a:gridCol w="54624">
                  <a:extLst>
                    <a:ext uri="{9D8B030D-6E8A-4147-A177-3AD203B41FA5}">
                      <a16:colId xmlns:a16="http://schemas.microsoft.com/office/drawing/2014/main" val="525994830"/>
                    </a:ext>
                  </a:extLst>
                </a:gridCol>
                <a:gridCol w="122335">
                  <a:extLst>
                    <a:ext uri="{9D8B030D-6E8A-4147-A177-3AD203B41FA5}">
                      <a16:colId xmlns:a16="http://schemas.microsoft.com/office/drawing/2014/main" val="1651183171"/>
                    </a:ext>
                  </a:extLst>
                </a:gridCol>
                <a:gridCol w="63403">
                  <a:extLst>
                    <a:ext uri="{9D8B030D-6E8A-4147-A177-3AD203B41FA5}">
                      <a16:colId xmlns:a16="http://schemas.microsoft.com/office/drawing/2014/main" val="1939580681"/>
                    </a:ext>
                  </a:extLst>
                </a:gridCol>
                <a:gridCol w="70217">
                  <a:extLst>
                    <a:ext uri="{9D8B030D-6E8A-4147-A177-3AD203B41FA5}">
                      <a16:colId xmlns:a16="http://schemas.microsoft.com/office/drawing/2014/main" val="20010"/>
                    </a:ext>
                  </a:extLst>
                </a:gridCol>
                <a:gridCol w="149654">
                  <a:extLst>
                    <a:ext uri="{9D8B030D-6E8A-4147-A177-3AD203B41FA5}">
                      <a16:colId xmlns:a16="http://schemas.microsoft.com/office/drawing/2014/main" val="3601466051"/>
                    </a:ext>
                  </a:extLst>
                </a:gridCol>
                <a:gridCol w="283273">
                  <a:extLst>
                    <a:ext uri="{9D8B030D-6E8A-4147-A177-3AD203B41FA5}">
                      <a16:colId xmlns:a16="http://schemas.microsoft.com/office/drawing/2014/main" val="980286720"/>
                    </a:ext>
                  </a:extLst>
                </a:gridCol>
              </a:tblGrid>
              <a:tr h="252397">
                <a:tc gridSpan="27">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100" b="1" i="0" u="none" strike="noStrike" cap="none" normalizeH="0" baseline="0" dirty="0" smtClean="0">
                          <a:ln>
                            <a:noFill/>
                          </a:ln>
                          <a:solidFill>
                            <a:srgbClr val="000000"/>
                          </a:solidFill>
                          <a:effectLst/>
                          <a:latin typeface="ＭＳ Ｐゴシック" charset="-128"/>
                          <a:ea typeface="ＭＳ Ｐゴシック" charset="-128"/>
                        </a:rPr>
                        <a:t>高校美術</a:t>
                      </a:r>
                      <a:r>
                        <a:rPr kumimoji="0" lang="en-US" altLang="ja-JP" sz="1100" b="1" i="0" u="none" strike="noStrike" cap="none" normalizeH="0" baseline="0" dirty="0" smtClean="0">
                          <a:ln>
                            <a:noFill/>
                          </a:ln>
                          <a:solidFill>
                            <a:srgbClr val="000000"/>
                          </a:solidFill>
                          <a:effectLst/>
                          <a:latin typeface="ＭＳ Ｐゴシック" charset="-128"/>
                          <a:ea typeface="ＭＳ Ｐゴシック" charset="-128"/>
                        </a:rPr>
                        <a:t>Ⅰ</a:t>
                      </a:r>
                      <a:r>
                        <a:rPr kumimoji="0" lang="ja-JP" altLang="en-US" sz="1100" b="1" i="0" u="none" strike="noStrike" cap="none" normalizeH="0" baseline="0" dirty="0" smtClean="0">
                          <a:ln>
                            <a:noFill/>
                          </a:ln>
                          <a:solidFill>
                            <a:srgbClr val="000000"/>
                          </a:solidFill>
                          <a:effectLst/>
                          <a:latin typeface="ＭＳ Ｐゴシック" charset="-128"/>
                          <a:ea typeface="ＭＳ Ｐゴシック" charset="-128"/>
                        </a:rPr>
                        <a:t>の指導項目</a:t>
                      </a:r>
                      <a:endParaRPr kumimoji="0" lang="ja-JP" altLang="en-US" sz="1000" b="1" i="0" u="none" strike="noStrike" cap="none" normalizeH="0" baseline="0" dirty="0" smtClean="0">
                        <a:ln>
                          <a:noFill/>
                        </a:ln>
                        <a:solidFill>
                          <a:srgbClr val="000000"/>
                        </a:solidFill>
                        <a:effectLst/>
                        <a:latin typeface="ＭＳ Ｐゴシック" charset="-128"/>
                        <a:ea typeface="ＭＳ Ｐゴシック" charset="-128"/>
                      </a:endParaRPr>
                    </a:p>
                  </a:txBody>
                  <a:tcPr marL="91471" marR="91471"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tx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30439">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 altLang="en-US" sz="800" b="0" i="0" u="none" strike="noStrike" cap="none" normalizeH="0" baseline="0" dirty="0" smtClean="0">
                          <a:ln>
                            <a:noFill/>
                          </a:ln>
                          <a:solidFill>
                            <a:schemeClr val="tx1"/>
                          </a:solidFill>
                          <a:effectLst/>
                          <a:latin typeface="Calibri" pitchFamily="34" charset="0"/>
                          <a:ea typeface="ＭＳ Ｐゴシック" charset="-128"/>
                        </a:rPr>
                        <a:t>知識</a:t>
                      </a:r>
                      <a:endParaRPr kumimoji="1" lang="en-US" altLang="ja" sz="8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ja-JP" sz="6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600" b="0" i="0" u="none" strike="noStrike" cap="none" normalizeH="0" baseline="0" dirty="0" smtClean="0">
                          <a:ln>
                            <a:noFill/>
                          </a:ln>
                          <a:solidFill>
                            <a:schemeClr val="tx1"/>
                          </a:solidFill>
                          <a:effectLst/>
                          <a:latin typeface="Calibri" pitchFamily="34" charset="0"/>
                          <a:ea typeface="ＭＳ Ｐゴシック" charset="-128"/>
                        </a:rPr>
                        <a:t>共通事項</a:t>
                      </a:r>
                      <a:r>
                        <a:rPr kumimoji="1" lang="en-US" altLang="ja-JP" sz="600" b="0" i="0" u="none" strike="noStrike" cap="none" normalizeH="0" baseline="0" dirty="0" smtClean="0">
                          <a:ln>
                            <a:noFill/>
                          </a:ln>
                          <a:solidFill>
                            <a:schemeClr val="tx1"/>
                          </a:solidFill>
                          <a:effectLst/>
                          <a:latin typeface="Calibri" pitchFamily="34" charset="0"/>
                          <a:ea typeface="ＭＳ Ｐゴシック" charset="-128"/>
                        </a:rPr>
                        <a:t>〕</a:t>
                      </a:r>
                      <a:endParaRPr kumimoji="1" lang="en-US" altLang="ja" sz="600" b="0" i="0" u="none" strike="noStrike" cap="none" normalizeH="0" baseline="0" dirty="0">
                        <a:ln>
                          <a:noFill/>
                        </a:ln>
                        <a:solidFill>
                          <a:schemeClr val="tx1"/>
                        </a:solidFill>
                        <a:effectLst/>
                        <a:latin typeface="Calibri" pitchFamily="34" charset="0"/>
                        <a:ea typeface="ＭＳ Ｐゴシック" charset="-128"/>
                      </a:endParaRP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rPr>
                        <a:t>造形の要素の働き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rPr>
                        <a:t>全体の</a:t>
                      </a: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rPr>
                        <a:t>イメージ</a:t>
                      </a: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rPr>
                        <a:t>作風</a:t>
                      </a: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rPr>
                        <a:t>様式</a:t>
                      </a: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mn-ea"/>
                        <a:cs typeface="+mn-cs"/>
                      </a:endParaRPr>
                    </a:p>
                    <a:p>
                      <a:pPr marL="0" marR="0" lvl="0" indent="0" algn="ctr" defTabSz="914400" rtl="0" eaLnBrk="0" fontAlgn="base" latinLnBrk="0" hangingPunct="0">
                        <a:lnSpc>
                          <a:spcPts val="800"/>
                        </a:lnSpc>
                        <a:spcBef>
                          <a:spcPct val="0"/>
                        </a:spcBef>
                        <a:spcAft>
                          <a:spcPct val="0"/>
                        </a:spcAft>
                        <a:buClrTx/>
                        <a:buSzTx/>
                        <a:buFontTx/>
                        <a:buNone/>
                        <a:tabLst/>
                        <a:defRPr/>
                      </a:pPr>
                      <a:endParaRPr kumimoji="1" lang="en-US" altLang="ja-JP" sz="80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　　　　）</a:t>
                      </a:r>
                      <a:endParaRPr kumimoji="1" lang="ja-JP" altLang="en-US" sz="800" dirty="0" smtClean="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r h="144016">
                <a:tc rowSpan="2"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800" b="0" i="0" u="none" strike="noStrike" kern="1200" cap="none" normalizeH="0" baseline="0" dirty="0" smtClean="0">
                          <a:ln>
                            <a:noFill/>
                          </a:ln>
                          <a:solidFill>
                            <a:schemeClr val="tx1"/>
                          </a:solidFill>
                          <a:effectLst/>
                          <a:latin typeface="Calibri" pitchFamily="34" charset="0"/>
                          <a:ea typeface="ＭＳ Ｐゴシック" charset="-128"/>
                          <a:cs typeface="+mn-cs"/>
                        </a:rPr>
                        <a:t>技　能</a:t>
                      </a: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rowSpan="2" h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mn-cs"/>
                      </a:endParaRPr>
                    </a:p>
                  </a:txBody>
                  <a:tcPr marL="0" marR="0" marT="72055" marB="0" anchor="ctr" horzOverflow="overflow">
                    <a:lnL w="12700" cap="flat" cmpd="sng" algn="ctr">
                      <a:solidFill>
                        <a:scrgbClr r="0" g="0" b="0"/>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7">
                  <a:txBody>
                    <a:bodyPr/>
                    <a:lstStyle/>
                    <a:p>
                      <a:pPr marL="0" marR="0" lvl="0" indent="0" algn="ctr" defTabSz="914400" rtl="0" eaLnBrk="0" fontAlgn="base" latinLnBrk="0" hangingPunct="0">
                        <a:lnSpc>
                          <a:spcPts val="500"/>
                        </a:lnSpc>
                        <a:spcBef>
                          <a:spcPct val="0"/>
                        </a:spcBef>
                        <a:spcAft>
                          <a:spcPct val="0"/>
                        </a:spcAft>
                        <a:buClrTx/>
                        <a:buSzTx/>
                        <a:buFontTx/>
                        <a:buNone/>
                        <a:tabLst/>
                        <a:defRPr/>
                      </a:pPr>
                      <a:r>
                        <a:rPr kumimoji="1" lang="ja-JP" altLang="en-US" sz="800" b="0" i="0" u="none" strike="noStrike" kern="1200" cap="none" normalizeH="0" baseline="0" smtClean="0">
                          <a:ln>
                            <a:noFill/>
                          </a:ln>
                          <a:solidFill>
                            <a:schemeClr val="tx1"/>
                          </a:solidFill>
                          <a:effectLst/>
                          <a:latin typeface="ＭＳ Ｐゴシック" panose="020B0600070205080204" pitchFamily="50" charset="-128"/>
                          <a:ea typeface="+mn-ea"/>
                          <a:cs typeface="+mn-cs"/>
                        </a:rPr>
                        <a:t>（ア）特性を生かす</a:t>
                      </a: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endPar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17">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（イ）表す</a:t>
                      </a: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6141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rPr>
                        <a:t>材料</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rPr>
                        <a:t>用具</a:t>
                      </a:r>
                      <a:endParaRPr kumimoji="1" lang="en-US" altLang="ja-JP"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rPr>
                        <a:t>（</a:t>
                      </a: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機器等の</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用具）</a:t>
                      </a: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endParaRP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6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主題を</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追求して</a:t>
                      </a:r>
                    </a:p>
                  </a:txBody>
                  <a:tcPr marL="0" marR="0" marT="7206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目的や計画を基に</a:t>
                      </a:r>
                      <a:endPar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表現の意図を効果的に</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64413588"/>
                  </a:ext>
                </a:extLst>
              </a:tr>
              <a:tr h="0">
                <a:tc rowSpan="9">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Calibri" pitchFamily="34" charset="0"/>
                          <a:ea typeface="ＭＳ Ｐゴシック" charset="-128"/>
                          <a:cs typeface="+mn-cs"/>
                        </a:rPr>
                        <a:t>思考力・判断力・表現力</a:t>
                      </a:r>
                      <a:endParaRPr kumimoji="1" lang="ja-JP" altLang="en-US" sz="800" b="0" i="0" u="none" strike="noStrike" kern="1200" cap="none" normalizeH="0" baseline="0" dirty="0">
                        <a:ln>
                          <a:noFill/>
                        </a:ln>
                        <a:solidFill>
                          <a:schemeClr val="tx1"/>
                        </a:solidFill>
                        <a:effectLst/>
                        <a:latin typeface="Calibri" pitchFamily="34" charset="0"/>
                        <a:ea typeface="ＭＳ Ｐゴシック" charset="-128"/>
                        <a:cs typeface="+mn-cs"/>
                      </a:endParaRPr>
                    </a:p>
                  </a:txBody>
                  <a:tcPr marL="0" marR="0" marT="7200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rowSpan="6">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endParaRPr>
                    </a:p>
                    <a:p>
                      <a:pPr marL="0" marR="0" lvl="0" indent="0" algn="ctr" defTabSz="914400" rtl="0" eaLnBrk="0" fontAlgn="base"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rPr>
                        <a:t>表現</a:t>
                      </a:r>
                      <a:endParaRPr kumimoji="1" lang="ja-JP" altLang="en-US" sz="800" dirty="0" smtClean="0">
                        <a:solidFill>
                          <a:schemeClr val="tx1"/>
                        </a:solidFill>
                        <a:latin typeface="ＭＳ Ｐゴシック" panose="020B0600070205080204" pitchFamily="50" charset="-128"/>
                        <a:ea typeface="ＭＳ Ｐゴシック" panose="020B0600070205080204" pitchFamily="50" charset="-128"/>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rowSpan="2">
                  <a:txBody>
                    <a:bodyPr/>
                    <a:lstStyle/>
                    <a:p>
                      <a:pPr algn="ctr"/>
                      <a:r>
                        <a:rPr lang="ja-JP" altLang="en-US" sz="800" dirty="0" smtClean="0"/>
                        <a:t>主題</a:t>
                      </a:r>
                      <a:endParaRPr lang="en-US" altLang="ja-JP" sz="800" dirty="0" smtClean="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5">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見つめる</a:t>
                      </a: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5">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夢や</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想像などから</a:t>
                      </a: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11">
                  <a:txBody>
                    <a:bodyPr/>
                    <a:lstStyle/>
                    <a:p>
                      <a:pPr marL="0" marR="0" lvl="0" indent="0" algn="ctr" defTabSz="914400" rtl="0" eaLnBrk="1" fontAlgn="auto" latinLnBrk="0" hangingPunct="1">
                        <a:lnSpc>
                          <a:spcPts val="500"/>
                        </a:lnSpc>
                        <a:spcBef>
                          <a:spcPts val="0"/>
                        </a:spcBef>
                        <a:spcAft>
                          <a:spcPts val="0"/>
                        </a:spcAft>
                        <a:buClrTx/>
                        <a:buSzTx/>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mn-cs"/>
                        </a:rPr>
                        <a:t>考える</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dirty="0" smtClean="0">
                        <a:solidFill>
                          <a:schemeClr val="tx1"/>
                        </a:solidFill>
                        <a:latin typeface="ＭＳ Ｐゴシック" panose="020B0600070205080204" pitchFamily="50" charset="-128"/>
                        <a:ea typeface="+mn-ea"/>
                      </a:endParaRPr>
                    </a:p>
                  </a:txBody>
                  <a:tcPr marL="0" marR="0" marT="71995"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3">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smtClean="0">
                          <a:solidFill>
                            <a:schemeClr val="tx1"/>
                          </a:solidFill>
                          <a:latin typeface="ＭＳ Ｐゴシック" panose="020B0600070205080204" pitchFamily="50" charset="-128"/>
                          <a:ea typeface="+mn-ea"/>
                        </a:rPr>
                        <a:t>映像メディアの特性を生かして</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10003"/>
                  </a:ext>
                </a:extLst>
              </a:tr>
              <a:tr h="29077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自然</a:t>
                      </a:r>
                      <a:endParaRPr kumimoji="1" lang="ja-JP" altLang="en-US" sz="800" dirty="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自己</a:t>
                      </a:r>
                      <a:endParaRPr kumimoji="1" lang="ja-JP" altLang="en-US" sz="800" dirty="0" smtClean="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生活</a:t>
                      </a:r>
                      <a:endParaRPr kumimoji="1" lang="ja-JP" altLang="en-US" sz="800" dirty="0" smtClean="0"/>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smtClean="0">
                          <a:solidFill>
                            <a:schemeClr val="tx1"/>
                          </a:solidFill>
                          <a:latin typeface="ＭＳ Ｐゴシック" panose="020B0600070205080204" pitchFamily="50" charset="-128"/>
                          <a:ea typeface="+mn-ea"/>
                        </a:rPr>
                        <a:t>目的</a:t>
                      </a: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smtClean="0">
                          <a:solidFill>
                            <a:schemeClr val="tx1"/>
                          </a:solidFill>
                          <a:latin typeface="ＭＳ Ｐゴシック" panose="020B0600070205080204" pitchFamily="50" charset="-128"/>
                          <a:ea typeface="+mn-ea"/>
                        </a:rPr>
                        <a:t>条件</a:t>
                      </a: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dirty="0" smtClean="0">
                          <a:solidFill>
                            <a:schemeClr val="tx1"/>
                          </a:solidFill>
                          <a:latin typeface="ＭＳ Ｐゴシック" panose="020B0600070205080204" pitchFamily="50" charset="-128"/>
                          <a:ea typeface="+mn-ea"/>
                        </a:rPr>
                        <a:t>美しさ</a:t>
                      </a: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機能</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231563783"/>
                  </a:ext>
                </a:extLst>
              </a:tr>
              <a:tr h="0">
                <a:tc vMerge="1">
                  <a:txBody>
                    <a:bodyPr/>
                    <a:lstStyle/>
                    <a:p>
                      <a:endParaRPr kumimoji="1" lang="ja-JP" altLang="en-US"/>
                    </a:p>
                  </a:txBody>
                  <a:tcPr/>
                </a:tc>
                <a:tc vMerge="1">
                  <a:txBody>
                    <a:bodyPr/>
                    <a:lstStyle/>
                    <a:p>
                      <a:endParaRPr kumimoji="1" lang="ja-JP" altLang="en-US"/>
                    </a:p>
                  </a:txBody>
                  <a:tcPr/>
                </a:tc>
                <a:tc rowSpan="4">
                  <a:txBody>
                    <a:bodyPr/>
                    <a:lstStyle/>
                    <a:p>
                      <a:pPr algn="ctr"/>
                      <a:r>
                        <a:rPr lang="ja-JP" altLang="en-US" sz="800" dirty="0" smtClean="0"/>
                        <a:t>　構想</a:t>
                      </a:r>
                      <a:endParaRPr lang="ja-JP" altLang="en-US" sz="800" dirty="0"/>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gridSpan="24">
                  <a:txBody>
                    <a:bodyPr/>
                    <a:lstStyle/>
                    <a:p>
                      <a:pPr marL="0" marR="0" lvl="0" indent="0" algn="ctr" defTabSz="914400" rtl="0" eaLnBrk="1" fontAlgn="auto" latinLnBrk="0" hangingPunct="1">
                        <a:lnSpc>
                          <a:spcPts val="700"/>
                        </a:lnSpc>
                        <a:spcBef>
                          <a:spcPts val="0"/>
                        </a:spcBef>
                        <a:spcAft>
                          <a:spcPts val="0"/>
                        </a:spcAft>
                        <a:buClrTx/>
                        <a:buSzTx/>
                        <a:buFontTx/>
                        <a:buNone/>
                        <a:tabLst/>
                        <a:defRPr/>
                      </a:pPr>
                      <a:r>
                        <a:rPr kumimoji="1" lang="ja-JP" altLang="en-US" sz="800" dirty="0" smtClean="0"/>
                        <a:t>考える</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22417399"/>
                  </a:ext>
                </a:extLst>
              </a:tr>
              <a:tr h="12746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3"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形体</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gridSpan="2">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色彩</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smtClean="0"/>
                    </a:p>
                  </a:txBody>
                  <a:tcPr/>
                </a:tc>
                <a:tc rowSpan="3">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構成</a:t>
                      </a:r>
                    </a:p>
                  </a:txBody>
                  <a:tcPr marL="0" marR="0" marT="72000" marB="0" vert="eaVert"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デザインの</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a:tc>
                <a:tc hMerge="1">
                  <a:txBody>
                    <a:bodyPr/>
                    <a:lstStyle/>
                    <a:p>
                      <a:endParaRPr kumimoji="1" lang="ja-JP" altLang="en-US"/>
                    </a:p>
                  </a:txBody>
                  <a:tcPr/>
                </a:tc>
                <a:tc rowSpan="3" gridSpan="4">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表現</a:t>
                      </a:r>
                      <a:endParaRPr kumimoji="1" lang="en-US" altLang="ja-JP"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形式</a:t>
                      </a:r>
                      <a:endParaRPr kumimoji="1" lang="en-US" altLang="ja-JP"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の</a:t>
                      </a:r>
                      <a:endParaRPr kumimoji="1" lang="en-US" altLang="ja-JP"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特性</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3" hMerge="1">
                  <a:txBody>
                    <a:bodyPr/>
                    <a:lstStyle/>
                    <a:p>
                      <a:endParaRPr kumimoji="1" lang="ja-JP" altLang="en-US"/>
                    </a:p>
                  </a:txBody>
                  <a:tcPr/>
                </a:tc>
                <a:tc rowSpan="3" hMerge="1">
                  <a:txBody>
                    <a:bodyPr/>
                    <a:lstStyle/>
                    <a:p>
                      <a:endParaRPr kumimoji="1" lang="ja-JP" altLang="en-US"/>
                    </a:p>
                  </a:txBody>
                  <a:tcPr/>
                </a:tc>
                <a:tc rowSpan="3" hMerge="1">
                  <a:txBody>
                    <a:bodyPr/>
                    <a:lstStyle/>
                    <a:p>
                      <a:endParaRPr kumimoji="1" lang="ja-JP" altLang="en-US"/>
                    </a:p>
                  </a:txBody>
                  <a:tcPr/>
                </a:tc>
                <a:tc rowSpan="2" gridSpan="8">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smtClean="0">
                          <a:solidFill>
                            <a:schemeClr val="tx1"/>
                          </a:solidFill>
                          <a:latin typeface="ＭＳ Ｐゴシック" panose="020B0600070205080204" pitchFamily="50" charset="-128"/>
                          <a:ea typeface="+mn-ea"/>
                        </a:rPr>
                        <a:t>映像表現の視覚的な要素の働き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bg2"/>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dirty="0"/>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956441065"/>
                  </a:ext>
                </a:extLst>
              </a:tr>
              <a:tr h="1223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rowSpan="2" gridSpan="4">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機能</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rowSpan="2" gridSpan="3">
                  <a:txBody>
                    <a:bodyPr/>
                    <a:lstStyle/>
                    <a:p>
                      <a:pPr marL="0" marR="0" lvl="0" indent="0" algn="ctr" defTabSz="914400" rtl="0" eaLnBrk="0" fontAlgn="base" latinLnBrk="0" hangingPunct="1">
                        <a:lnSpc>
                          <a:spcPts val="800"/>
                        </a:lnSpc>
                        <a:spcBef>
                          <a:spcPct val="0"/>
                        </a:spcBef>
                        <a:spcAft>
                          <a:spcPct val="0"/>
                        </a:spcAft>
                        <a:buClrTx/>
                        <a:buSzPct val="100000"/>
                        <a:buFontTx/>
                        <a:buNone/>
                        <a:tabLst/>
                        <a:defRPr/>
                      </a:pPr>
                      <a:r>
                        <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rPr>
                        <a:t>効果</a:t>
                      </a: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rowSpan="2" h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8"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smtClean="0">
                        <a:solidFill>
                          <a:schemeClr val="tx1"/>
                        </a:solidFill>
                        <a:latin typeface="ＭＳ Ｐゴシック" panose="020B0600070205080204" pitchFamily="50" charset="-128"/>
                        <a:ea typeface="+mn-ea"/>
                      </a:endParaRPr>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smtClean="0">
                        <a:solidFill>
                          <a:schemeClr val="tx1"/>
                        </a:solidFill>
                        <a:latin typeface="ＭＳ Ｐゴシック" panose="020B0600070205080204" pitchFamily="50" charset="-128"/>
                        <a:ea typeface="+mn-ea"/>
                      </a:endParaRPr>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800" dirty="0" smtClean="0">
                        <a:solidFill>
                          <a:schemeClr val="tx1"/>
                        </a:solidFill>
                        <a:latin typeface="ＭＳ Ｐゴシック" panose="020B0600070205080204" pitchFamily="50" charset="-128"/>
                        <a:ea typeface="+mn-ea"/>
                      </a:endParaRPr>
                    </a:p>
                  </a:txBody>
                  <a:tcPr/>
                </a:tc>
                <a:extLst>
                  <a:ext uri="{0D108BD9-81ED-4DB2-BD59-A6C34878D82A}">
                    <a16:rowId xmlns:a16="http://schemas.microsoft.com/office/drawing/2014/main" val="2458436112"/>
                  </a:ext>
                </a:extLst>
              </a:tr>
              <a:tr h="27984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hMerge="1"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smtClean="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smtClean="0">
                          <a:solidFill>
                            <a:schemeClr val="tx1"/>
                          </a:solidFill>
                          <a:latin typeface="ＭＳ Ｐゴシック" panose="020B0600070205080204" pitchFamily="50" charset="-128"/>
                          <a:ea typeface="+mn-ea"/>
                        </a:rPr>
                        <a:t>色光</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smtClean="0">
                          <a:solidFill>
                            <a:schemeClr val="tx1"/>
                          </a:solidFill>
                          <a:latin typeface="ＭＳ Ｐゴシック" panose="020B0600070205080204" pitchFamily="50" charset="-128"/>
                          <a:ea typeface="+mn-ea"/>
                        </a:rPr>
                        <a:t>視点</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0" fontAlgn="base" latinLnBrk="0" hangingPunct="0">
                        <a:lnSpc>
                          <a:spcPts val="800"/>
                        </a:lnSpc>
                        <a:spcBef>
                          <a:spcPct val="0"/>
                        </a:spcBef>
                        <a:spcAft>
                          <a:spcPct val="0"/>
                        </a:spcAft>
                        <a:buClrTx/>
                        <a:buSzTx/>
                        <a:buFontTx/>
                        <a:buNone/>
                        <a:tabLst/>
                        <a:defRPr/>
                      </a:pPr>
                      <a:r>
                        <a:rPr kumimoji="1" lang="ja-JP" altLang="en-US" sz="800" dirty="0" smtClean="0">
                          <a:solidFill>
                            <a:schemeClr val="tx1"/>
                          </a:solidFill>
                          <a:latin typeface="ＭＳ Ｐゴシック" panose="020B0600070205080204" pitchFamily="50" charset="-128"/>
                          <a:ea typeface="+mn-ea"/>
                        </a:rPr>
                        <a:t>動き</a:t>
                      </a:r>
                    </a:p>
                  </a:txBody>
                  <a:tcPr marL="0" marR="0" marT="72000" marB="0"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107078908"/>
                  </a:ext>
                </a:extLst>
              </a:tr>
              <a:tr h="280561">
                <a:tc vMerge="1">
                  <a:txBody>
                    <a:bodyPr/>
                    <a:lstStyle/>
                    <a:p>
                      <a:endParaRPr kumimoji="1" lang="ja-JP" altLang="en-US"/>
                    </a:p>
                  </a:txBody>
                  <a:tcPr/>
                </a:tc>
                <a:tc rowSpan="3">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鑑賞</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gridSpan="2">
                  <a:txBody>
                    <a:bodyPr/>
                    <a:lstStyle/>
                    <a:p>
                      <a:pPr algn="ctr">
                        <a:lnSpc>
                          <a:spcPts val="800"/>
                        </a:lnSpc>
                      </a:pPr>
                      <a:r>
                        <a:rPr lang="ja-JP" altLang="en-US" sz="800" dirty="0" smtClean="0"/>
                        <a:t>美術作品</a:t>
                      </a:r>
                      <a:endParaRPr lang="en-US" altLang="ja-JP" sz="800" dirty="0" smtClean="0"/>
                    </a:p>
                    <a:p>
                      <a:pPr algn="ctr">
                        <a:lnSpc>
                          <a:spcPts val="800"/>
                        </a:lnSpc>
                      </a:pPr>
                      <a:r>
                        <a:rPr lang="ja-JP" altLang="en-US" sz="800" dirty="0" smtClean="0"/>
                        <a:t>など</a:t>
                      </a:r>
                      <a:endParaRPr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2"/>
                    </a:solidFill>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smtClean="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7">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作者の心情や</a:t>
                      </a:r>
                      <a:endParaRPr kumimoji="1" lang="en-US" altLang="ja-JP" sz="800" dirty="0" smtClean="0"/>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意図</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smtClean="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cs typeface="Arial" panose="020B0604020202020204" pitchFamily="34" charset="0"/>
                      </a:endParaRPr>
                    </a:p>
                  </a:txBody>
                  <a:tcPr marL="0" marR="0" marT="7199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gridSpan="10">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創造的な表現の工夫</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dirty="0" smtClean="0">
                        <a:solidFill>
                          <a:schemeClr val="tx1"/>
                        </a:solidFill>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gridSpan="6">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その他</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　　　　　　　）</a:t>
                      </a:r>
                      <a:endParaRPr kumimoji="1" lang="ja-JP" altLang="en-US" sz="800" dirty="0" smtClean="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1" lang="ja-JP" altLang="en-US" sz="800" b="0" i="0" u="none" strike="noStrike" cap="none" normalizeH="0" baseline="0" dirty="0">
                        <a:ln>
                          <a:noFill/>
                        </a:ln>
                        <a:solidFill>
                          <a:schemeClr val="tx1"/>
                        </a:solidFill>
                        <a:effectLst/>
                        <a:latin typeface="ＭＳ Ｐゴシック" panose="020B0600070205080204" pitchFamily="50" charset="-128"/>
                        <a:ea typeface="ＭＳ Ｐゴシック" panose="020B0600070205080204" pitchFamily="50" charset="-128"/>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5"/>
                  </a:ext>
                </a:extLst>
              </a:tr>
              <a:tr h="319291">
                <a:tc vMerge="1">
                  <a:txBody>
                    <a:bodyPr/>
                    <a:lstStyle/>
                    <a:p>
                      <a:endParaRPr kumimoji="1" lang="ja-JP" altLang="en-US"/>
                    </a:p>
                  </a:txBody>
                  <a:tcPr/>
                </a:tc>
                <a:tc vMerge="1">
                  <a:txBody>
                    <a:bodyPr/>
                    <a:lstStyle/>
                    <a:p>
                      <a:pPr marL="0" marR="0" lvl="0" indent="0" algn="ctr"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gridSpan="2">
                  <a:txBody>
                    <a:bodyPr/>
                    <a:lstStyle/>
                    <a:p>
                      <a:pPr algn="ctr">
                        <a:lnSpc>
                          <a:spcPts val="800"/>
                        </a:lnSpc>
                      </a:pPr>
                      <a:r>
                        <a:rPr kumimoji="1" lang="ja-JP" altLang="en-US" sz="800" dirty="0" smtClean="0"/>
                        <a:t>美術の</a:t>
                      </a:r>
                      <a:endParaRPr kumimoji="1" lang="en-US" altLang="ja-JP" sz="800" dirty="0" smtClean="0"/>
                    </a:p>
                    <a:p>
                      <a:pPr algn="ctr">
                        <a:lnSpc>
                          <a:spcPts val="800"/>
                        </a:lnSpc>
                      </a:pPr>
                      <a:r>
                        <a:rPr kumimoji="1" lang="ja-JP" altLang="en-US" sz="800" dirty="0" smtClean="0"/>
                        <a:t>働き</a:t>
                      </a:r>
                      <a:endParaRPr kumimoji="1" lang="en-US" altLang="ja-JP" sz="800" dirty="0" smtClean="0"/>
                    </a:p>
                    <a:p>
                      <a:pPr algn="ctr">
                        <a:lnSpc>
                          <a:spcPts val="800"/>
                        </a:lnSpc>
                      </a:pPr>
                      <a:r>
                        <a:rPr kumimoji="1" lang="ja-JP" altLang="en-US" sz="800" dirty="0" smtClean="0"/>
                        <a:t>・</a:t>
                      </a:r>
                      <a:endParaRPr kumimoji="1" lang="en-US" altLang="ja-JP" sz="800" dirty="0" smtClean="0"/>
                    </a:p>
                    <a:p>
                      <a:pPr algn="ctr">
                        <a:lnSpc>
                          <a:spcPts val="800"/>
                        </a:lnSpc>
                      </a:pPr>
                      <a:r>
                        <a:rPr kumimoji="1" lang="ja-JP" altLang="en-US" sz="800" dirty="0" smtClean="0"/>
                        <a:t>美術</a:t>
                      </a:r>
                      <a:endParaRPr kumimoji="1" lang="en-US" altLang="ja-JP" sz="800" dirty="0" smtClean="0"/>
                    </a:p>
                    <a:p>
                      <a:pPr algn="ctr">
                        <a:lnSpc>
                          <a:spcPts val="800"/>
                        </a:lnSpc>
                      </a:pPr>
                      <a:r>
                        <a:rPr kumimoji="1" lang="ja-JP" altLang="en-US" sz="800" dirty="0" smtClean="0"/>
                        <a:t>文化</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rowSpan="2"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smtClean="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10">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dirty="0" smtClean="0"/>
                        <a:t>自然と美術との関り</a:t>
                      </a:r>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smtClean="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3">
                  <a:txBody>
                    <a:bodyPr/>
                    <a:lstStyle/>
                    <a:p>
                      <a:pPr algn="ctr">
                        <a:lnSpc>
                          <a:spcPts val="800"/>
                        </a:lnSpc>
                      </a:pPr>
                      <a:r>
                        <a:rPr kumimoji="1" lang="ja-JP" altLang="en-US" sz="800" dirty="0" smtClean="0"/>
                        <a:t>生活や社会を心豊かに</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800" dirty="0"/>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6"/>
                  </a:ext>
                </a:extLst>
              </a:tr>
              <a:tr h="371684">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smtClean="0"/>
                    </a:p>
                  </a:txBody>
                  <a:tcPr marL="0" marR="0" marT="72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美意識や創造性</a:t>
                      </a:r>
                      <a:endParaRPr kumimoji="1" lang="ja-JP" altLang="en-US" sz="800" dirty="0" smtClean="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endParaRPr kumimoji="1" lang="ja-JP" altLang="en-US" sz="800" dirty="0" smtClean="0"/>
                    </a:p>
                  </a:txBody>
                  <a:tcPr/>
                </a:tc>
                <a:tc hMerge="1">
                  <a:txBody>
                    <a:bodyPr/>
                    <a:lstStyle/>
                    <a:p>
                      <a:endParaRPr kumimoji="1" lang="ja-JP" altLang="en-US"/>
                    </a:p>
                  </a:txBody>
                  <a:tcPr/>
                </a:tc>
                <a:tc hMerge="1">
                  <a:txBody>
                    <a:bodyPr/>
                    <a:lstStyle/>
                    <a:p>
                      <a:pPr marL="0" marR="0" lvl="0" indent="0" algn="l" defTabSz="914400" rtl="0" eaLnBrk="0" fontAlgn="base" latinLnBrk="0" hangingPunct="1">
                        <a:lnSpc>
                          <a:spcPct val="100000"/>
                        </a:lnSpc>
                        <a:spcBef>
                          <a:spcPct val="0"/>
                        </a:spcBef>
                        <a:spcAft>
                          <a:spcPct val="0"/>
                        </a:spcAft>
                        <a:buClrTx/>
                        <a:buSzPct val="100000"/>
                        <a:buFontTx/>
                        <a:buNone/>
                        <a:tabLst/>
                        <a:defRPr/>
                      </a:pPr>
                      <a:endParaRPr kumimoji="1" lang="ja-JP" altLang="en-US" sz="800" b="0" i="0" u="none" strike="noStrike" kern="1200" cap="none" normalizeH="0" baseline="0" dirty="0">
                        <a:ln>
                          <a:noFill/>
                        </a:ln>
                        <a:solidFill>
                          <a:schemeClr val="tx1"/>
                        </a:solidFill>
                        <a:effectLst/>
                        <a:latin typeface="ＭＳ Ｐゴシック" panose="020B0600070205080204" pitchFamily="50" charset="-128"/>
                        <a:ea typeface="+mn-ea"/>
                        <a:cs typeface="Arial" panose="020B0604020202020204" pitchFamily="34" charset="0"/>
                      </a:endParaRPr>
                    </a:p>
                  </a:txBody>
                  <a:tcPr marL="0" marR="0" marT="71995"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gridSpan="11">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日本の美術の</a:t>
                      </a:r>
                      <a:endParaRPr kumimoji="1" lang="en-US" altLang="ja-JP" sz="800" b="0" i="0" u="none" strike="noStrike" cap="none" normalizeH="0" baseline="0" dirty="0" smtClean="0">
                        <a:ln>
                          <a:noFill/>
                        </a:ln>
                        <a:solidFill>
                          <a:schemeClr val="tx1"/>
                        </a:solidFill>
                        <a:effectLst/>
                        <a:latin typeface="ＭＳ Ｐゴシック" panose="020B0600070205080204" pitchFamily="50" charset="-128"/>
                        <a:ea typeface="+mn-ea"/>
                      </a:endParaRPr>
                    </a:p>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歴史や表現の特徴</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cap="none" normalizeH="0" baseline="0" dirty="0" smtClean="0">
                          <a:ln>
                            <a:noFill/>
                          </a:ln>
                          <a:solidFill>
                            <a:schemeClr val="tx1"/>
                          </a:solidFill>
                          <a:effectLst/>
                          <a:latin typeface="ＭＳ Ｐゴシック" panose="020B0600070205080204" pitchFamily="50" charset="-128"/>
                          <a:ea typeface="+mn-ea"/>
                        </a:rPr>
                        <a:t>それぞれの国</a:t>
                      </a:r>
                      <a:endParaRPr kumimoji="1" lang="ja-JP" altLang="en-US" sz="800" dirty="0"/>
                    </a:p>
                  </a:txBody>
                  <a:tcPr marL="0" marR="0" marT="36000" marB="0" anchor="ctr"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7"/>
                  </a:ext>
                </a:extLst>
              </a:tr>
            </a:tbl>
          </a:graphicData>
        </a:graphic>
      </p:graphicFrame>
      <p:graphicFrame>
        <p:nvGraphicFramePr>
          <p:cNvPr id="53" name="Group 315"/>
          <p:cNvGraphicFramePr>
            <a:graphicFrameLocks noGrp="1"/>
          </p:cNvGraphicFramePr>
          <p:nvPr>
            <p:extLst>
              <p:ext uri="{D42A27DB-BD31-4B8C-83A1-F6EECF244321}">
                <p14:modId xmlns:p14="http://schemas.microsoft.com/office/powerpoint/2010/main" val="190829257"/>
              </p:ext>
            </p:extLst>
          </p:nvPr>
        </p:nvGraphicFramePr>
        <p:xfrm>
          <a:off x="117475" y="5664200"/>
          <a:ext cx="2805635" cy="1077167"/>
        </p:xfrm>
        <a:graphic>
          <a:graphicData uri="http://schemas.openxmlformats.org/drawingml/2006/table">
            <a:tbl>
              <a:tblPr/>
              <a:tblGrid>
                <a:gridCol w="2805635">
                  <a:extLst>
                    <a:ext uri="{9D8B030D-6E8A-4147-A177-3AD203B41FA5}">
                      <a16:colId xmlns:a16="http://schemas.microsoft.com/office/drawing/2014/main" val="20000"/>
                    </a:ext>
                  </a:extLst>
                </a:gridCol>
              </a:tblGrid>
              <a:tr h="168307">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900" b="1"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　　　　　　　</a:t>
                      </a:r>
                      <a:r>
                        <a:rPr kumimoji="0" lang="ja-JP" altLang="en-US" sz="1000" b="1" i="0" u="none" strike="noStrike" cap="none" normalizeH="0" baseline="0" dirty="0" smtClean="0">
                          <a:ln>
                            <a:noFill/>
                          </a:ln>
                          <a:solidFill>
                            <a:srgbClr val="000000"/>
                          </a:solidFill>
                          <a:effectLst/>
                          <a:latin typeface="ＭＳ Ｐゴシック" charset="-128"/>
                          <a:ea typeface="ＭＳ Ｐゴシック" charset="-128"/>
                          <a:cs typeface="Times New Roman" pitchFamily="18" charset="0"/>
                        </a:rPr>
                        <a:t>準備物</a:t>
                      </a:r>
                      <a:endParaRPr kumimoji="0" lang="ja-JP" altLang="en-US" sz="1000" b="0" i="0" u="none" strike="noStrike" cap="none" normalizeH="0" baseline="0" dirty="0" smtClean="0">
                        <a:ln>
                          <a:noFill/>
                        </a:ln>
                        <a:solidFill>
                          <a:schemeClr val="tx1"/>
                        </a:solidFill>
                        <a:effectLst/>
                        <a:latin typeface="ＭＳ Ｐゴシック" charset="-128"/>
                        <a:ea typeface="ＭＳ Ｐゴシック"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0"/>
                  </a:ext>
                </a:extLst>
              </a:tr>
              <a:tr h="908860">
                <a:tc>
                  <a:txBody>
                    <a:bodyPr/>
                    <a:lstStyle>
                      <a:lvl1pPr>
                        <a:spcBef>
                          <a:spcPct val="20000"/>
                        </a:spcBef>
                        <a:buFont typeface="Arial" charset="0"/>
                        <a:defRPr kumimoji="1" sz="2800">
                          <a:solidFill>
                            <a:schemeClr val="tx1"/>
                          </a:solidFill>
                          <a:latin typeface="Calibri" pitchFamily="34" charset="0"/>
                          <a:ea typeface="ＭＳ Ｐゴシック" charset="-128"/>
                        </a:defRPr>
                      </a:lvl1pPr>
                      <a:lvl2pPr marL="742950" indent="-285750">
                        <a:spcBef>
                          <a:spcPct val="20000"/>
                        </a:spcBef>
                        <a:buFont typeface="Arial" charset="0"/>
                        <a:defRPr kumimoji="1" sz="2400">
                          <a:solidFill>
                            <a:schemeClr val="tx1"/>
                          </a:solidFill>
                          <a:latin typeface="Calibri" pitchFamily="34" charset="0"/>
                          <a:ea typeface="ＭＳ Ｐゴシック" charset="-128"/>
                        </a:defRPr>
                      </a:lvl2pPr>
                      <a:lvl3pPr marL="1143000" indent="-228600">
                        <a:spcBef>
                          <a:spcPct val="20000"/>
                        </a:spcBef>
                        <a:buFont typeface="Arial" charset="0"/>
                        <a:defRPr kumimoji="1" sz="2000">
                          <a:solidFill>
                            <a:schemeClr val="tx1"/>
                          </a:solidFill>
                          <a:latin typeface="Calibri" pitchFamily="34" charset="0"/>
                          <a:ea typeface="ＭＳ Ｐゴシック" charset="-128"/>
                        </a:defRPr>
                      </a:lvl3pPr>
                      <a:lvl4pPr marL="1600200" indent="-228600">
                        <a:spcBef>
                          <a:spcPct val="20000"/>
                        </a:spcBef>
                        <a:buFont typeface="Arial" charset="0"/>
                        <a:defRPr kumimoji="1">
                          <a:solidFill>
                            <a:schemeClr val="tx1"/>
                          </a:solidFill>
                          <a:latin typeface="Calibri" pitchFamily="34" charset="0"/>
                          <a:ea typeface="ＭＳ Ｐゴシック" charset="-128"/>
                        </a:defRPr>
                      </a:lvl4pPr>
                      <a:lvl5pPr marL="2057400" indent="-228600">
                        <a:spcBef>
                          <a:spcPct val="20000"/>
                        </a:spcBef>
                        <a:buFont typeface="Arial" charset="0"/>
                        <a:defRPr kumimoji="1">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defRPr kumimoji="1">
                          <a:solidFill>
                            <a:schemeClr val="tx1"/>
                          </a:solidFill>
                          <a:latin typeface="Calibri" pitchFamily="34" charset="0"/>
                          <a:ea typeface="ＭＳ Ｐゴシック" charset="-128"/>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rPr>
                        <a:t>　</a:t>
                      </a:r>
                      <a:endParaRPr kumimoji="0" lang="en-US" altLang="ja-JP" sz="1100" b="0"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rPr>
                        <a:t>・画集、展覧会図録</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rPr>
                        <a:t>・風景画を印刷した資料</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rPr>
                        <a:t>・ワークシート</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smtClean="0">
                        <a:ln>
                          <a:noFill/>
                        </a:ln>
                        <a:solidFill>
                          <a:schemeClr val="tx1"/>
                        </a:solidFill>
                        <a:effectLst/>
                        <a:latin typeface="ＭＳ Ｐゴシック" charset="-128"/>
                        <a:ea typeface="ＭＳ 明朝" pitchFamily="17" charset="-128"/>
                        <a:cs typeface="Times New Roman" pitchFamily="18" charset="0"/>
                      </a:endParaRPr>
                    </a:p>
                  </a:txBody>
                  <a:tcPr marL="90102" marR="90102"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6223" name="テキスト ボックス 3"/>
          <p:cNvSpPr txBox="1">
            <a:spLocks noChangeArrowheads="1"/>
          </p:cNvSpPr>
          <p:nvPr/>
        </p:nvSpPr>
        <p:spPr bwMode="auto">
          <a:xfrm>
            <a:off x="112713" y="41275"/>
            <a:ext cx="21558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Arial" panose="020B0604020202020204" pitchFamily="34" charset="0"/>
              <a:buNone/>
            </a:pPr>
            <a:r>
              <a:rPr lang="ja-JP" altLang="en-US" sz="1100" dirty="0">
                <a:solidFill>
                  <a:srgbClr val="000000"/>
                </a:solidFill>
                <a:latin typeface="Verdana" panose="020B0604030504040204" pitchFamily="34" charset="0"/>
              </a:rPr>
              <a:t>実感的に学ぶ授業の最小単位　　　　</a:t>
            </a:r>
            <a:endParaRPr lang="en-US" altLang="ja-JP" sz="1000" dirty="0">
              <a:solidFill>
                <a:srgbClr val="000000"/>
              </a:solidFill>
              <a:latin typeface="Verdana" panose="020B0604030504040204" pitchFamily="34" charset="0"/>
            </a:endParaRPr>
          </a:p>
        </p:txBody>
      </p:sp>
      <p:graphicFrame>
        <p:nvGraphicFramePr>
          <p:cNvPr id="65" name="表 64"/>
          <p:cNvGraphicFramePr>
            <a:graphicFrameLocks noGrp="1"/>
          </p:cNvGraphicFramePr>
          <p:nvPr>
            <p:extLst>
              <p:ext uri="{D42A27DB-BD31-4B8C-83A1-F6EECF244321}">
                <p14:modId xmlns:p14="http://schemas.microsoft.com/office/powerpoint/2010/main" val="1241978328"/>
              </p:ext>
            </p:extLst>
          </p:nvPr>
        </p:nvGraphicFramePr>
        <p:xfrm>
          <a:off x="123032" y="4603535"/>
          <a:ext cx="2800078" cy="972633"/>
        </p:xfrm>
        <a:graphic>
          <a:graphicData uri="http://schemas.openxmlformats.org/drawingml/2006/table">
            <a:tbl>
              <a:tblPr firstRow="1" bandRow="1">
                <a:tableStyleId>{5C22544A-7EE6-4342-B048-85BDC9FD1C3A}</a:tableStyleId>
              </a:tblPr>
              <a:tblGrid>
                <a:gridCol w="920576">
                  <a:extLst>
                    <a:ext uri="{9D8B030D-6E8A-4147-A177-3AD203B41FA5}">
                      <a16:colId xmlns:a16="http://schemas.microsoft.com/office/drawing/2014/main" val="20000"/>
                    </a:ext>
                  </a:extLst>
                </a:gridCol>
                <a:gridCol w="792088">
                  <a:extLst>
                    <a:ext uri="{9D8B030D-6E8A-4147-A177-3AD203B41FA5}">
                      <a16:colId xmlns:a16="http://schemas.microsoft.com/office/drawing/2014/main" val="2636888545"/>
                    </a:ext>
                  </a:extLst>
                </a:gridCol>
                <a:gridCol w="1087414">
                  <a:extLst>
                    <a:ext uri="{9D8B030D-6E8A-4147-A177-3AD203B41FA5}">
                      <a16:colId xmlns:a16="http://schemas.microsoft.com/office/drawing/2014/main" val="2826564785"/>
                    </a:ext>
                  </a:extLst>
                </a:gridCol>
              </a:tblGrid>
              <a:tr h="165029">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ＭＳ Ｐゴシック" panose="020B0600070205080204" pitchFamily="50" charset="-128"/>
                          <a:ea typeface="+mn-ea"/>
                        </a:rPr>
                        <a:t>【HP</a:t>
                      </a:r>
                      <a:r>
                        <a:rPr kumimoji="1" lang="ja-JP" altLang="en-US" sz="900" b="0" dirty="0" smtClean="0">
                          <a:solidFill>
                            <a:schemeClr val="tx1"/>
                          </a:solidFill>
                          <a:latin typeface="ＭＳ Ｐゴシック" panose="020B0600070205080204" pitchFamily="50" charset="-128"/>
                          <a:ea typeface="+mn-ea"/>
                        </a:rPr>
                        <a:t>キーワード</a:t>
                      </a:r>
                      <a:r>
                        <a:rPr kumimoji="1" lang="en-US" altLang="ja-JP" sz="900" b="0" dirty="0" smtClean="0">
                          <a:solidFill>
                            <a:schemeClr val="tx1"/>
                          </a:solidFill>
                          <a:latin typeface="ＭＳ Ｐゴシック" panose="020B0600070205080204" pitchFamily="50" charset="-128"/>
                          <a:ea typeface="+mn-ea"/>
                        </a:rPr>
                        <a:t>】</a:t>
                      </a:r>
                      <a:endParaRPr kumimoji="1" lang="ja-JP" altLang="en-US" sz="900" b="0" dirty="0" smtClean="0">
                        <a:solidFill>
                          <a:schemeClr val="tx1"/>
                        </a:solidFill>
                        <a:latin typeface="ＭＳ Ｐゴシック" panose="020B0600070205080204" pitchFamily="50" charset="-128"/>
                        <a:ea typeface="+mn-ea"/>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72604">
                <a:tc>
                  <a:txBody>
                    <a:bodyPr/>
                    <a:lstStyle/>
                    <a:p>
                      <a:pPr algn="ctr"/>
                      <a:r>
                        <a:rPr kumimoji="1" lang="ja-JP" altLang="en-US" sz="900" b="0" dirty="0" smtClean="0">
                          <a:solidFill>
                            <a:schemeClr val="tx1"/>
                          </a:solidFill>
                          <a:latin typeface="ＭＳ Ｐゴシック" panose="020B0600070205080204" pitchFamily="50" charset="-128"/>
                          <a:ea typeface="+mn-ea"/>
                        </a:rPr>
                        <a:t>材料</a:t>
                      </a:r>
                      <a:endParaRPr kumimoji="1" lang="ja-JP" altLang="en-US" sz="900" b="0" dirty="0" smtClean="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smtClean="0">
                          <a:solidFill>
                            <a:schemeClr val="tx1"/>
                          </a:solidFill>
                          <a:latin typeface="ＭＳ Ｐゴシック" panose="020B0600070205080204" pitchFamily="50" charset="-128"/>
                          <a:ea typeface="+mn-ea"/>
                        </a:rPr>
                        <a:t>方法</a:t>
                      </a:r>
                      <a:endParaRPr kumimoji="1" lang="ja-JP" altLang="en-US" sz="900" b="0" dirty="0" smtClean="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kumimoji="1" lang="ja-JP" altLang="en-US" sz="900" b="0" dirty="0" smtClean="0">
                          <a:solidFill>
                            <a:schemeClr val="tx1"/>
                          </a:solidFill>
                          <a:latin typeface="ＭＳ Ｐゴシック" panose="020B0600070205080204" pitchFamily="50" charset="-128"/>
                          <a:ea typeface="+mn-ea"/>
                        </a:rPr>
                        <a:t>造形要素（中高）</a:t>
                      </a:r>
                      <a:endParaRPr kumimoji="1" lang="ja-JP" altLang="en-US" sz="900" b="0" dirty="0" smtClean="0">
                        <a:solidFill>
                          <a:schemeClr val="tx1"/>
                        </a:solidFill>
                        <a:latin typeface="ＭＳ Ｐゴシック" panose="020B0600070205080204" pitchFamily="50" charset="-128"/>
                        <a:ea typeface="ＭＳ Ｐゴシック" panose="020B0600070205080204" pitchFamily="50" charset="-128"/>
                      </a:endParaRP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561647">
                <a:tc>
                  <a:txBody>
                    <a:bodyPr/>
                    <a:lstStyle/>
                    <a:p>
                      <a:r>
                        <a:rPr lang="ja-JP" altLang="en-US" sz="800" dirty="0" smtClean="0"/>
                        <a:t>写真</a:t>
                      </a:r>
                    </a:p>
                    <a:p>
                      <a:r>
                        <a:rPr lang="ja-JP" altLang="en-US" sz="800" dirty="0" smtClean="0"/>
                        <a:t>印刷物</a:t>
                      </a:r>
                    </a:p>
                    <a:p>
                      <a:r>
                        <a:rPr lang="ja-JP" altLang="en-US" sz="800" dirty="0" smtClean="0"/>
                        <a:t>画集</a:t>
                      </a:r>
                    </a:p>
                    <a:p>
                      <a:r>
                        <a:rPr lang="ja-JP" altLang="en-US" sz="800" dirty="0" smtClean="0"/>
                        <a:t>ワークシート</a:t>
                      </a:r>
                    </a:p>
                  </a:txBody>
                  <a:tcPr marL="91516" marR="91516"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ja-JP" altLang="en-US" sz="800" dirty="0" smtClean="0"/>
                        <a:t>対話</a:t>
                      </a:r>
                    </a:p>
                    <a:p>
                      <a:r>
                        <a:rPr lang="ja-JP" altLang="en-US" sz="800" dirty="0" smtClean="0"/>
                        <a:t>比較</a:t>
                      </a:r>
                    </a:p>
                    <a:p>
                      <a:r>
                        <a:rPr lang="ja-JP" altLang="en-US" sz="800" dirty="0" smtClean="0"/>
                        <a:t>グループ活動</a:t>
                      </a: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b="0" dirty="0" smtClean="0">
                          <a:solidFill>
                            <a:schemeClr val="tx1"/>
                          </a:solidFill>
                          <a:latin typeface="ＭＳ Ｐゴシック" panose="020B0600070205080204" pitchFamily="50" charset="-128"/>
                          <a:ea typeface="+mn-ea"/>
                        </a:rPr>
                        <a:t>形体・形</a:t>
                      </a:r>
                    </a:p>
                    <a:p>
                      <a:pPr algn="l"/>
                      <a:r>
                        <a:rPr kumimoji="1" lang="ja-JP" altLang="en-US" sz="800" b="0" dirty="0" smtClean="0">
                          <a:solidFill>
                            <a:schemeClr val="tx1"/>
                          </a:solidFill>
                          <a:latin typeface="ＭＳ Ｐゴシック" panose="020B0600070205080204" pitchFamily="50" charset="-128"/>
                          <a:ea typeface="+mn-ea"/>
                        </a:rPr>
                        <a:t>色彩</a:t>
                      </a:r>
                    </a:p>
                    <a:p>
                      <a:pPr algn="l"/>
                      <a:r>
                        <a:rPr kumimoji="1" lang="ja-JP" altLang="en-US" sz="800" b="0" dirty="0" smtClean="0">
                          <a:solidFill>
                            <a:schemeClr val="tx1"/>
                          </a:solidFill>
                          <a:latin typeface="ＭＳ Ｐゴシック" panose="020B0600070205080204" pitchFamily="50" charset="-128"/>
                          <a:ea typeface="+mn-ea"/>
                        </a:rPr>
                        <a:t>単純化・強調・省略</a:t>
                      </a:r>
                    </a:p>
                  </a:txBody>
                  <a:tcPr marL="91516" marR="91516" marT="45691" marB="45691"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01500235"/>
                  </a:ext>
                </a:extLst>
              </a:tr>
            </a:tbl>
          </a:graphicData>
        </a:graphic>
      </p:graphicFrame>
      <p:sp>
        <p:nvSpPr>
          <p:cNvPr id="18" name="円/楕円 17"/>
          <p:cNvSpPr/>
          <p:nvPr/>
        </p:nvSpPr>
        <p:spPr>
          <a:xfrm>
            <a:off x="3081338" y="1144588"/>
            <a:ext cx="338137"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１</a:t>
            </a:r>
          </a:p>
        </p:txBody>
      </p:sp>
      <p:sp>
        <p:nvSpPr>
          <p:cNvPr id="19" name="円/楕円 18"/>
          <p:cNvSpPr/>
          <p:nvPr/>
        </p:nvSpPr>
        <p:spPr>
          <a:xfrm>
            <a:off x="5602288" y="1144588"/>
            <a:ext cx="339725" cy="33972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400" dirty="0">
                <a:solidFill>
                  <a:prstClr val="white"/>
                </a:solidFill>
                <a:latin typeface="ＤＦ特太ゴシック体" pitchFamily="49" charset="-128"/>
                <a:ea typeface="ＤＦ特太ゴシック体" pitchFamily="49" charset="-128"/>
              </a:rPr>
              <a:t>２</a:t>
            </a:r>
          </a:p>
        </p:txBody>
      </p:sp>
      <p:sp>
        <p:nvSpPr>
          <p:cNvPr id="52" name="円/楕円 51"/>
          <p:cNvSpPr/>
          <p:nvPr/>
        </p:nvSpPr>
        <p:spPr>
          <a:xfrm>
            <a:off x="3129461" y="2763094"/>
            <a:ext cx="366712" cy="369888"/>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altLang="ja-JP" dirty="0">
                <a:solidFill>
                  <a:prstClr val="white"/>
                </a:solidFill>
                <a:latin typeface="ＤＦ特太ゴシック体" pitchFamily="49" charset="-128"/>
                <a:ea typeface="ＤＦ特太ゴシック体" pitchFamily="49" charset="-128"/>
              </a:rPr>
              <a:t>3</a:t>
            </a:r>
            <a:endParaRPr lang="ja-JP" altLang="en-US" dirty="0">
              <a:solidFill>
                <a:prstClr val="white"/>
              </a:solidFill>
              <a:latin typeface="ＤＦ特太ゴシック体" pitchFamily="49" charset="-128"/>
              <a:ea typeface="ＤＦ特太ゴシック体" pitchFamily="49" charset="-128"/>
            </a:endParaRPr>
          </a:p>
        </p:txBody>
      </p:sp>
      <p:sp>
        <p:nvSpPr>
          <p:cNvPr id="6252" name="正方形/長方形 2"/>
          <p:cNvSpPr>
            <a:spLocks noChangeArrowheads="1"/>
          </p:cNvSpPr>
          <p:nvPr/>
        </p:nvSpPr>
        <p:spPr bwMode="auto">
          <a:xfrm>
            <a:off x="6955899" y="3755885"/>
            <a:ext cx="1595944" cy="171467"/>
          </a:xfrm>
          <a:prstGeom prst="rect">
            <a:avLst/>
          </a:prstGeom>
          <a:solidFill>
            <a:schemeClr val="accent6">
              <a:lumMod val="20000"/>
              <a:lumOff val="80000"/>
            </a:schemeClr>
          </a:solidFill>
          <a:ln>
            <a:noFill/>
          </a:ln>
          <a:extLst/>
        </p:spPr>
        <p:txBody>
          <a:bodyPr wrap="square"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b="1" dirty="0">
                <a:latin typeface="ＭＳ Ｐゴシック" panose="020B0600070205080204" pitchFamily="50" charset="-128"/>
              </a:rPr>
              <a:t>思考力を使う問いかけ</a:t>
            </a:r>
            <a:endParaRPr lang="en-US" altLang="ja-JP" sz="1100" b="1" dirty="0">
              <a:latin typeface="ＭＳ Ｐゴシック" panose="020B0600070205080204" pitchFamily="50" charset="-128"/>
            </a:endParaRPr>
          </a:p>
        </p:txBody>
      </p:sp>
      <p:sp>
        <p:nvSpPr>
          <p:cNvPr id="64" name="円/楕円 63"/>
          <p:cNvSpPr/>
          <p:nvPr/>
        </p:nvSpPr>
        <p:spPr>
          <a:xfrm>
            <a:off x="-9525" y="5594350"/>
            <a:ext cx="407988" cy="409575"/>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dirty="0">
                <a:solidFill>
                  <a:prstClr val="white"/>
                </a:solidFill>
                <a:latin typeface="ＤＦ特太ゴシック体" pitchFamily="49" charset="-128"/>
                <a:ea typeface="ＤＦ特太ゴシック体" pitchFamily="49" charset="-128"/>
              </a:rPr>
              <a:t>４</a:t>
            </a:r>
          </a:p>
        </p:txBody>
      </p:sp>
      <p:graphicFrame>
        <p:nvGraphicFramePr>
          <p:cNvPr id="66" name="Group 317"/>
          <p:cNvGraphicFramePr>
            <a:graphicFrameLocks noGrp="1"/>
          </p:cNvGraphicFramePr>
          <p:nvPr>
            <p:extLst>
              <p:ext uri="{D42A27DB-BD31-4B8C-83A1-F6EECF244321}">
                <p14:modId xmlns:p14="http://schemas.microsoft.com/office/powerpoint/2010/main" val="917492909"/>
              </p:ext>
            </p:extLst>
          </p:nvPr>
        </p:nvGraphicFramePr>
        <p:xfrm>
          <a:off x="150813" y="358775"/>
          <a:ext cx="8813675" cy="623888"/>
        </p:xfrm>
        <a:graphic>
          <a:graphicData uri="http://schemas.openxmlformats.org/drawingml/2006/table">
            <a:tbl>
              <a:tblPr/>
              <a:tblGrid>
                <a:gridCol w="1137240">
                  <a:extLst>
                    <a:ext uri="{9D8B030D-6E8A-4147-A177-3AD203B41FA5}">
                      <a16:colId xmlns:a16="http://schemas.microsoft.com/office/drawing/2014/main" val="20000"/>
                    </a:ext>
                  </a:extLst>
                </a:gridCol>
                <a:gridCol w="672518">
                  <a:extLst>
                    <a:ext uri="{9D8B030D-6E8A-4147-A177-3AD203B41FA5}">
                      <a16:colId xmlns:a16="http://schemas.microsoft.com/office/drawing/2014/main" val="20001"/>
                    </a:ext>
                  </a:extLst>
                </a:gridCol>
                <a:gridCol w="3259501">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710332">
                  <a:extLst>
                    <a:ext uri="{9D8B030D-6E8A-4147-A177-3AD203B41FA5}">
                      <a16:colId xmlns:a16="http://schemas.microsoft.com/office/drawing/2014/main" val="20005"/>
                    </a:ext>
                  </a:extLst>
                </a:gridCol>
                <a:gridCol w="657820">
                  <a:extLst>
                    <a:ext uri="{9D8B030D-6E8A-4147-A177-3AD203B41FA5}">
                      <a16:colId xmlns:a16="http://schemas.microsoft.com/office/drawing/2014/main" val="4259983833"/>
                    </a:ext>
                  </a:extLst>
                </a:gridCol>
              </a:tblGrid>
              <a:tr h="365253">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1200" b="1" i="0" u="none" strike="noStrike" cap="none" normalizeH="0" baseline="0" dirty="0">
                          <a:ln>
                            <a:noFill/>
                          </a:ln>
                          <a:solidFill>
                            <a:schemeClr val="bg1"/>
                          </a:solidFill>
                          <a:effectLst/>
                          <a:latin typeface="Arial" charset="0"/>
                          <a:ea typeface="ＭＳ Ｐゴシック" charset="-128"/>
                        </a:rPr>
                        <a:t>指導</a:t>
                      </a:r>
                      <a:r>
                        <a:rPr kumimoji="1" lang="ja-JP" altLang="en-US" sz="1200" b="1" i="0" u="none" strike="noStrike" cap="none" normalizeH="0" baseline="0" dirty="0" smtClean="0">
                          <a:ln>
                            <a:noFill/>
                          </a:ln>
                          <a:solidFill>
                            <a:schemeClr val="bg1"/>
                          </a:solidFill>
                          <a:effectLst/>
                          <a:latin typeface="Arial" charset="0"/>
                          <a:ea typeface="ＭＳ Ｐゴシック" charset="-128"/>
                        </a:rPr>
                        <a:t>ユニット </a:t>
                      </a:r>
                      <a:r>
                        <a:rPr kumimoji="1" lang="en-US" altLang="ja-JP" sz="1000" b="1" i="0" u="none" strike="noStrike" cap="none" normalizeH="0" baseline="0" dirty="0" smtClean="0">
                          <a:ln>
                            <a:noFill/>
                          </a:ln>
                          <a:solidFill>
                            <a:schemeClr val="bg1"/>
                          </a:solidFill>
                          <a:effectLst/>
                          <a:latin typeface="Arial" charset="0"/>
                          <a:ea typeface="ＭＳ Ｐゴシック" charset="-128"/>
                        </a:rPr>
                        <a:t>Ver.R1.12</a:t>
                      </a:r>
                    </a:p>
                  </a:txBody>
                  <a:tcPr marL="91498" marR="91498" marT="45467" marB="45467"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Arial" charset="0"/>
                          <a:ea typeface="ＭＳ Ｐゴシック" charset="-128"/>
                        </a:rPr>
                        <a:t>題材名</a:t>
                      </a:r>
                    </a:p>
                  </a:txBody>
                  <a:tcPr marL="91498" marR="91498" marT="45467" marB="45467" anchor="ctr" horzOverflow="overflow">
                    <a:lnL w="1905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0" fontAlgn="base" latinLnBrk="0" hangingPunct="0">
                        <a:lnSpc>
                          <a:spcPts val="9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pitchFamily="34" charset="0"/>
                          <a:ea typeface="+mn-ea"/>
                        </a:rPr>
                        <a:t>私の見付けた風景（油彩画・主義様式探究）　</a:t>
                      </a:r>
                      <a:endParaRPr lang="ja-JP" altLang="ja-JP" sz="1200" kern="100" dirty="0" smtClean="0">
                        <a:effectLst/>
                        <a:latin typeface="ＭＳ Ｐゴシック" panose="020B0600070205080204" pitchFamily="50" charset="-128"/>
                        <a:ea typeface="+mn-ea"/>
                        <a:cs typeface="Times New Roman"/>
                      </a:endParaRPr>
                    </a:p>
                  </a:txBody>
                  <a:tcPr marL="91498" marR="91498" marT="108000" marB="45467" anchor="ctr" horzOverflow="overflow">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Arial" charset="0"/>
                          <a:ea typeface="ＭＳ Ｐゴシック" charset="-128"/>
                        </a:rPr>
                        <a:t>導入／展開／まとめ</a:t>
                      </a:r>
                      <a:endParaRPr kumimoji="1" lang="ja-JP" altLang="en-US" sz="1000" b="0" i="0" u="none" strike="noStrike" cap="none" normalizeH="0" baseline="0" dirty="0">
                        <a:ln>
                          <a:noFill/>
                        </a:ln>
                        <a:solidFill>
                          <a:schemeClr val="tx1"/>
                        </a:solidFill>
                        <a:effectLst/>
                        <a:latin typeface="Arial"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900" b="0" i="0" u="none" strike="noStrike" cap="none" normalizeH="0" baseline="0" dirty="0">
                          <a:ln>
                            <a:noFill/>
                          </a:ln>
                          <a:solidFill>
                            <a:schemeClr val="tx1"/>
                          </a:solidFill>
                          <a:effectLst/>
                          <a:latin typeface="Verdana" charset="0"/>
                          <a:ea typeface="ＭＳ Ｐゴシック" charset="-128"/>
                        </a:rPr>
                        <a:t>指導案など資料</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Verdana" charset="0"/>
                          <a:ea typeface="ＭＳ Ｐゴシック" charset="-128"/>
                        </a:rPr>
                        <a:t>道具・鑑賞</a:t>
                      </a:r>
                      <a:r>
                        <a:rPr kumimoji="1" lang="en-US" altLang="ja-JP" sz="900" b="0" i="0" u="none" strike="noStrike" cap="none" normalizeH="0" baseline="0" dirty="0" smtClean="0">
                          <a:ln>
                            <a:noFill/>
                          </a:ln>
                          <a:solidFill>
                            <a:schemeClr val="tx1"/>
                          </a:solidFill>
                          <a:effectLst/>
                          <a:latin typeface="Verdana" charset="0"/>
                          <a:ea typeface="ＭＳ Ｐゴシック" charset="-128"/>
                        </a:rPr>
                        <a:t>box</a:t>
                      </a:r>
                      <a:endParaRPr kumimoji="1" lang="ja-JP" altLang="en-US" sz="900" b="0"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900" dirty="0" smtClean="0">
                          <a:solidFill>
                            <a:prstClr val="black"/>
                          </a:solidFill>
                          <a:latin typeface="Verdana" pitchFamily="34" charset="0"/>
                        </a:rPr>
                        <a:t>作成日</a:t>
                      </a:r>
                      <a:endParaRPr kumimoji="1" lang="ja-JP" altLang="en-US" sz="900" b="1" i="0" u="none" strike="noStrike" cap="none" normalizeH="0" baseline="0" dirty="0">
                        <a:ln>
                          <a:noFill/>
                        </a:ln>
                        <a:solidFill>
                          <a:schemeClr val="tx1"/>
                        </a:solidFill>
                        <a:effectLst/>
                        <a:latin typeface="Verdana" charset="0"/>
                        <a:ea typeface="ＭＳ Ｐゴシック" charset="-128"/>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0"/>
                  </a:ext>
                </a:extLst>
              </a:tr>
              <a:tr h="258635">
                <a:tc vMerge="1">
                  <a:txBody>
                    <a:bodyPr/>
                    <a:lstStyle/>
                    <a:p>
                      <a:endParaRPr kumimoji="1" lang="ja-JP" altLang="en-US"/>
                    </a:p>
                  </a:txBody>
                  <a:tcPr/>
                </a:tc>
                <a:tc gridSpan="2">
                  <a:txBody>
                    <a:bodyPr/>
                    <a:lstStyle/>
                    <a:p>
                      <a:pPr algn="l" fontAlgn="base">
                        <a:spcAft>
                          <a:spcPts val="0"/>
                        </a:spcAft>
                      </a:pPr>
                      <a:r>
                        <a:rPr lang="ja-JP" altLang="en-US" sz="1100" kern="1200" dirty="0" smtClean="0">
                          <a:solidFill>
                            <a:srgbClr val="000000"/>
                          </a:solidFill>
                          <a:effectLst/>
                          <a:latin typeface="ＭＳ Ｐゴシック" panose="020B0600070205080204" pitchFamily="50" charset="-128"/>
                          <a:ea typeface="ＭＳ Ｐゴシック" panose="020B0600070205080204" pitchFamily="50" charset="-128"/>
                          <a:cs typeface="Arial"/>
                        </a:rPr>
                        <a:t>③　</a:t>
                      </a:r>
                      <a:r>
                        <a:rPr lang="ja-JP" altLang="en-US" sz="1100" kern="1200" dirty="0" smtClean="0">
                          <a:solidFill>
                            <a:srgbClr val="000000"/>
                          </a:solidFill>
                          <a:effectLst/>
                          <a:latin typeface="ＭＳ Ｐゴシック" panose="020B0600070205080204" pitchFamily="50" charset="-128"/>
                          <a:ea typeface="+mn-ea"/>
                          <a:cs typeface="Arial"/>
                        </a:rPr>
                        <a:t>油彩風景画</a:t>
                      </a:r>
                      <a:r>
                        <a:rPr lang="ja-JP" altLang="ja-JP" sz="1100" kern="1200" dirty="0" smtClean="0">
                          <a:solidFill>
                            <a:srgbClr val="000000"/>
                          </a:solidFill>
                          <a:effectLst/>
                          <a:latin typeface="ＭＳ Ｐゴシック" panose="020B0600070205080204" pitchFamily="50" charset="-128"/>
                          <a:ea typeface="+mn-ea"/>
                          <a:cs typeface="Arial"/>
                        </a:rPr>
                        <a:t>の特徴を</a:t>
                      </a:r>
                      <a:r>
                        <a:rPr lang="ja-JP" altLang="en-US" sz="1100" kern="1200" dirty="0" smtClean="0">
                          <a:solidFill>
                            <a:srgbClr val="000000"/>
                          </a:solidFill>
                          <a:effectLst/>
                          <a:latin typeface="ＭＳ Ｐゴシック" panose="020B0600070205080204" pitchFamily="50" charset="-128"/>
                          <a:ea typeface="+mn-ea"/>
                          <a:cs typeface="Arial"/>
                        </a:rPr>
                        <a:t>感じ取ろう</a:t>
                      </a:r>
                      <a:endParaRPr lang="ja-JP" altLang="ja-JP" sz="1100" kern="100" dirty="0">
                        <a:effectLst/>
                        <a:latin typeface="ＭＳ Ｐゴシック" panose="020B0600070205080204" pitchFamily="50" charset="-128"/>
                        <a:ea typeface="+mn-ea"/>
                        <a:cs typeface="Times New Roman"/>
                      </a:endParaRPr>
                    </a:p>
                  </a:txBody>
                  <a:tcPr marL="91498" marR="91498" marT="45467" marB="45467" anchor="ctr" horzOverflow="overflow">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kumimoji="1" lang="ja-JP" altLang="en-US"/>
                    </a:p>
                  </a:txBody>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Calibri" charset="0"/>
                          <a:ea typeface="ＭＳ Ｐゴシック" charset="-128"/>
                        </a:rPr>
                        <a:t>１３</a:t>
                      </a:r>
                      <a:r>
                        <a:rPr kumimoji="0" lang="zh-TW" altLang="en-US" sz="900" b="0" i="0" u="none" strike="noStrike" cap="none" normalizeH="0" baseline="0" dirty="0" smtClean="0">
                          <a:ln>
                            <a:noFill/>
                          </a:ln>
                          <a:solidFill>
                            <a:schemeClr val="tx1"/>
                          </a:solidFill>
                          <a:effectLst/>
                          <a:latin typeface="Calibri" charset="0"/>
                          <a:ea typeface="ＭＳ Ｐゴシック" charset="-128"/>
                        </a:rPr>
                        <a:t>時間</a:t>
                      </a:r>
                      <a:r>
                        <a:rPr kumimoji="0" lang="ja-JP" altLang="en-US" sz="900" b="0" i="0" u="none" strike="noStrike" cap="none" normalizeH="0" baseline="0" dirty="0" smtClean="0">
                          <a:ln>
                            <a:noFill/>
                          </a:ln>
                          <a:solidFill>
                            <a:schemeClr val="tx1"/>
                          </a:solidFill>
                          <a:effectLst/>
                          <a:latin typeface="Calibri" charset="0"/>
                          <a:ea typeface="ＭＳ Ｐゴシック" charset="-128"/>
                        </a:rPr>
                        <a:t>扱い（４時間目）</a:t>
                      </a:r>
                      <a:endParaRPr kumimoji="0" lang="ja-JP" altLang="en-US" sz="900" b="0" i="0" u="none" strike="noStrike" cap="none" normalizeH="0" baseline="0" dirty="0">
                        <a:ln>
                          <a:noFill/>
                        </a:ln>
                        <a:solidFill>
                          <a:schemeClr val="tx1"/>
                        </a:solidFill>
                        <a:effectLst/>
                        <a:latin typeface="Calibri" charset="0"/>
                        <a:ea typeface="ＭＳ Ｐゴシック" charset="-128"/>
                      </a:endParaRP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cap="none" normalizeH="0" baseline="0" dirty="0" smtClean="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charset="0"/>
                        <a:defRPr kumimoji="1" sz="2800">
                          <a:solidFill>
                            <a:schemeClr val="tx1"/>
                          </a:solidFill>
                          <a:latin typeface="Arial" charset="0"/>
                        </a:defRPr>
                      </a:lvl1pPr>
                      <a:lvl2pPr marL="742950" indent="-285750">
                        <a:spcBef>
                          <a:spcPct val="20000"/>
                        </a:spcBef>
                        <a:buFont typeface="Arial" charset="0"/>
                        <a:defRPr kumimoji="1" sz="2400">
                          <a:solidFill>
                            <a:schemeClr val="tx1"/>
                          </a:solidFill>
                          <a:latin typeface="Arial" charset="0"/>
                        </a:defRPr>
                      </a:lvl2pPr>
                      <a:lvl3pPr marL="1143000" indent="-228600">
                        <a:spcBef>
                          <a:spcPct val="20000"/>
                        </a:spcBef>
                        <a:buFont typeface="Arial" charset="0"/>
                        <a:defRPr kumimoji="1" sz="2000">
                          <a:solidFill>
                            <a:schemeClr val="tx1"/>
                          </a:solidFill>
                          <a:latin typeface="Arial" charset="0"/>
                        </a:defRPr>
                      </a:lvl3pPr>
                      <a:lvl4pPr marL="1600200" indent="-228600">
                        <a:spcBef>
                          <a:spcPct val="20000"/>
                        </a:spcBef>
                        <a:buFont typeface="Arial" charset="0"/>
                        <a:defRPr kumimoji="1">
                          <a:solidFill>
                            <a:schemeClr val="tx1"/>
                          </a:solidFill>
                          <a:latin typeface="Arial" charset="0"/>
                        </a:defRPr>
                      </a:lvl4pPr>
                      <a:lvl5pPr marL="2057400" indent="-228600">
                        <a:spcBef>
                          <a:spcPct val="20000"/>
                        </a:spcBef>
                        <a:buFont typeface="Arial" charset="0"/>
                        <a:defRPr kumimoji="1">
                          <a:solidFill>
                            <a:schemeClr val="tx1"/>
                          </a:solidFill>
                          <a:latin typeface="Arial" charset="0"/>
                        </a:defRPr>
                      </a:lvl5pPr>
                      <a:lvl6pPr marL="2514600" indent="-228600" eaLnBrk="0" fontAlgn="base" hangingPunct="0">
                        <a:spcBef>
                          <a:spcPct val="20000"/>
                        </a:spcBef>
                        <a:spcAft>
                          <a:spcPct val="0"/>
                        </a:spcAft>
                        <a:buFont typeface="Arial" charset="0"/>
                        <a:defRPr kumimoji="1">
                          <a:solidFill>
                            <a:schemeClr val="tx1"/>
                          </a:solidFill>
                          <a:latin typeface="Arial" charset="0"/>
                        </a:defRPr>
                      </a:lvl6pPr>
                      <a:lvl7pPr marL="2971800" indent="-228600" eaLnBrk="0" fontAlgn="base" hangingPunct="0">
                        <a:spcBef>
                          <a:spcPct val="20000"/>
                        </a:spcBef>
                        <a:spcAft>
                          <a:spcPct val="0"/>
                        </a:spcAft>
                        <a:buFont typeface="Arial" charset="0"/>
                        <a:defRPr kumimoji="1">
                          <a:solidFill>
                            <a:schemeClr val="tx1"/>
                          </a:solidFill>
                          <a:latin typeface="Arial" charset="0"/>
                        </a:defRPr>
                      </a:lvl7pPr>
                      <a:lvl8pPr marL="3429000" indent="-228600" eaLnBrk="0" fontAlgn="base" hangingPunct="0">
                        <a:spcBef>
                          <a:spcPct val="20000"/>
                        </a:spcBef>
                        <a:spcAft>
                          <a:spcPct val="0"/>
                        </a:spcAft>
                        <a:buFont typeface="Arial" charset="0"/>
                        <a:defRPr kumimoji="1">
                          <a:solidFill>
                            <a:schemeClr val="tx1"/>
                          </a:solidFill>
                          <a:latin typeface="Arial" charset="0"/>
                        </a:defRPr>
                      </a:lvl8pPr>
                      <a:lvl9pPr marL="3886200" indent="-228600" eaLnBrk="0" fontAlgn="base" hangingPunct="0">
                        <a:spcBef>
                          <a:spcPct val="20000"/>
                        </a:spcBef>
                        <a:spcAft>
                          <a:spcPct val="0"/>
                        </a:spcAft>
                        <a:buFont typeface="Arial" charset="0"/>
                        <a:defRPr kumimoji="1">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Verdana" charset="0"/>
                          <a:ea typeface="ＭＳ Ｐゴシック" charset="-128"/>
                        </a:rPr>
                        <a:t>ある　なし</a:t>
                      </a:r>
                    </a:p>
                  </a:txBody>
                  <a:tcPr marL="91435" marR="91435" marT="45414" marB="45414"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ja-JP" sz="900" dirty="0" smtClean="0">
                          <a:solidFill>
                            <a:prstClr val="black"/>
                          </a:solidFill>
                          <a:latin typeface="Verdana" pitchFamily="34" charset="0"/>
                        </a:rPr>
                        <a:t>R3.1.8</a:t>
                      </a:r>
                      <a:endParaRPr lang="ja-JP" altLang="en-US" sz="1050" dirty="0" smtClean="0">
                        <a:solidFill>
                          <a:prstClr val="black"/>
                        </a:solidFill>
                        <a:latin typeface="Verdana" pitchFamily="34" charset="0"/>
                      </a:endParaRPr>
                    </a:p>
                  </a:txBody>
                  <a:tcPr marL="91435" marR="91435" marT="45414" marB="45414" anchor="ct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1"/>
                  </a:ext>
                </a:extLst>
              </a:tr>
            </a:tbl>
          </a:graphicData>
        </a:graphic>
      </p:graphicFrame>
      <p:sp>
        <p:nvSpPr>
          <p:cNvPr id="6283" name="テキスト ボックス 35"/>
          <p:cNvSpPr txBox="1">
            <a:spLocks noChangeArrowheads="1"/>
          </p:cNvSpPr>
          <p:nvPr/>
        </p:nvSpPr>
        <p:spPr bwMode="auto">
          <a:xfrm>
            <a:off x="7651185" y="88357"/>
            <a:ext cx="133882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900" dirty="0"/>
              <a:t>福井県造形教育</a:t>
            </a:r>
            <a:r>
              <a:rPr lang="ja-JP" altLang="en-US" sz="900" dirty="0" smtClean="0"/>
              <a:t>研究会</a:t>
            </a:r>
            <a:endParaRPr lang="ja-JP" altLang="en-US" sz="900" dirty="0"/>
          </a:p>
        </p:txBody>
      </p:sp>
      <p:sp>
        <p:nvSpPr>
          <p:cNvPr id="6284" name="円/楕円 29"/>
          <p:cNvSpPr>
            <a:spLocks noChangeArrowheads="1"/>
          </p:cNvSpPr>
          <p:nvPr/>
        </p:nvSpPr>
        <p:spPr bwMode="auto">
          <a:xfrm>
            <a:off x="6894741" y="754071"/>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5" name="円/楕円 29"/>
          <p:cNvSpPr>
            <a:spLocks noChangeArrowheads="1"/>
          </p:cNvSpPr>
          <p:nvPr/>
        </p:nvSpPr>
        <p:spPr bwMode="auto">
          <a:xfrm>
            <a:off x="7929614" y="746919"/>
            <a:ext cx="314325" cy="200025"/>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6286" name="円/楕円 29"/>
          <p:cNvSpPr>
            <a:spLocks noChangeArrowheads="1"/>
          </p:cNvSpPr>
          <p:nvPr/>
        </p:nvSpPr>
        <p:spPr bwMode="auto">
          <a:xfrm>
            <a:off x="5620655" y="442215"/>
            <a:ext cx="367395" cy="212960"/>
          </a:xfrm>
          <a:prstGeom prst="ellipse">
            <a:avLst/>
          </a:prstGeom>
          <a:noFill/>
          <a:ln w="63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endParaRPr lang="ja-JP" altLang="ja-JP" sz="1800">
              <a:solidFill>
                <a:srgbClr val="FF0000"/>
              </a:solidFill>
            </a:endParaRPr>
          </a:p>
        </p:txBody>
      </p:sp>
      <p:sp>
        <p:nvSpPr>
          <p:cNvPr id="31" name="円/楕円 57"/>
          <p:cNvSpPr/>
          <p:nvPr/>
        </p:nvSpPr>
        <p:spPr>
          <a:xfrm>
            <a:off x="1430066" y="3461983"/>
            <a:ext cx="738616"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5" name="円/楕円 57"/>
          <p:cNvSpPr/>
          <p:nvPr/>
        </p:nvSpPr>
        <p:spPr>
          <a:xfrm>
            <a:off x="467543" y="1331091"/>
            <a:ext cx="705039"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6" name="円/楕円 57"/>
          <p:cNvSpPr/>
          <p:nvPr/>
        </p:nvSpPr>
        <p:spPr>
          <a:xfrm>
            <a:off x="1577869" y="1364929"/>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39" name="円/楕円 57"/>
          <p:cNvSpPr/>
          <p:nvPr/>
        </p:nvSpPr>
        <p:spPr>
          <a:xfrm>
            <a:off x="2053717" y="1371691"/>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0" name="円/楕円 57"/>
          <p:cNvSpPr/>
          <p:nvPr/>
        </p:nvSpPr>
        <p:spPr>
          <a:xfrm>
            <a:off x="1146987" y="1353569"/>
            <a:ext cx="456478"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7" name="正方形/長方形 6"/>
          <p:cNvSpPr/>
          <p:nvPr/>
        </p:nvSpPr>
        <p:spPr>
          <a:xfrm>
            <a:off x="4381734" y="3216454"/>
            <a:ext cx="2121008" cy="250573"/>
          </a:xfrm>
          <a:prstGeom prst="rect">
            <a:avLst/>
          </a:prstGeom>
          <a:solidFill>
            <a:srgbClr val="CCFF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schemeClr val="tx1"/>
                </a:solidFill>
                <a:latin typeface="Calibri" pitchFamily="34" charset="0"/>
                <a:ea typeface="ＭＳ Ｐゴシック" charset="-128"/>
              </a:rPr>
              <a:t>自分の好きな画風を選ぶ</a:t>
            </a:r>
            <a:endParaRPr kumimoji="1" lang="ja-JP" altLang="en-US" sz="1100" dirty="0"/>
          </a:p>
        </p:txBody>
      </p:sp>
      <p:sp>
        <p:nvSpPr>
          <p:cNvPr id="33" name="角丸四角形吹き出し 32"/>
          <p:cNvSpPr/>
          <p:nvPr/>
        </p:nvSpPr>
        <p:spPr bwMode="auto">
          <a:xfrm>
            <a:off x="3122841" y="3193277"/>
            <a:ext cx="1384300" cy="341313"/>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36000" tIns="0" rIns="0" bIns="0" anchor="ctr"/>
          <a:lstStyle/>
          <a:p>
            <a:pPr eaLnBrk="1" fontAlgn="auto" hangingPunct="1">
              <a:spcBef>
                <a:spcPts val="0"/>
              </a:spcBef>
              <a:spcAft>
                <a:spcPts val="0"/>
              </a:spcAft>
              <a:defRPr/>
            </a:pPr>
            <a:r>
              <a:rPr lang="ja-JP" altLang="en-US" sz="1200" b="1" dirty="0">
                <a:solidFill>
                  <a:prstClr val="black"/>
                </a:solidFill>
              </a:rPr>
              <a:t>主体的に学ぶ工夫</a:t>
            </a:r>
            <a:endParaRPr lang="en-US" altLang="ja-JP" sz="1200" dirty="0">
              <a:solidFill>
                <a:prstClr val="black"/>
              </a:solidFill>
            </a:endParaRPr>
          </a:p>
        </p:txBody>
      </p:sp>
      <p:sp>
        <p:nvSpPr>
          <p:cNvPr id="48" name="正方形/長方形 47"/>
          <p:cNvSpPr/>
          <p:nvPr/>
        </p:nvSpPr>
        <p:spPr>
          <a:xfrm>
            <a:off x="4747876" y="5403605"/>
            <a:ext cx="2803015" cy="250573"/>
          </a:xfrm>
          <a:prstGeom prst="rect">
            <a:avLst/>
          </a:prstGeom>
          <a:solidFill>
            <a:srgbClr val="CCFF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100" b="1" dirty="0" smtClean="0">
                <a:solidFill>
                  <a:schemeClr val="tx1"/>
                </a:solidFill>
                <a:latin typeface="Calibri" pitchFamily="34" charset="0"/>
                <a:ea typeface="ＭＳ Ｐゴシック" charset="-128"/>
              </a:rPr>
              <a:t>他の人との感性の違いに気づく</a:t>
            </a:r>
            <a:endParaRPr lang="en-US" altLang="ja-JP" sz="1100" b="1" dirty="0">
              <a:solidFill>
                <a:schemeClr val="tx1"/>
              </a:solidFill>
              <a:latin typeface="Calibri" pitchFamily="34" charset="0"/>
              <a:ea typeface="ＭＳ Ｐゴシック" charset="-128"/>
            </a:endParaRPr>
          </a:p>
        </p:txBody>
      </p:sp>
      <p:sp>
        <p:nvSpPr>
          <p:cNvPr id="55" name="角丸四角形吹き出し 54"/>
          <p:cNvSpPr/>
          <p:nvPr/>
        </p:nvSpPr>
        <p:spPr bwMode="auto">
          <a:xfrm>
            <a:off x="3121812" y="5363422"/>
            <a:ext cx="1631950" cy="309562"/>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36000" tIns="0" rIns="0" bIns="0" anchor="ctr"/>
          <a:lstStyle/>
          <a:p>
            <a:pPr eaLnBrk="1" fontAlgn="auto" hangingPunct="1">
              <a:spcBef>
                <a:spcPts val="0"/>
              </a:spcBef>
              <a:spcAft>
                <a:spcPts val="0"/>
              </a:spcAft>
              <a:defRPr/>
            </a:pPr>
            <a:r>
              <a:rPr lang="ja-JP" altLang="en-US" sz="1200" b="1" dirty="0">
                <a:solidFill>
                  <a:prstClr val="black"/>
                </a:solidFill>
                <a:latin typeface="ＭＳ Ｐゴシック" panose="020B0600070205080204" pitchFamily="50" charset="-128"/>
              </a:rPr>
              <a:t>対話的な学びの場面</a:t>
            </a:r>
            <a:endParaRPr lang="en-US" altLang="ja-JP" sz="1200" dirty="0">
              <a:solidFill>
                <a:prstClr val="black"/>
              </a:solidFill>
              <a:latin typeface="ＭＳ Ｐゴシック" panose="020B0600070205080204" pitchFamily="50" charset="-128"/>
            </a:endParaRPr>
          </a:p>
        </p:txBody>
      </p:sp>
      <p:sp>
        <p:nvSpPr>
          <p:cNvPr id="49" name="正方形/長方形 48"/>
          <p:cNvSpPr/>
          <p:nvPr/>
        </p:nvSpPr>
        <p:spPr>
          <a:xfrm>
            <a:off x="5031177" y="4184743"/>
            <a:ext cx="2666023" cy="250573"/>
          </a:xfrm>
          <a:prstGeom prst="rect">
            <a:avLst/>
          </a:prstGeom>
          <a:solidFill>
            <a:srgbClr val="CCFF99">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100" b="1" dirty="0" smtClean="0">
                <a:solidFill>
                  <a:schemeClr val="tx1"/>
                </a:solidFill>
                <a:latin typeface="Calibri" pitchFamily="34" charset="0"/>
                <a:ea typeface="ＭＳ Ｐゴシック" charset="-128"/>
              </a:rPr>
              <a:t>造形要素の働きに着目</a:t>
            </a:r>
            <a:endParaRPr lang="en-US" altLang="ja-JP" sz="1100" b="1" dirty="0">
              <a:solidFill>
                <a:schemeClr val="tx1"/>
              </a:solidFill>
              <a:latin typeface="Calibri" pitchFamily="34" charset="0"/>
              <a:ea typeface="ＭＳ Ｐゴシック" charset="-128"/>
            </a:endParaRPr>
          </a:p>
        </p:txBody>
      </p:sp>
      <p:sp>
        <p:nvSpPr>
          <p:cNvPr id="57" name="角丸四角形吹き出し 56"/>
          <p:cNvSpPr/>
          <p:nvPr/>
        </p:nvSpPr>
        <p:spPr bwMode="auto">
          <a:xfrm>
            <a:off x="3114076" y="4123499"/>
            <a:ext cx="1917101" cy="373062"/>
          </a:xfrm>
          <a:prstGeom prst="wedgeRoundRectCallout">
            <a:avLst>
              <a:gd name="adj1" fmla="val -35877"/>
              <a:gd name="adj2" fmla="val -49967"/>
              <a:gd name="adj3" fmla="val 16667"/>
            </a:avLst>
          </a:prstGeom>
          <a:solidFill>
            <a:srgbClr val="FFFF99"/>
          </a:solidFill>
          <a:ln w="15875"/>
        </p:spPr>
        <p:style>
          <a:lnRef idx="2">
            <a:schemeClr val="accent1"/>
          </a:lnRef>
          <a:fillRef idx="1">
            <a:schemeClr val="lt1"/>
          </a:fillRef>
          <a:effectRef idx="0">
            <a:schemeClr val="accent1"/>
          </a:effectRef>
          <a:fontRef idx="minor">
            <a:schemeClr val="dk1"/>
          </a:fontRef>
        </p:style>
        <p:txBody>
          <a:bodyPr lIns="36000" rIns="0" anchor="ctr"/>
          <a:lstStyle/>
          <a:p>
            <a:pPr eaLnBrk="1" fontAlgn="auto" hangingPunct="1">
              <a:spcBef>
                <a:spcPts val="0"/>
              </a:spcBef>
              <a:spcAft>
                <a:spcPts val="0"/>
              </a:spcAft>
              <a:defRPr/>
            </a:pPr>
            <a:r>
              <a:rPr lang="ja-JP" altLang="en-US" sz="1200" b="1" dirty="0">
                <a:solidFill>
                  <a:prstClr val="black"/>
                </a:solidFill>
                <a:latin typeface="ＭＳ Ｐゴシック" panose="020B0600070205080204" pitchFamily="50" charset="-128"/>
              </a:rPr>
              <a:t>深い学びを成立させる工夫</a:t>
            </a:r>
            <a:endParaRPr lang="en-US" altLang="ja-JP" sz="1200" b="1" dirty="0">
              <a:solidFill>
                <a:prstClr val="black"/>
              </a:solidFill>
              <a:latin typeface="ＭＳ Ｐゴシック" panose="020B0600070205080204" pitchFamily="50" charset="-128"/>
            </a:endParaRPr>
          </a:p>
        </p:txBody>
      </p:sp>
      <p:sp>
        <p:nvSpPr>
          <p:cNvPr id="54" name="円/楕円 57"/>
          <p:cNvSpPr/>
          <p:nvPr/>
        </p:nvSpPr>
        <p:spPr>
          <a:xfrm>
            <a:off x="707116" y="3462889"/>
            <a:ext cx="738616"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5" name="正方形/長方形 44"/>
          <p:cNvSpPr/>
          <p:nvPr/>
        </p:nvSpPr>
        <p:spPr>
          <a:xfrm>
            <a:off x="6894741" y="3207282"/>
            <a:ext cx="1770479" cy="42842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smtClean="0">
                <a:solidFill>
                  <a:schemeClr val="tx1"/>
                </a:solidFill>
              </a:rPr>
              <a:t>「画風と</a:t>
            </a:r>
            <a:r>
              <a:rPr lang="ja-JP" altLang="en-US" sz="1000" b="1" dirty="0">
                <a:solidFill>
                  <a:schemeClr val="tx1"/>
                </a:solidFill>
              </a:rPr>
              <a:t>は？」</a:t>
            </a:r>
            <a:endParaRPr lang="en-US" altLang="ja-JP" sz="1000" b="1" dirty="0" smtClean="0">
              <a:solidFill>
                <a:schemeClr val="tx1"/>
              </a:solidFill>
            </a:endParaRPr>
          </a:p>
          <a:p>
            <a:pPr algn="ctr">
              <a:defRPr/>
            </a:pPr>
            <a:r>
              <a:rPr lang="ja-JP" altLang="en-US" sz="1000" b="1" dirty="0" smtClean="0">
                <a:solidFill>
                  <a:schemeClr val="tx1"/>
                </a:solidFill>
              </a:rPr>
              <a:t>（油彩風景画の主義・様式）</a:t>
            </a:r>
            <a:endParaRPr lang="en-US" altLang="ja-JP" sz="1000" b="1" dirty="0" smtClean="0">
              <a:solidFill>
                <a:schemeClr val="tx1"/>
              </a:solidFill>
            </a:endParaRPr>
          </a:p>
        </p:txBody>
      </p:sp>
      <p:sp>
        <p:nvSpPr>
          <p:cNvPr id="59" name="円/楕円 57"/>
          <p:cNvSpPr/>
          <p:nvPr/>
        </p:nvSpPr>
        <p:spPr>
          <a:xfrm>
            <a:off x="659960" y="3792769"/>
            <a:ext cx="1031719" cy="3381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pic>
        <p:nvPicPr>
          <p:cNvPr id="62" name="図 6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183849" y="5337801"/>
            <a:ext cx="1667117" cy="1250337"/>
          </a:xfrm>
          <a:prstGeom prst="rect">
            <a:avLst/>
          </a:prstGeom>
        </p:spPr>
      </p:pic>
      <p:pic>
        <p:nvPicPr>
          <p:cNvPr id="67" name="図 66"/>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417253" y="4073832"/>
            <a:ext cx="1571700" cy="1195235"/>
          </a:xfrm>
          <a:prstGeom prst="rect">
            <a:avLst/>
          </a:prstGeom>
        </p:spPr>
      </p:pic>
      <p:sp>
        <p:nvSpPr>
          <p:cNvPr id="68" name="角丸四角形吹き出し 67"/>
          <p:cNvSpPr/>
          <p:nvPr/>
        </p:nvSpPr>
        <p:spPr>
          <a:xfrm>
            <a:off x="6588224" y="4084506"/>
            <a:ext cx="823057" cy="862302"/>
          </a:xfrm>
          <a:prstGeom prst="wedgeRoundRectCallout">
            <a:avLst>
              <a:gd name="adj1" fmla="val 79284"/>
              <a:gd name="adj2" fmla="val 12790"/>
              <a:gd name="adj3" fmla="val 16667"/>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r>
              <a:rPr lang="ja-JP" altLang="en-US" sz="1000" dirty="0" smtClean="0">
                <a:solidFill>
                  <a:schemeClr val="tx1"/>
                </a:solidFill>
                <a:latin typeface="Calibri" pitchFamily="34" charset="0"/>
                <a:ea typeface="ＭＳ Ｐゴシック" charset="-128"/>
              </a:rPr>
              <a:t>色と形に着目して画家名をプロットしてみよう　</a:t>
            </a:r>
            <a:endParaRPr lang="en-US" altLang="ja-JP" sz="1000" dirty="0" smtClean="0">
              <a:solidFill>
                <a:schemeClr val="tx1"/>
              </a:solidFill>
              <a:latin typeface="Calibri" pitchFamily="34" charset="0"/>
              <a:ea typeface="ＭＳ Ｐゴシック" charset="-128"/>
            </a:endParaRPr>
          </a:p>
        </p:txBody>
      </p:sp>
      <p:pic>
        <p:nvPicPr>
          <p:cNvPr id="43" name="図 42" descr="C:\Documents and Settings\nomura-yukari\Local Settings\Temporary Internet Files\Content.IE5\S4CYTVNR\MC900343747[1].wmf"/>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rot="7891773">
            <a:off x="6699222" y="3739064"/>
            <a:ext cx="28892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 name="角丸四角形吹き出し 68"/>
          <p:cNvSpPr/>
          <p:nvPr/>
        </p:nvSpPr>
        <p:spPr>
          <a:xfrm>
            <a:off x="4664303" y="6372184"/>
            <a:ext cx="2387600" cy="278818"/>
          </a:xfrm>
          <a:prstGeom prst="wedgeRoundRectCallout">
            <a:avLst>
              <a:gd name="adj1" fmla="val 74168"/>
              <a:gd name="adj2" fmla="val -68755"/>
              <a:gd name="adj3" fmla="val 16667"/>
            </a:avLst>
          </a:prstGeom>
          <a:solidFill>
            <a:schemeClr val="accent6">
              <a:lumMod val="20000"/>
              <a:lumOff val="80000"/>
            </a:schemeClr>
          </a:solidFill>
          <a:ln w="12700">
            <a:solidFill>
              <a:schemeClr val="accent6">
                <a:lumMod val="60000"/>
                <a:lumOff val="40000"/>
              </a:schemeClr>
            </a:solidFill>
          </a:ln>
        </p:spPr>
        <p:style>
          <a:lnRef idx="2">
            <a:schemeClr val="accent5"/>
          </a:lnRef>
          <a:fillRef idx="1">
            <a:schemeClr val="lt1"/>
          </a:fillRef>
          <a:effectRef idx="0">
            <a:schemeClr val="accent5"/>
          </a:effectRef>
          <a:fontRef idx="minor">
            <a:schemeClr val="dk1"/>
          </a:fontRef>
        </p:style>
        <p:txBody>
          <a:bodyPr lIns="72000" rIns="36000" anchor="ctr"/>
          <a:lstStyle/>
          <a:p>
            <a:pPr lvl="0">
              <a:defRPr/>
            </a:pPr>
            <a:r>
              <a:rPr lang="ja-JP" altLang="en-US" sz="1000" dirty="0" smtClean="0">
                <a:solidFill>
                  <a:schemeClr val="tx1"/>
                </a:solidFill>
                <a:latin typeface="Calibri" pitchFamily="34" charset="0"/>
                <a:ea typeface="ＭＳ Ｐゴシック" charset="-128"/>
              </a:rPr>
              <a:t>自分が目指す表現の傾向がみえてくる</a:t>
            </a:r>
            <a:endParaRPr lang="en-US" altLang="ja-JP" sz="1000" dirty="0">
              <a:solidFill>
                <a:schemeClr val="tx1"/>
              </a:solidFill>
              <a:latin typeface="Calibri" pitchFamily="34" charset="0"/>
              <a:ea typeface="ＭＳ Ｐゴシック" charset="-128"/>
            </a:endParaRPr>
          </a:p>
        </p:txBody>
      </p:sp>
      <p:sp>
        <p:nvSpPr>
          <p:cNvPr id="70" name="円/楕円 57"/>
          <p:cNvSpPr/>
          <p:nvPr/>
        </p:nvSpPr>
        <p:spPr>
          <a:xfrm>
            <a:off x="7486575" y="5870132"/>
            <a:ext cx="499117" cy="502052"/>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Tree>
    <p:extLst>
      <p:ext uri="{BB962C8B-B14F-4D97-AF65-F5344CB8AC3E}">
        <p14:creationId xmlns:p14="http://schemas.microsoft.com/office/powerpoint/2010/main" val="217074247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730337" y="367958"/>
            <a:ext cx="4021178" cy="3015884"/>
          </a:xfrm>
          <a:prstGeom prst="rect">
            <a:avLst/>
          </a:prstGeom>
        </p:spPr>
      </p:pic>
      <p:sp>
        <p:nvSpPr>
          <p:cNvPr id="8194" name="Rectangle 14"/>
          <p:cNvSpPr>
            <a:spLocks noChangeArrowheads="1"/>
          </p:cNvSpPr>
          <p:nvPr/>
        </p:nvSpPr>
        <p:spPr bwMode="auto">
          <a:xfrm>
            <a:off x="107950" y="85725"/>
            <a:ext cx="13388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dirty="0" smtClean="0">
                <a:solidFill>
                  <a:schemeClr val="tx2"/>
                </a:solidFill>
                <a:latin typeface="Arial" panose="020B0604020202020204" pitchFamily="34" charset="0"/>
              </a:rPr>
              <a:t>授業の展開</a:t>
            </a:r>
            <a:endParaRPr lang="ja-JP" altLang="en-US" sz="1800" dirty="0">
              <a:solidFill>
                <a:schemeClr val="tx2"/>
              </a:solidFill>
              <a:latin typeface="Arial" panose="020B0604020202020204" pitchFamily="34" charset="0"/>
            </a:endParaRPr>
          </a:p>
        </p:txBody>
      </p:sp>
      <p:graphicFrame>
        <p:nvGraphicFramePr>
          <p:cNvPr id="15" name="表 14"/>
          <p:cNvGraphicFramePr>
            <a:graphicFrameLocks noGrp="1"/>
          </p:cNvGraphicFramePr>
          <p:nvPr>
            <p:extLst>
              <p:ext uri="{D42A27DB-BD31-4B8C-83A1-F6EECF244321}">
                <p14:modId xmlns:p14="http://schemas.microsoft.com/office/powerpoint/2010/main" val="3104076790"/>
              </p:ext>
            </p:extLst>
          </p:nvPr>
        </p:nvGraphicFramePr>
        <p:xfrm>
          <a:off x="326679" y="4542791"/>
          <a:ext cx="8524628" cy="219456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288081173"/>
                    </a:ext>
                  </a:extLst>
                </a:gridCol>
                <a:gridCol w="2605907">
                  <a:extLst>
                    <a:ext uri="{9D8B030D-6E8A-4147-A177-3AD203B41FA5}">
                      <a16:colId xmlns:a16="http://schemas.microsoft.com/office/drawing/2014/main" val="3128718672"/>
                    </a:ext>
                  </a:extLst>
                </a:gridCol>
                <a:gridCol w="2491420">
                  <a:extLst>
                    <a:ext uri="{9D8B030D-6E8A-4147-A177-3AD203B41FA5}">
                      <a16:colId xmlns:a16="http://schemas.microsoft.com/office/drawing/2014/main" val="2510327318"/>
                    </a:ext>
                  </a:extLst>
                </a:gridCol>
                <a:gridCol w="2131157">
                  <a:extLst>
                    <a:ext uri="{9D8B030D-6E8A-4147-A177-3AD203B41FA5}">
                      <a16:colId xmlns:a16="http://schemas.microsoft.com/office/drawing/2014/main" val="1800687787"/>
                    </a:ext>
                  </a:extLst>
                </a:gridCol>
              </a:tblGrid>
              <a:tr h="182021">
                <a:tc>
                  <a:txBody>
                    <a:bodyPr/>
                    <a:lstStyle/>
                    <a:p>
                      <a:endParaRPr kumimoji="1" lang="ja-JP" altLang="en-US"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A</a:t>
                      </a:r>
                      <a:r>
                        <a:rPr kumimoji="1" lang="ja-JP" altLang="en-US" sz="1200" dirty="0" smtClean="0"/>
                        <a:t>　</a:t>
                      </a:r>
                      <a:r>
                        <a:rPr kumimoji="1" lang="ja-JP" altLang="en-US" sz="900" b="0" dirty="0" smtClean="0"/>
                        <a:t>（模範的な生徒の様子）</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B</a:t>
                      </a:r>
                      <a:r>
                        <a:rPr kumimoji="1" lang="ja-JP" altLang="en-US" sz="1200" dirty="0" smtClean="0"/>
                        <a:t>　</a:t>
                      </a:r>
                      <a:r>
                        <a:rPr kumimoji="1" lang="ja-JP" altLang="en-US" sz="900" b="0" dirty="0" smtClean="0"/>
                        <a:t>（標準）</a:t>
                      </a:r>
                      <a:endParaRPr kumimoji="1" lang="ja-JP" alt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C</a:t>
                      </a:r>
                      <a:r>
                        <a:rPr kumimoji="1" lang="ja-JP" altLang="en-US" sz="1200" dirty="0" smtClean="0"/>
                        <a:t>　</a:t>
                      </a:r>
                      <a:r>
                        <a:rPr kumimoji="1" lang="ja-JP" altLang="en-US" sz="900" b="0" dirty="0" smtClean="0"/>
                        <a:t>（改善を期待）</a:t>
                      </a:r>
                    </a:p>
                  </a:txBody>
                  <a:tcPr anchor="ctr"/>
                </a:tc>
                <a:extLst>
                  <a:ext uri="{0D108BD9-81ED-4DB2-BD59-A6C34878D82A}">
                    <a16:rowId xmlns:a16="http://schemas.microsoft.com/office/drawing/2014/main" val="2417881815"/>
                  </a:ext>
                </a:extLst>
              </a:tr>
              <a:tr h="528322">
                <a:tc>
                  <a:txBody>
                    <a:bodyPr/>
                    <a:lstStyle/>
                    <a:p>
                      <a:r>
                        <a:rPr kumimoji="1" lang="ja-JP" altLang="en-US" sz="1200" smtClean="0"/>
                        <a:t>知識・技能</a:t>
                      </a:r>
                      <a:endParaRPr kumimoji="1" lang="ja-JP" altLang="en-US" sz="1200" dirty="0"/>
                    </a:p>
                  </a:txBody>
                  <a:tcPr/>
                </a:tc>
                <a:tc>
                  <a:txBody>
                    <a:bodyPr/>
                    <a:lstStyle/>
                    <a:p>
                      <a:r>
                        <a:rPr kumimoji="1" lang="ja-JP" altLang="en-US" sz="1200" dirty="0" smtClean="0"/>
                        <a:t>描かれている物の形や色、全体のイメージから油彩風景画の作風や様式の特徴について理解を深めている。</a:t>
                      </a:r>
                      <a:endParaRPr kumimoji="1" lang="ja-JP" altLang="en-US" sz="1200" dirty="0"/>
                    </a:p>
                  </a:txBody>
                  <a:tcPr/>
                </a:tc>
                <a:tc>
                  <a:txBody>
                    <a:bodyPr/>
                    <a:lstStyle/>
                    <a:p>
                      <a:r>
                        <a:rPr kumimoji="1" lang="ja-JP" altLang="en-US" sz="1200" dirty="0" smtClean="0"/>
                        <a:t>描かれている物の形や色、全体のイメージから油彩風景画の作風や様式の違いを感じ取っている。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作風の違いに気づいている。</a:t>
                      </a:r>
                      <a:endParaRPr kumimoji="1" lang="ja-JP" altLang="en-US" sz="1200" dirty="0"/>
                    </a:p>
                  </a:txBody>
                  <a:tcPr/>
                </a:tc>
                <a:extLst>
                  <a:ext uri="{0D108BD9-81ED-4DB2-BD59-A6C34878D82A}">
                    <a16:rowId xmlns:a16="http://schemas.microsoft.com/office/drawing/2014/main" val="4234702874"/>
                  </a:ext>
                </a:extLst>
              </a:tr>
              <a:tr h="617066">
                <a:tc>
                  <a:txBody>
                    <a:bodyPr/>
                    <a:lstStyle/>
                    <a:p>
                      <a:r>
                        <a:rPr kumimoji="1" lang="ja-JP" altLang="en-US" sz="1200" dirty="0" smtClean="0"/>
                        <a:t>思考力・判断力・表現力</a:t>
                      </a:r>
                      <a:endParaRPr kumimoji="1" lang="ja-JP" altLang="en-US" sz="1200" dirty="0"/>
                    </a:p>
                  </a:txBody>
                  <a:tcPr/>
                </a:tc>
                <a:tc>
                  <a:txBody>
                    <a:bodyPr/>
                    <a:lstStyle/>
                    <a:p>
                      <a:pPr algn="l" fontAlgn="base">
                        <a:spcAft>
                          <a:spcPts val="0"/>
                        </a:spcAft>
                      </a:pPr>
                      <a:r>
                        <a:rPr lang="ja-JP" altLang="en-US" sz="1200" kern="0" dirty="0" smtClean="0">
                          <a:effectLst/>
                          <a:latin typeface="ＭＳ Ｐゴシック" panose="020B0600070205080204" pitchFamily="50" charset="-128"/>
                          <a:ea typeface="+mn-ea"/>
                          <a:cs typeface="Arial"/>
                        </a:rPr>
                        <a:t>参照画家の心情と作風の関係について思考しながら、自分の制作の方向性を明確にしている</a:t>
                      </a:r>
                      <a:r>
                        <a:rPr lang="ja-JP" altLang="en-US" sz="1200" kern="100" dirty="0" smtClean="0">
                          <a:effectLst/>
                          <a:latin typeface="ＭＳ Ｐゴシック" panose="020B0600070205080204" pitchFamily="50" charset="-128"/>
                          <a:ea typeface="+mn-ea"/>
                          <a:cs typeface="Times New Roman"/>
                        </a:rPr>
                        <a:t>。</a:t>
                      </a:r>
                      <a:endParaRPr lang="en-US" altLang="ja-JP" sz="1200" kern="100" dirty="0" smtClean="0">
                        <a:effectLst/>
                        <a:latin typeface="ＭＳ Ｐゴシック" panose="020B0600070205080204" pitchFamily="50" charset="-128"/>
                        <a:ea typeface="+mn-ea"/>
                        <a:cs typeface="Times New Roman"/>
                      </a:endParaRPr>
                    </a:p>
                  </a:txBody>
                  <a:tcPr/>
                </a:tc>
                <a:tc>
                  <a:txBody>
                    <a:bodyPr/>
                    <a:lstStyle/>
                    <a:p>
                      <a:pPr algn="l" fontAlgn="base">
                        <a:spcAft>
                          <a:spcPts val="0"/>
                        </a:spcAft>
                      </a:pPr>
                      <a:r>
                        <a:rPr lang="ja-JP" altLang="en-US" sz="1200" kern="0" dirty="0" smtClean="0">
                          <a:effectLst/>
                          <a:latin typeface="ＭＳ Ｐゴシック" panose="020B0600070205080204" pitchFamily="50" charset="-128"/>
                          <a:ea typeface="+mn-ea"/>
                          <a:cs typeface="Arial"/>
                        </a:rPr>
                        <a:t>参照画家の作風について思考しながら、自分の制作の方向性を明確にしている</a:t>
                      </a:r>
                      <a:r>
                        <a:rPr lang="ja-JP" altLang="en-US" sz="1200" kern="100" dirty="0" smtClean="0">
                          <a:effectLst/>
                          <a:latin typeface="ＭＳ Ｐゴシック" panose="020B0600070205080204" pitchFamily="50" charset="-128"/>
                          <a:ea typeface="+mn-ea"/>
                          <a:cs typeface="Times New Roman"/>
                        </a:rPr>
                        <a:t>。</a:t>
                      </a:r>
                      <a:endParaRPr lang="en-US" altLang="ja-JP" sz="1200" kern="100" dirty="0" smtClean="0">
                        <a:effectLst/>
                        <a:latin typeface="ＭＳ Ｐゴシック" panose="020B0600070205080204" pitchFamily="50" charset="-128"/>
                        <a:ea typeface="+mn-ea"/>
                        <a:cs typeface="Times New Roman"/>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0" dirty="0" smtClean="0">
                          <a:effectLst/>
                          <a:latin typeface="ＭＳ Ｐゴシック" panose="020B0600070205080204" pitchFamily="50" charset="-128"/>
                          <a:ea typeface="+mn-ea"/>
                          <a:cs typeface="Arial"/>
                        </a:rPr>
                        <a:t>参照画家の作風について思考している</a:t>
                      </a:r>
                      <a:r>
                        <a:rPr lang="ja-JP" altLang="en-US" sz="1200" kern="100" dirty="0" smtClean="0">
                          <a:effectLst/>
                          <a:latin typeface="ＭＳ Ｐゴシック" panose="020B0600070205080204" pitchFamily="50" charset="-128"/>
                          <a:ea typeface="+mn-ea"/>
                          <a:cs typeface="Times New Roman"/>
                        </a:rPr>
                        <a:t>。</a:t>
                      </a:r>
                      <a:endParaRPr kumimoji="1" lang="ja-JP" altLang="en-US" sz="1200" dirty="0" smtClean="0"/>
                    </a:p>
                  </a:txBody>
                  <a:tcPr/>
                </a:tc>
                <a:extLst>
                  <a:ext uri="{0D108BD9-81ED-4DB2-BD59-A6C34878D82A}">
                    <a16:rowId xmlns:a16="http://schemas.microsoft.com/office/drawing/2014/main" val="3043049587"/>
                  </a:ext>
                </a:extLst>
              </a:tr>
              <a:tr h="480378">
                <a:tc>
                  <a:txBody>
                    <a:bodyPr/>
                    <a:lstStyle/>
                    <a:p>
                      <a:r>
                        <a:rPr kumimoji="1" lang="ja-JP" altLang="en-US" sz="1200" kern="1200" dirty="0" smtClean="0">
                          <a:solidFill>
                            <a:schemeClr val="dk1"/>
                          </a:solidFill>
                          <a:latin typeface="+mn-lt"/>
                          <a:ea typeface="+mn-ea"/>
                          <a:cs typeface="+mn-cs"/>
                        </a:rPr>
                        <a:t>主体的に学習に取り組む態度</a:t>
                      </a:r>
                      <a:endParaRPr kumimoji="1" lang="ja-JP" altLang="en-US" sz="12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さまざまな画家について積極的に調べ画風の幅を感じ取り、</a:t>
                      </a:r>
                      <a:r>
                        <a:rPr lang="ja-JP" altLang="en-US" sz="1200" kern="0" dirty="0" smtClean="0">
                          <a:effectLst/>
                          <a:latin typeface="ＭＳ Ｐゴシック" panose="020B0600070205080204" pitchFamily="50" charset="-128"/>
                          <a:ea typeface="+mn-ea"/>
                          <a:cs typeface="Arial"/>
                        </a:rPr>
                        <a:t>他者と意見交換をして</a:t>
                      </a:r>
                      <a:r>
                        <a:rPr kumimoji="1" lang="ja-JP" altLang="en-US" sz="1200" dirty="0" smtClean="0"/>
                        <a:t>理解を深めている。</a:t>
                      </a: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自分の参照画家について、</a:t>
                      </a:r>
                      <a:r>
                        <a:rPr lang="ja-JP" altLang="en-US" sz="1200" kern="0" dirty="0" smtClean="0">
                          <a:effectLst/>
                          <a:latin typeface="ＭＳ Ｐゴシック" panose="020B0600070205080204" pitchFamily="50" charset="-128"/>
                          <a:ea typeface="+mn-ea"/>
                          <a:cs typeface="Arial"/>
                        </a:rPr>
                        <a:t>他者と意見交換をして</a:t>
                      </a:r>
                      <a:r>
                        <a:rPr kumimoji="1" lang="ja-JP" altLang="en-US" sz="1200" dirty="0" smtClean="0"/>
                        <a:t>画風の幅を感じ取っている。</a:t>
                      </a:r>
                      <a:endParaRPr kumimoji="1" lang="ja-JP"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自分の参照画家について、</a:t>
                      </a:r>
                      <a:r>
                        <a:rPr lang="ja-JP" altLang="en-US" sz="1200" kern="0" dirty="0" smtClean="0">
                          <a:effectLst/>
                          <a:latin typeface="ＭＳ Ｐゴシック" panose="020B0600070205080204" pitchFamily="50" charset="-128"/>
                          <a:ea typeface="+mn-ea"/>
                          <a:cs typeface="Arial"/>
                        </a:rPr>
                        <a:t>他者と意見交換をして</a:t>
                      </a:r>
                      <a:r>
                        <a:rPr kumimoji="1" lang="ja-JP" altLang="en-US" sz="1200" dirty="0" smtClean="0"/>
                        <a:t>いる。</a:t>
                      </a:r>
                      <a:endParaRPr kumimoji="1" lang="ja-JP" altLang="en-US" sz="1200" dirty="0"/>
                    </a:p>
                  </a:txBody>
                  <a:tcPr/>
                </a:tc>
                <a:extLst>
                  <a:ext uri="{0D108BD9-81ED-4DB2-BD59-A6C34878D82A}">
                    <a16:rowId xmlns:a16="http://schemas.microsoft.com/office/drawing/2014/main" val="3333569986"/>
                  </a:ext>
                </a:extLst>
              </a:tr>
            </a:tbl>
          </a:graphicData>
        </a:graphic>
      </p:graphicFrame>
      <p:sp>
        <p:nvSpPr>
          <p:cNvPr id="16" name="テキスト ボックス 3"/>
          <p:cNvSpPr txBox="1">
            <a:spLocks noChangeArrowheads="1"/>
          </p:cNvSpPr>
          <p:nvPr/>
        </p:nvSpPr>
        <p:spPr bwMode="auto">
          <a:xfrm>
            <a:off x="226989" y="4238395"/>
            <a:ext cx="55446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200" dirty="0" smtClean="0">
                <a:solidFill>
                  <a:srgbClr val="000000"/>
                </a:solidFill>
                <a:latin typeface="メイリオ" panose="020B0604030504040204" pitchFamily="50" charset="-128"/>
                <a:ea typeface="メイリオ" panose="020B0604030504040204" pitchFamily="50" charset="-128"/>
              </a:rPr>
              <a:t>学習活動の評価</a:t>
            </a:r>
            <a:r>
              <a:rPr lang="ja-JP" altLang="en-US" sz="1200" dirty="0">
                <a:solidFill>
                  <a:srgbClr val="000000"/>
                </a:solidFill>
                <a:latin typeface="メイリオ" panose="020B0604030504040204" pitchFamily="50" charset="-128"/>
                <a:ea typeface="メイリオ" panose="020B0604030504040204" pitchFamily="50" charset="-128"/>
              </a:rPr>
              <a:t>　　　</a:t>
            </a:r>
            <a:endParaRPr lang="en-US" altLang="ja-JP" sz="1050" dirty="0">
              <a:solidFill>
                <a:srgbClr val="000000"/>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4664412" y="197724"/>
            <a:ext cx="1352342" cy="56698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smtClean="0">
                <a:solidFill>
                  <a:schemeClr val="tx1"/>
                </a:solidFill>
              </a:rPr>
              <a:t>目指す画風による</a:t>
            </a:r>
            <a:endParaRPr lang="en-US" altLang="ja-JP" sz="1000" b="1" dirty="0" smtClean="0">
              <a:solidFill>
                <a:schemeClr val="tx1"/>
              </a:solidFill>
            </a:endParaRPr>
          </a:p>
          <a:p>
            <a:pPr algn="ctr">
              <a:defRPr/>
            </a:pPr>
            <a:r>
              <a:rPr lang="ja-JP" altLang="en-US" sz="1000" b="1" dirty="0" smtClean="0">
                <a:solidFill>
                  <a:schemeClr val="tx1"/>
                </a:solidFill>
              </a:rPr>
              <a:t>方向性の違いを確認</a:t>
            </a:r>
            <a:endParaRPr lang="en-US" altLang="ja-JP" sz="1000" b="1" dirty="0" smtClean="0">
              <a:solidFill>
                <a:schemeClr val="tx1"/>
              </a:solidFill>
            </a:endParaRPr>
          </a:p>
        </p:txBody>
      </p:sp>
      <p:sp>
        <p:nvSpPr>
          <p:cNvPr id="46" name="正方形/長方形 45"/>
          <p:cNvSpPr/>
          <p:nvPr/>
        </p:nvSpPr>
        <p:spPr>
          <a:xfrm>
            <a:off x="2625375" y="4320619"/>
            <a:ext cx="723275" cy="215444"/>
          </a:xfrm>
          <a:prstGeom prst="rect">
            <a:avLst/>
          </a:prstGeom>
        </p:spPr>
        <p:txBody>
          <a:bodyPr wrap="none">
            <a:spAutoFit/>
          </a:bodyPr>
          <a:lstStyle/>
          <a:p>
            <a:pPr>
              <a:defRPr/>
            </a:pPr>
            <a:r>
              <a:rPr lang="ja-JP" altLang="en-US" sz="800" dirty="0" smtClean="0">
                <a:latin typeface="+mn-ea"/>
                <a:ea typeface="+mn-ea"/>
              </a:rPr>
              <a:t>ワークシート</a:t>
            </a:r>
            <a:endParaRPr lang="ja-JP" altLang="en-US" sz="800" dirty="0">
              <a:latin typeface="+mn-ea"/>
              <a:ea typeface="+mn-ea"/>
            </a:endParaRPr>
          </a:p>
        </p:txBody>
      </p:sp>
      <p:cxnSp>
        <p:nvCxnSpPr>
          <p:cNvPr id="52" name="直線矢印コネクタ 51"/>
          <p:cNvCxnSpPr/>
          <p:nvPr/>
        </p:nvCxnSpPr>
        <p:spPr>
          <a:xfrm>
            <a:off x="2627784" y="1367111"/>
            <a:ext cx="0" cy="44836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6" name="円/楕円 18"/>
          <p:cNvSpPr/>
          <p:nvPr/>
        </p:nvSpPr>
        <p:spPr>
          <a:xfrm>
            <a:off x="6067400" y="973149"/>
            <a:ext cx="673526" cy="641505"/>
          </a:xfrm>
          <a:prstGeom prst="ellipse">
            <a:avLst/>
          </a:prstGeom>
          <a:noFill/>
          <a:ln w="317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cxnSp>
        <p:nvCxnSpPr>
          <p:cNvPr id="87" name="直線矢印コネクタ 86"/>
          <p:cNvCxnSpPr>
            <a:stCxn id="86" idx="5"/>
            <a:endCxn id="43" idx="1"/>
          </p:cNvCxnSpPr>
          <p:nvPr/>
        </p:nvCxnSpPr>
        <p:spPr>
          <a:xfrm>
            <a:off x="6642290" y="1520708"/>
            <a:ext cx="691794" cy="679775"/>
          </a:xfrm>
          <a:prstGeom prst="straightConnector1">
            <a:avLst/>
          </a:prstGeom>
          <a:ln w="63500">
            <a:solidFill>
              <a:schemeClr val="accent6"/>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6" name="角丸四角形吹き出し 95"/>
          <p:cNvSpPr/>
          <p:nvPr/>
        </p:nvSpPr>
        <p:spPr>
          <a:xfrm>
            <a:off x="5024611" y="2284218"/>
            <a:ext cx="1459905" cy="525992"/>
          </a:xfrm>
          <a:prstGeom prst="wedgeRoundRectCallout">
            <a:avLst>
              <a:gd name="adj1" fmla="val 75359"/>
              <a:gd name="adj2" fmla="val -136825"/>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smtClean="0">
                <a:latin typeface="ＭＳ Ｐゴシック" panose="020B0600070205080204" pitchFamily="50" charset="-128"/>
              </a:rPr>
              <a:t>それぞれ参考にする画家によって図形の位置が違ってくる</a:t>
            </a:r>
            <a:endParaRPr lang="ja-JP" altLang="en-US" sz="1000" dirty="0">
              <a:latin typeface="ＭＳ Ｐゴシック" panose="020B0600070205080204" pitchFamily="50" charset="-128"/>
            </a:endParaRPr>
          </a:p>
        </p:txBody>
      </p:sp>
      <p:sp>
        <p:nvSpPr>
          <p:cNvPr id="97" name="角丸四角形吹き出し 96"/>
          <p:cNvSpPr/>
          <p:nvPr/>
        </p:nvSpPr>
        <p:spPr>
          <a:xfrm>
            <a:off x="6451892" y="197725"/>
            <a:ext cx="1359565" cy="581006"/>
          </a:xfrm>
          <a:prstGeom prst="wedgeRoundRectCallout">
            <a:avLst>
              <a:gd name="adj1" fmla="val -44748"/>
              <a:gd name="adj2" fmla="val 110655"/>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smtClean="0">
                <a:latin typeface="ＭＳ Ｐゴシック" panose="020B0600070205080204" pitchFamily="50" charset="-128"/>
              </a:rPr>
              <a:t>他の人の意見により自分がどのゾーンを目指すか明確になる</a:t>
            </a:r>
            <a:endParaRPr lang="ja-JP" altLang="en-US" sz="1000" dirty="0">
              <a:latin typeface="ＭＳ Ｐゴシック" panose="020B0600070205080204" pitchFamily="50" charset="-128"/>
            </a:endParaRPr>
          </a:p>
        </p:txBody>
      </p:sp>
      <p:sp>
        <p:nvSpPr>
          <p:cNvPr id="105" name="雲形吹き出し 104"/>
          <p:cNvSpPr/>
          <p:nvPr/>
        </p:nvSpPr>
        <p:spPr>
          <a:xfrm>
            <a:off x="7127163" y="943109"/>
            <a:ext cx="1438666" cy="738301"/>
          </a:xfrm>
          <a:prstGeom prst="cloudCallout">
            <a:avLst>
              <a:gd name="adj1" fmla="val 45483"/>
              <a:gd name="adj2" fmla="val -75010"/>
            </a:avLst>
          </a:prstGeom>
          <a:ln>
            <a:solidFill>
              <a:schemeClr val="accent2">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t>僕はグリーンの「忠実」ゾーンだな。</a:t>
            </a:r>
            <a:endParaRPr kumimoji="1" lang="ja-JP" altLang="en-US" sz="900" dirty="0"/>
          </a:p>
        </p:txBody>
      </p:sp>
      <p:cxnSp>
        <p:nvCxnSpPr>
          <p:cNvPr id="118" name="直線矢印コネクタ 117"/>
          <p:cNvCxnSpPr>
            <a:stCxn id="69" idx="0"/>
          </p:cNvCxnSpPr>
          <p:nvPr/>
        </p:nvCxnSpPr>
        <p:spPr>
          <a:xfrm flipV="1">
            <a:off x="3857435" y="2461668"/>
            <a:ext cx="872902" cy="61918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pic>
        <p:nvPicPr>
          <p:cNvPr id="69" name="図 68"/>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rot="5400000">
            <a:off x="1643027" y="2131821"/>
            <a:ext cx="2530752" cy="1898064"/>
          </a:xfrm>
          <a:prstGeom prst="rect">
            <a:avLst/>
          </a:prstGeom>
        </p:spPr>
      </p:pic>
      <p:pic>
        <p:nvPicPr>
          <p:cNvPr id="70" name="図 69"/>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946552" y="478403"/>
            <a:ext cx="1193385" cy="895038"/>
          </a:xfrm>
          <a:prstGeom prst="rect">
            <a:avLst/>
          </a:prstGeom>
        </p:spPr>
      </p:pic>
      <p:sp>
        <p:nvSpPr>
          <p:cNvPr id="72" name="角丸四角形吹き出し 71"/>
          <p:cNvSpPr/>
          <p:nvPr/>
        </p:nvSpPr>
        <p:spPr>
          <a:xfrm>
            <a:off x="326679" y="568643"/>
            <a:ext cx="1321738" cy="625610"/>
          </a:xfrm>
          <a:prstGeom prst="wedgeRoundRectCallout">
            <a:avLst>
              <a:gd name="adj1" fmla="val 76696"/>
              <a:gd name="adj2" fmla="val -1975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100" dirty="0">
                <a:solidFill>
                  <a:schemeClr val="tx1"/>
                </a:solidFill>
                <a:latin typeface="+mn-ea"/>
              </a:rPr>
              <a:t>図版より油彩風景画を鑑賞、好きな表現を</a:t>
            </a:r>
            <a:r>
              <a:rPr lang="ja-JP" altLang="en-US" sz="1100" dirty="0" smtClean="0">
                <a:solidFill>
                  <a:schemeClr val="tx1"/>
                </a:solidFill>
                <a:latin typeface="+mn-ea"/>
              </a:rPr>
              <a:t>見つける</a:t>
            </a:r>
            <a:endParaRPr lang="ja-JP" altLang="en-US" sz="1100" dirty="0">
              <a:solidFill>
                <a:schemeClr val="tx1"/>
              </a:solidFill>
              <a:latin typeface="+mn-ea"/>
            </a:endParaRPr>
          </a:p>
        </p:txBody>
      </p:sp>
      <p:sp>
        <p:nvSpPr>
          <p:cNvPr id="74" name="角丸四角形吹き出し 73"/>
          <p:cNvSpPr/>
          <p:nvPr/>
        </p:nvSpPr>
        <p:spPr>
          <a:xfrm>
            <a:off x="3721057" y="1483711"/>
            <a:ext cx="1303554" cy="629647"/>
          </a:xfrm>
          <a:prstGeom prst="wedgeRoundRectCallout">
            <a:avLst>
              <a:gd name="adj1" fmla="val -60963"/>
              <a:gd name="adj2" fmla="val 11493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smtClean="0">
                <a:solidFill>
                  <a:schemeClr val="tx1"/>
                </a:solidFill>
                <a:latin typeface="+mn-ea"/>
              </a:rPr>
              <a:t>話し合いにより人によって感じ方が異なることを知る</a:t>
            </a:r>
            <a:endParaRPr lang="ja-JP" altLang="en-US" sz="1050" dirty="0">
              <a:solidFill>
                <a:schemeClr val="tx1"/>
              </a:solidFill>
              <a:latin typeface="+mn-ea"/>
            </a:endParaRPr>
          </a:p>
        </p:txBody>
      </p:sp>
      <p:sp>
        <p:nvSpPr>
          <p:cNvPr id="75" name="角丸四角形吹き出し 74"/>
          <p:cNvSpPr/>
          <p:nvPr/>
        </p:nvSpPr>
        <p:spPr>
          <a:xfrm>
            <a:off x="298678" y="1520708"/>
            <a:ext cx="1744368" cy="2119647"/>
          </a:xfrm>
          <a:prstGeom prst="wedgeRoundRectCallout">
            <a:avLst>
              <a:gd name="adj1" fmla="val 68722"/>
              <a:gd name="adj2" fmla="val -857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b"/>
          <a:lstStyle/>
          <a:p>
            <a:pPr>
              <a:defRPr/>
            </a:pPr>
            <a:r>
              <a:rPr lang="ja-JP" altLang="en-US" sz="1100" dirty="0" smtClean="0">
                <a:solidFill>
                  <a:schemeClr val="tx1"/>
                </a:solidFill>
                <a:latin typeface="ＭＳ Ｐゴシック" panose="020B0600070205080204" pitchFamily="50" charset="-128"/>
              </a:rPr>
              <a:t>各画家の作風を、「色」を縦軸、「形」を横軸にとった図上に整理</a:t>
            </a:r>
            <a:endParaRPr lang="en-US" altLang="ja-JP" sz="1100" dirty="0" smtClean="0">
              <a:solidFill>
                <a:schemeClr val="tx1"/>
              </a:solidFill>
              <a:latin typeface="ＭＳ Ｐゴシック" panose="020B0600070205080204" pitchFamily="50" charset="-128"/>
            </a:endParaRPr>
          </a:p>
        </p:txBody>
      </p:sp>
      <p:pic>
        <p:nvPicPr>
          <p:cNvPr id="76" name="図 75"/>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35104" y="1711150"/>
            <a:ext cx="1571700" cy="1195235"/>
          </a:xfrm>
          <a:prstGeom prst="rect">
            <a:avLst/>
          </a:prstGeom>
        </p:spPr>
      </p:pic>
      <p:sp>
        <p:nvSpPr>
          <p:cNvPr id="40" name="円/楕円 18"/>
          <p:cNvSpPr/>
          <p:nvPr/>
        </p:nvSpPr>
        <p:spPr>
          <a:xfrm>
            <a:off x="2846981" y="2327213"/>
            <a:ext cx="751564" cy="715833"/>
          </a:xfrm>
          <a:prstGeom prst="ellipse">
            <a:avLst/>
          </a:prstGeom>
          <a:noFill/>
          <a:ln w="317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1" name="角丸四角形吹き出し 40"/>
          <p:cNvSpPr/>
          <p:nvPr/>
        </p:nvSpPr>
        <p:spPr>
          <a:xfrm>
            <a:off x="3300835" y="297279"/>
            <a:ext cx="1136754" cy="995243"/>
          </a:xfrm>
          <a:prstGeom prst="wedgeRoundRectCallout">
            <a:avLst>
              <a:gd name="adj1" fmla="val -60825"/>
              <a:gd name="adj2" fmla="val 164836"/>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eaLnBrk="1" hangingPunct="1">
              <a:defRPr/>
            </a:pPr>
            <a:r>
              <a:rPr lang="ja-JP" altLang="en-US" sz="1000" dirty="0" smtClean="0">
                <a:latin typeface="ＭＳ Ｐゴシック" panose="020B0600070205080204" pitchFamily="50" charset="-128"/>
              </a:rPr>
              <a:t>自分の選んだ画家について他の人の</a:t>
            </a:r>
            <a:r>
              <a:rPr lang="ja-JP" altLang="en-US" sz="1000" dirty="0">
                <a:latin typeface="ＭＳ Ｐゴシック" panose="020B0600070205080204" pitchFamily="50" charset="-128"/>
              </a:rPr>
              <a:t>プロット</a:t>
            </a:r>
            <a:r>
              <a:rPr lang="ja-JP" altLang="en-US" sz="1000" dirty="0" smtClean="0">
                <a:latin typeface="ＭＳ Ｐゴシック" panose="020B0600070205080204" pitchFamily="50" charset="-128"/>
              </a:rPr>
              <a:t>した位置に★をつけ線で結ぶ</a:t>
            </a:r>
            <a:endParaRPr lang="ja-JP" altLang="en-US" sz="1000" dirty="0">
              <a:latin typeface="ＭＳ Ｐゴシック" panose="020B0600070205080204" pitchFamily="50" charset="-128"/>
            </a:endParaRPr>
          </a:p>
        </p:txBody>
      </p:sp>
      <p:sp>
        <p:nvSpPr>
          <p:cNvPr id="43" name="円/楕円 18"/>
          <p:cNvSpPr/>
          <p:nvPr/>
        </p:nvSpPr>
        <p:spPr>
          <a:xfrm>
            <a:off x="7235448" y="2106537"/>
            <a:ext cx="673526" cy="641505"/>
          </a:xfrm>
          <a:prstGeom prst="ellipse">
            <a:avLst/>
          </a:prstGeom>
          <a:noFill/>
          <a:ln w="317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sp>
        <p:nvSpPr>
          <p:cNvPr id="49" name="正方形/長方形 48"/>
          <p:cNvSpPr/>
          <p:nvPr/>
        </p:nvSpPr>
        <p:spPr>
          <a:xfrm>
            <a:off x="4143585" y="3375397"/>
            <a:ext cx="1672990" cy="981646"/>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1000" dirty="0" smtClean="0">
              <a:solidFill>
                <a:schemeClr val="tx1"/>
              </a:solidFill>
            </a:endParaRPr>
          </a:p>
          <a:p>
            <a:pPr>
              <a:defRPr/>
            </a:pPr>
            <a:r>
              <a:rPr lang="ja-JP" altLang="en-US" sz="1000" dirty="0" smtClean="0">
                <a:solidFill>
                  <a:schemeClr val="tx1"/>
                </a:solidFill>
              </a:rPr>
              <a:t>「忠実」ゾーン　　　　→　</a:t>
            </a:r>
            <a:r>
              <a:rPr lang="ja-JP" altLang="en-US" sz="1000" b="1" dirty="0" smtClean="0">
                <a:solidFill>
                  <a:srgbClr val="00B050"/>
                </a:solidFill>
              </a:rPr>
              <a:t>緑</a:t>
            </a:r>
            <a:endParaRPr lang="en-US" altLang="ja-JP" sz="1000" b="1" dirty="0" smtClean="0">
              <a:solidFill>
                <a:srgbClr val="00B050"/>
              </a:solidFill>
            </a:endParaRPr>
          </a:p>
          <a:p>
            <a:pPr>
              <a:defRPr/>
            </a:pPr>
            <a:r>
              <a:rPr lang="ja-JP" altLang="en-US" sz="1000" dirty="0">
                <a:solidFill>
                  <a:schemeClr val="tx1"/>
                </a:solidFill>
              </a:rPr>
              <a:t>「</a:t>
            </a:r>
            <a:r>
              <a:rPr lang="ja-JP" altLang="en-US" sz="1000" dirty="0" smtClean="0">
                <a:solidFill>
                  <a:schemeClr val="tx1"/>
                </a:solidFill>
              </a:rPr>
              <a:t>変色</a:t>
            </a:r>
            <a:r>
              <a:rPr lang="ja-JP" altLang="en-US" sz="1000" dirty="0">
                <a:solidFill>
                  <a:schemeClr val="tx1"/>
                </a:solidFill>
              </a:rPr>
              <a:t>」</a:t>
            </a:r>
            <a:r>
              <a:rPr lang="ja-JP" altLang="en-US" sz="1000" dirty="0" smtClean="0">
                <a:solidFill>
                  <a:schemeClr val="tx1"/>
                </a:solidFill>
              </a:rPr>
              <a:t>ゾーン　　　　→　</a:t>
            </a:r>
            <a:r>
              <a:rPr lang="ja-JP" altLang="en-US" sz="1000" b="1" dirty="0" smtClean="0">
                <a:solidFill>
                  <a:srgbClr val="FFC000"/>
                </a:solidFill>
              </a:rPr>
              <a:t>黄</a:t>
            </a:r>
            <a:endParaRPr lang="en-US" altLang="ja-JP" sz="1000" b="1" dirty="0" smtClean="0">
              <a:solidFill>
                <a:srgbClr val="FFC000"/>
              </a:solidFill>
            </a:endParaRPr>
          </a:p>
          <a:p>
            <a:pPr>
              <a:defRPr/>
            </a:pPr>
            <a:r>
              <a:rPr lang="ja-JP" altLang="en-US" sz="1000" dirty="0">
                <a:solidFill>
                  <a:schemeClr val="tx1"/>
                </a:solidFill>
              </a:rPr>
              <a:t>「 </a:t>
            </a:r>
            <a:r>
              <a:rPr lang="ja-JP" altLang="en-US" sz="1000" dirty="0" smtClean="0">
                <a:solidFill>
                  <a:schemeClr val="tx1"/>
                </a:solidFill>
              </a:rPr>
              <a:t>デフォルメ」</a:t>
            </a:r>
            <a:r>
              <a:rPr lang="ja-JP" altLang="en-US" sz="1000" dirty="0">
                <a:solidFill>
                  <a:schemeClr val="tx1"/>
                </a:solidFill>
              </a:rPr>
              <a:t>ゾーン</a:t>
            </a:r>
            <a:r>
              <a:rPr lang="ja-JP" altLang="en-US" sz="1000" dirty="0" smtClean="0">
                <a:solidFill>
                  <a:schemeClr val="tx1"/>
                </a:solidFill>
              </a:rPr>
              <a:t>→　</a:t>
            </a:r>
            <a:r>
              <a:rPr lang="ja-JP" altLang="en-US" sz="1000" b="1" dirty="0" smtClean="0">
                <a:solidFill>
                  <a:srgbClr val="00B0F0"/>
                </a:solidFill>
              </a:rPr>
              <a:t>青</a:t>
            </a:r>
            <a:endParaRPr lang="en-US" altLang="ja-JP" sz="1000" b="1" dirty="0" smtClean="0">
              <a:solidFill>
                <a:srgbClr val="00B0F0"/>
              </a:solidFill>
            </a:endParaRPr>
          </a:p>
          <a:p>
            <a:pPr>
              <a:defRPr/>
            </a:pPr>
            <a:r>
              <a:rPr lang="ja-JP" altLang="en-US" sz="1000" dirty="0" smtClean="0">
                <a:solidFill>
                  <a:schemeClr val="tx1"/>
                </a:solidFill>
              </a:rPr>
              <a:t>「自由 」ゾーン　　→　</a:t>
            </a:r>
            <a:r>
              <a:rPr lang="ja-JP" altLang="en-US" sz="1000" b="1" dirty="0" smtClean="0">
                <a:solidFill>
                  <a:srgbClr val="FF3399"/>
                </a:solidFill>
              </a:rPr>
              <a:t>ピンク</a:t>
            </a:r>
            <a:endParaRPr lang="en-US" altLang="ja-JP" sz="1000" b="1" dirty="0" smtClean="0">
              <a:solidFill>
                <a:srgbClr val="FF3399"/>
              </a:solidFill>
            </a:endParaRPr>
          </a:p>
        </p:txBody>
      </p:sp>
      <p:sp>
        <p:nvSpPr>
          <p:cNvPr id="50" name="正方形/長方形 49"/>
          <p:cNvSpPr/>
          <p:nvPr/>
        </p:nvSpPr>
        <p:spPr>
          <a:xfrm>
            <a:off x="4292620" y="3191144"/>
            <a:ext cx="1159194" cy="38680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smtClean="0">
                <a:solidFill>
                  <a:schemeClr val="tx1"/>
                </a:solidFill>
              </a:rPr>
              <a:t>付箋を貼る</a:t>
            </a:r>
            <a:endParaRPr lang="en-US" altLang="ja-JP" sz="1000" b="1" dirty="0" smtClean="0">
              <a:solidFill>
                <a:schemeClr val="tx1"/>
              </a:solidFill>
            </a:endParaRPr>
          </a:p>
        </p:txBody>
      </p:sp>
      <p:pic>
        <p:nvPicPr>
          <p:cNvPr id="53" name="図 52"/>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5908031" y="3013556"/>
            <a:ext cx="2122824" cy="1418046"/>
          </a:xfrm>
          <a:prstGeom prst="rect">
            <a:avLst/>
          </a:prstGeom>
          <a:effectLst>
            <a:softEdge rad="101600"/>
          </a:effectLst>
        </p:spPr>
      </p:pic>
      <p:sp>
        <p:nvSpPr>
          <p:cNvPr id="54" name="円/楕円 18"/>
          <p:cNvSpPr/>
          <p:nvPr/>
        </p:nvSpPr>
        <p:spPr>
          <a:xfrm>
            <a:off x="7038474" y="3452735"/>
            <a:ext cx="718614" cy="68225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solidFill>
                <a:prstClr val="white"/>
              </a:solidFill>
            </a:endParaRPr>
          </a:p>
        </p:txBody>
      </p:sp>
      <p:cxnSp>
        <p:nvCxnSpPr>
          <p:cNvPr id="57" name="直線矢印コネクタ 56"/>
          <p:cNvCxnSpPr>
            <a:stCxn id="49" idx="3"/>
            <a:endCxn id="54" idx="2"/>
          </p:cNvCxnSpPr>
          <p:nvPr/>
        </p:nvCxnSpPr>
        <p:spPr>
          <a:xfrm flipV="1">
            <a:off x="5816575" y="3793865"/>
            <a:ext cx="1221899" cy="72355"/>
          </a:xfrm>
          <a:prstGeom prst="straightConnector1">
            <a:avLst/>
          </a:prstGeom>
          <a:ln w="635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flipH="1">
            <a:off x="5317089" y="2517090"/>
            <a:ext cx="1918360" cy="82445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64" name="角丸四角形吹き出し 63"/>
          <p:cNvSpPr/>
          <p:nvPr/>
        </p:nvSpPr>
        <p:spPr>
          <a:xfrm>
            <a:off x="7945300" y="3436738"/>
            <a:ext cx="932500" cy="887142"/>
          </a:xfrm>
          <a:prstGeom prst="wedgeRoundRectCallout">
            <a:avLst>
              <a:gd name="adj1" fmla="val -87497"/>
              <a:gd name="adj2" fmla="val -10308"/>
              <a:gd name="adj3" fmla="val 16667"/>
            </a:avLst>
          </a:prstGeom>
          <a:solidFill>
            <a:schemeClr val="bg1"/>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900" dirty="0" smtClean="0">
                <a:solidFill>
                  <a:schemeClr val="tx1"/>
                </a:solidFill>
                <a:latin typeface="ＭＳ Ｐゴシック" panose="020B0600070205080204" pitchFamily="50" charset="-128"/>
              </a:rPr>
              <a:t>後の描画</a:t>
            </a:r>
            <a:r>
              <a:rPr lang="ja-JP" altLang="en-US" sz="900" dirty="0">
                <a:solidFill>
                  <a:schemeClr val="tx1"/>
                </a:solidFill>
                <a:latin typeface="ＭＳ Ｐゴシック" panose="020B0600070205080204" pitchFamily="50" charset="-128"/>
              </a:rPr>
              <a:t>時に付箋の色で指導</a:t>
            </a:r>
            <a:r>
              <a:rPr lang="ja-JP" altLang="en-US" sz="900" dirty="0" smtClean="0">
                <a:solidFill>
                  <a:schemeClr val="tx1"/>
                </a:solidFill>
                <a:latin typeface="ＭＳ Ｐゴシック" panose="020B0600070205080204" pitchFamily="50" charset="-128"/>
              </a:rPr>
              <a:t>の方向性を確認できる</a:t>
            </a:r>
            <a:endParaRPr lang="en-US" altLang="ja-JP" sz="900" dirty="0" smtClean="0">
              <a:solidFill>
                <a:schemeClr val="tx1"/>
              </a:solidFill>
              <a:latin typeface="ＭＳ Ｐゴシック" panose="020B0600070205080204" pitchFamily="50" charset="-128"/>
            </a:endParaRPr>
          </a:p>
        </p:txBody>
      </p:sp>
      <p:cxnSp>
        <p:nvCxnSpPr>
          <p:cNvPr id="65" name="カギ線コネクタ 64"/>
          <p:cNvCxnSpPr>
            <a:endCxn id="49" idx="1"/>
          </p:cNvCxnSpPr>
          <p:nvPr/>
        </p:nvCxnSpPr>
        <p:spPr>
          <a:xfrm>
            <a:off x="1909207" y="2218171"/>
            <a:ext cx="2234378" cy="1648049"/>
          </a:xfrm>
          <a:prstGeom prst="bentConnector3">
            <a:avLst>
              <a:gd name="adj1" fmla="val 16670"/>
            </a:avLst>
          </a:prstGeom>
          <a:ln w="63500">
            <a:solidFill>
              <a:schemeClr val="accent5">
                <a:lumMod val="60000"/>
                <a:lumOff val="40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095254"/>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72935</TotalTime>
  <Words>1113</Words>
  <Application>Microsoft Office PowerPoint</Application>
  <PresentationFormat>画面に合わせる (4:3)</PresentationFormat>
  <Paragraphs>183</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ＤＦ特太ゴシック体</vt:lpstr>
      <vt:lpstr>ＭＳ Ｐゴシック</vt:lpstr>
      <vt:lpstr>ＭＳ Ｐ明朝</vt:lpstr>
      <vt:lpstr>ＭＳ 明朝</vt:lpstr>
      <vt:lpstr>メイリオ</vt:lpstr>
      <vt:lpstr>Arial</vt:lpstr>
      <vt:lpstr>Calibri</vt:lpstr>
      <vt:lpstr>Times New Roman</vt:lpstr>
      <vt:lpstr>Verdana</vt:lpstr>
      <vt:lpstr>Office ​​テーマ</vt:lpstr>
      <vt:lpstr>PowerPoint プレゼンテーション</vt:lpstr>
      <vt:lpstr>PowerPoint プレゼンテーション</vt:lpstr>
    </vt:vector>
  </TitlesOfParts>
  <Company>福井県教育庁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福井県教育庁</dc:creator>
  <cp:lastModifiedBy>伊藤裕貴</cp:lastModifiedBy>
  <cp:revision>567</cp:revision>
  <cp:lastPrinted>2019-12-13T23:42:49Z</cp:lastPrinted>
  <dcterms:created xsi:type="dcterms:W3CDTF">2017-07-27T02:50:12Z</dcterms:created>
  <dcterms:modified xsi:type="dcterms:W3CDTF">2021-07-29T07:57:37Z</dcterms:modified>
</cp:coreProperties>
</file>