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96" r:id="rId2"/>
    <p:sldId id="308" r:id="rId3"/>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CCFF66"/>
    <a:srgbClr val="FFFF66"/>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99" autoAdjust="0"/>
    <p:restoredTop sz="94660"/>
  </p:normalViewPr>
  <p:slideViewPr>
    <p:cSldViewPr>
      <p:cViewPr varScale="1">
        <p:scale>
          <a:sx n="73" d="100"/>
          <a:sy n="73" d="100"/>
        </p:scale>
        <p:origin x="1260"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B9A58E3D-C9C9-4C07-AA88-9DAF36BE61CA}" type="datetimeFigureOut">
              <a:rPr lang="ja-JP" altLang="en-US"/>
              <a:pPr>
                <a:defRPr/>
              </a:pPr>
              <a:t>2021/7/26</a:t>
            </a:fld>
            <a:endParaRPr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CF9D4FA-63F3-4286-AEB3-A207F479B745}"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ja-JP"/>
          </a:p>
        </p:txBody>
      </p:sp>
    </p:spTree>
    <p:extLst>
      <p:ext uri="{BB962C8B-B14F-4D97-AF65-F5344CB8AC3E}">
        <p14:creationId xmlns:p14="http://schemas.microsoft.com/office/powerpoint/2010/main" val="558176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5263345E-8E23-4A2D-BBC8-2966563007A7}" type="datetimeFigureOut">
              <a:rPr lang="ja-JP" altLang="en-US"/>
              <a:pPr>
                <a:defRPr/>
              </a:pPr>
              <a:t>2021/7/26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78E55CE-8D16-417E-9BBA-B3A205EA128E}" type="slidenum">
              <a:rPr lang="ja-JP" altLang="en-US"/>
              <a:pPr>
                <a:defRPr/>
              </a:pPr>
              <a:t>‹#›</a:t>
            </a:fld>
            <a:endParaRPr lang="ja-JP" altLang="en-US"/>
          </a:p>
        </p:txBody>
      </p:sp>
    </p:spTree>
    <p:extLst>
      <p:ext uri="{BB962C8B-B14F-4D97-AF65-F5344CB8AC3E}">
        <p14:creationId xmlns:p14="http://schemas.microsoft.com/office/powerpoint/2010/main" val="1939031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6819991F-CCBC-4EB9-A974-B732A7E09AB5}" type="datetimeFigureOut">
              <a:rPr lang="ja-JP" altLang="en-US"/>
              <a:pPr>
                <a:defRPr/>
              </a:pPr>
              <a:t>2021/7/26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17919DB-1A09-4F30-B20A-749A2057D50F}" type="slidenum">
              <a:rPr lang="ja-JP" altLang="en-US"/>
              <a:pPr>
                <a:defRPr/>
              </a:pPr>
              <a:t>‹#›</a:t>
            </a:fld>
            <a:endParaRPr lang="ja-JP" altLang="en-US"/>
          </a:p>
        </p:txBody>
      </p:sp>
    </p:spTree>
    <p:extLst>
      <p:ext uri="{BB962C8B-B14F-4D97-AF65-F5344CB8AC3E}">
        <p14:creationId xmlns:p14="http://schemas.microsoft.com/office/powerpoint/2010/main" val="1016423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0C4F8EE9-4C24-4CB3-BE68-B77EEE0F4CBB}" type="datetimeFigureOut">
              <a:rPr lang="ja-JP" altLang="en-US"/>
              <a:pPr>
                <a:defRPr/>
              </a:pPr>
              <a:t>2021/7/26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A12E5D0-1456-48E6-AC79-CE658D604DFD}" type="slidenum">
              <a:rPr lang="ja-JP" altLang="en-US"/>
              <a:pPr>
                <a:defRPr/>
              </a:pPr>
              <a:t>‹#›</a:t>
            </a:fld>
            <a:endParaRPr lang="ja-JP" altLang="en-US"/>
          </a:p>
        </p:txBody>
      </p:sp>
    </p:spTree>
    <p:extLst>
      <p:ext uri="{BB962C8B-B14F-4D97-AF65-F5344CB8AC3E}">
        <p14:creationId xmlns:p14="http://schemas.microsoft.com/office/powerpoint/2010/main" val="3353229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4C599DE8-1F97-4CBD-A3C6-4FFD2ADD39C5}" type="datetimeFigureOut">
              <a:rPr lang="ja-JP" altLang="en-US"/>
              <a:pPr>
                <a:defRPr/>
              </a:pPr>
              <a:t>2021/7/26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7D264445-EF1A-415D-A6B1-A8C05D0D85EA}" type="slidenum">
              <a:rPr lang="ja-JP" altLang="en-US"/>
              <a:pPr>
                <a:defRPr/>
              </a:pPr>
              <a:t>‹#›</a:t>
            </a:fld>
            <a:endParaRPr lang="ja-JP" altLang="en-US"/>
          </a:p>
        </p:txBody>
      </p:sp>
    </p:spTree>
    <p:extLst>
      <p:ext uri="{BB962C8B-B14F-4D97-AF65-F5344CB8AC3E}">
        <p14:creationId xmlns:p14="http://schemas.microsoft.com/office/powerpoint/2010/main" val="344792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B9FE12DA-9E3F-4FF9-8DEE-9F910629FF59}" type="datetimeFigureOut">
              <a:rPr lang="ja-JP" altLang="en-US"/>
              <a:pPr>
                <a:defRPr/>
              </a:pPr>
              <a:t>2021/7/26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AB52CE89-A18E-49B3-A82A-7CB3EF8296E3}" type="slidenum">
              <a:rPr lang="ja-JP" altLang="en-US"/>
              <a:pPr>
                <a:defRPr/>
              </a:pPr>
              <a:t>‹#›</a:t>
            </a:fld>
            <a:endParaRPr lang="ja-JP" altLang="en-US"/>
          </a:p>
        </p:txBody>
      </p:sp>
    </p:spTree>
    <p:extLst>
      <p:ext uri="{BB962C8B-B14F-4D97-AF65-F5344CB8AC3E}">
        <p14:creationId xmlns:p14="http://schemas.microsoft.com/office/powerpoint/2010/main" val="4134667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C2A075B8-9072-4187-B9AB-412324F41318}" type="datetimeFigureOut">
              <a:rPr lang="ja-JP" altLang="en-US"/>
              <a:pPr>
                <a:defRPr/>
              </a:pPr>
              <a:t>2021/7/26</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13D532E0-22B1-49D6-85E6-1914AA93A1A4}" type="slidenum">
              <a:rPr lang="ja-JP" altLang="en-US"/>
              <a:pPr>
                <a:defRPr/>
              </a:pPr>
              <a:t>‹#›</a:t>
            </a:fld>
            <a:endParaRPr lang="ja-JP" altLang="en-US"/>
          </a:p>
        </p:txBody>
      </p:sp>
    </p:spTree>
    <p:extLst>
      <p:ext uri="{BB962C8B-B14F-4D97-AF65-F5344CB8AC3E}">
        <p14:creationId xmlns:p14="http://schemas.microsoft.com/office/powerpoint/2010/main" val="158097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0B765DBD-A8BC-4A10-A83C-F88843FEF76E}" type="datetimeFigureOut">
              <a:rPr lang="ja-JP" altLang="en-US"/>
              <a:pPr>
                <a:defRPr/>
              </a:pPr>
              <a:t>2021/7/26</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0C390909-C664-4470-BD9A-883F13D32531}" type="slidenum">
              <a:rPr lang="ja-JP" altLang="en-US"/>
              <a:pPr>
                <a:defRPr/>
              </a:pPr>
              <a:t>‹#›</a:t>
            </a:fld>
            <a:endParaRPr lang="ja-JP" altLang="en-US"/>
          </a:p>
        </p:txBody>
      </p:sp>
    </p:spTree>
    <p:extLst>
      <p:ext uri="{BB962C8B-B14F-4D97-AF65-F5344CB8AC3E}">
        <p14:creationId xmlns:p14="http://schemas.microsoft.com/office/powerpoint/2010/main" val="292280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EA384CC9-80A0-42BC-B879-B51444400C96}" type="datetimeFigureOut">
              <a:rPr lang="ja-JP" altLang="en-US"/>
              <a:pPr>
                <a:defRPr/>
              </a:pPr>
              <a:t>2021/7/26</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2AFEC303-1913-4BC8-8854-A05CB6C09837}" type="slidenum">
              <a:rPr lang="ja-JP" altLang="en-US"/>
              <a:pPr>
                <a:defRPr/>
              </a:pPr>
              <a:t>‹#›</a:t>
            </a:fld>
            <a:endParaRPr lang="ja-JP" altLang="en-US"/>
          </a:p>
        </p:txBody>
      </p:sp>
    </p:spTree>
    <p:extLst>
      <p:ext uri="{BB962C8B-B14F-4D97-AF65-F5344CB8AC3E}">
        <p14:creationId xmlns:p14="http://schemas.microsoft.com/office/powerpoint/2010/main" val="1623300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422828F2-ECC2-4969-B5FD-023E242FF4ED}" type="datetimeFigureOut">
              <a:rPr lang="ja-JP" altLang="en-US"/>
              <a:pPr>
                <a:defRPr/>
              </a:pPr>
              <a:t>2021/7/26</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A861DCA0-A7E0-473C-984F-014803B689DC}" type="slidenum">
              <a:rPr lang="ja-JP" altLang="en-US"/>
              <a:pPr>
                <a:defRPr/>
              </a:pPr>
              <a:t>‹#›</a:t>
            </a:fld>
            <a:endParaRPr lang="ja-JP" altLang="en-US"/>
          </a:p>
        </p:txBody>
      </p:sp>
    </p:spTree>
    <p:extLst>
      <p:ext uri="{BB962C8B-B14F-4D97-AF65-F5344CB8AC3E}">
        <p14:creationId xmlns:p14="http://schemas.microsoft.com/office/powerpoint/2010/main" val="819233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A5AE03AA-9D4C-478B-84EB-7A56502BCD56}" type="datetimeFigureOut">
              <a:rPr lang="ja-JP" altLang="en-US"/>
              <a:pPr>
                <a:defRPr/>
              </a:pPr>
              <a:t>2021/7/26</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604069FE-8D51-46B7-9031-591B917A3335}" type="slidenum">
              <a:rPr lang="ja-JP" altLang="en-US"/>
              <a:pPr>
                <a:defRPr/>
              </a:pPr>
              <a:t>‹#›</a:t>
            </a:fld>
            <a:endParaRPr lang="ja-JP" altLang="en-US"/>
          </a:p>
        </p:txBody>
      </p:sp>
    </p:spTree>
    <p:extLst>
      <p:ext uri="{BB962C8B-B14F-4D97-AF65-F5344CB8AC3E}">
        <p14:creationId xmlns:p14="http://schemas.microsoft.com/office/powerpoint/2010/main" val="960563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E5ECB93D-83F2-468D-A027-3F289B3B226D}" type="datetimeFigureOut">
              <a:rPr lang="ja-JP" altLang="en-US"/>
              <a:pPr>
                <a:defRPr/>
              </a:pPr>
              <a:t>2021/7/26</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431C559A-9258-405C-8233-4F047F71EA17}" type="slidenum">
              <a:rPr lang="ja-JP" altLang="en-US"/>
              <a:pPr>
                <a:defRPr/>
              </a:pPr>
              <a:t>‹#›</a:t>
            </a:fld>
            <a:endParaRPr lang="ja-JP" altLang="en-US"/>
          </a:p>
        </p:txBody>
      </p:sp>
    </p:spTree>
    <p:extLst>
      <p:ext uri="{BB962C8B-B14F-4D97-AF65-F5344CB8AC3E}">
        <p14:creationId xmlns:p14="http://schemas.microsoft.com/office/powerpoint/2010/main" val="100271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720AC8C2-0D8A-4F2A-B8EE-26B6A11B1950}" type="datetimeFigureOut">
              <a:rPr lang="ja-JP" altLang="en-US"/>
              <a:pPr>
                <a:defRPr/>
              </a:pPr>
              <a:t>2021/7/26</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96907E11-0539-4F02-8621-DD706681879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 name="Group 165"/>
          <p:cNvGraphicFramePr>
            <a:graphicFrameLocks noGrp="1"/>
          </p:cNvGraphicFramePr>
          <p:nvPr>
            <p:extLst>
              <p:ext uri="{D42A27DB-BD31-4B8C-83A1-F6EECF244321}">
                <p14:modId xmlns:p14="http://schemas.microsoft.com/office/powerpoint/2010/main" val="3857796180"/>
              </p:ext>
            </p:extLst>
          </p:nvPr>
        </p:nvGraphicFramePr>
        <p:xfrm>
          <a:off x="84410" y="1120408"/>
          <a:ext cx="2800078" cy="3398120"/>
        </p:xfrm>
        <a:graphic>
          <a:graphicData uri="http://schemas.openxmlformats.org/drawingml/2006/table">
            <a:tbl>
              <a:tblPr bandCol="1"/>
              <a:tblGrid>
                <a:gridCol w="120981">
                  <a:extLst>
                    <a:ext uri="{9D8B030D-6E8A-4147-A177-3AD203B41FA5}">
                      <a16:colId xmlns:a16="http://schemas.microsoft.com/office/drawing/2014/main" val="20000"/>
                    </a:ext>
                  </a:extLst>
                </a:gridCol>
                <a:gridCol w="145092">
                  <a:extLst>
                    <a:ext uri="{9D8B030D-6E8A-4147-A177-3AD203B41FA5}">
                      <a16:colId xmlns:a16="http://schemas.microsoft.com/office/drawing/2014/main" val="20001"/>
                    </a:ext>
                  </a:extLst>
                </a:gridCol>
                <a:gridCol w="140618">
                  <a:extLst>
                    <a:ext uri="{9D8B030D-6E8A-4147-A177-3AD203B41FA5}">
                      <a16:colId xmlns:a16="http://schemas.microsoft.com/office/drawing/2014/main" val="3740382228"/>
                    </a:ext>
                  </a:extLst>
                </a:gridCol>
                <a:gridCol w="162868">
                  <a:extLst>
                    <a:ext uri="{9D8B030D-6E8A-4147-A177-3AD203B41FA5}">
                      <a16:colId xmlns:a16="http://schemas.microsoft.com/office/drawing/2014/main" val="3508286439"/>
                    </a:ext>
                  </a:extLst>
                </a:gridCol>
                <a:gridCol w="48059">
                  <a:extLst>
                    <a:ext uri="{9D8B030D-6E8A-4147-A177-3AD203B41FA5}">
                      <a16:colId xmlns:a16="http://schemas.microsoft.com/office/drawing/2014/main" val="2757078843"/>
                    </a:ext>
                  </a:extLst>
                </a:gridCol>
                <a:gridCol w="69419">
                  <a:extLst>
                    <a:ext uri="{9D8B030D-6E8A-4147-A177-3AD203B41FA5}">
                      <a16:colId xmlns:a16="http://schemas.microsoft.com/office/drawing/2014/main" val="2229520088"/>
                    </a:ext>
                  </a:extLst>
                </a:gridCol>
                <a:gridCol w="141507">
                  <a:extLst>
                    <a:ext uri="{9D8B030D-6E8A-4147-A177-3AD203B41FA5}">
                      <a16:colId xmlns:a16="http://schemas.microsoft.com/office/drawing/2014/main" val="932570964"/>
                    </a:ext>
                  </a:extLst>
                </a:gridCol>
                <a:gridCol w="210927">
                  <a:extLst>
                    <a:ext uri="{9D8B030D-6E8A-4147-A177-3AD203B41FA5}">
                      <a16:colId xmlns:a16="http://schemas.microsoft.com/office/drawing/2014/main" val="4199481403"/>
                    </a:ext>
                  </a:extLst>
                </a:gridCol>
                <a:gridCol w="112887">
                  <a:extLst>
                    <a:ext uri="{9D8B030D-6E8A-4147-A177-3AD203B41FA5}">
                      <a16:colId xmlns:a16="http://schemas.microsoft.com/office/drawing/2014/main" val="20004"/>
                    </a:ext>
                  </a:extLst>
                </a:gridCol>
                <a:gridCol w="98039">
                  <a:extLst>
                    <a:ext uri="{9D8B030D-6E8A-4147-A177-3AD203B41FA5}">
                      <a16:colId xmlns:a16="http://schemas.microsoft.com/office/drawing/2014/main" val="745987750"/>
                    </a:ext>
                  </a:extLst>
                </a:gridCol>
                <a:gridCol w="62668">
                  <a:extLst>
                    <a:ext uri="{9D8B030D-6E8A-4147-A177-3AD203B41FA5}">
                      <a16:colId xmlns:a16="http://schemas.microsoft.com/office/drawing/2014/main" val="3905890171"/>
                    </a:ext>
                  </a:extLst>
                </a:gridCol>
                <a:gridCol w="27371">
                  <a:extLst>
                    <a:ext uri="{9D8B030D-6E8A-4147-A177-3AD203B41FA5}">
                      <a16:colId xmlns:a16="http://schemas.microsoft.com/office/drawing/2014/main" val="3780888487"/>
                    </a:ext>
                  </a:extLst>
                </a:gridCol>
                <a:gridCol w="157102">
                  <a:extLst>
                    <a:ext uri="{9D8B030D-6E8A-4147-A177-3AD203B41FA5}">
                      <a16:colId xmlns:a16="http://schemas.microsoft.com/office/drawing/2014/main" val="1566979419"/>
                    </a:ext>
                  </a:extLst>
                </a:gridCol>
                <a:gridCol w="62680">
                  <a:extLst>
                    <a:ext uri="{9D8B030D-6E8A-4147-A177-3AD203B41FA5}">
                      <a16:colId xmlns:a16="http://schemas.microsoft.com/office/drawing/2014/main" val="1286313339"/>
                    </a:ext>
                  </a:extLst>
                </a:gridCol>
                <a:gridCol w="81183">
                  <a:extLst>
                    <a:ext uri="{9D8B030D-6E8A-4147-A177-3AD203B41FA5}">
                      <a16:colId xmlns:a16="http://schemas.microsoft.com/office/drawing/2014/main" val="1427273429"/>
                    </a:ext>
                  </a:extLst>
                </a:gridCol>
                <a:gridCol w="57097">
                  <a:extLst>
                    <a:ext uri="{9D8B030D-6E8A-4147-A177-3AD203B41FA5}">
                      <a16:colId xmlns:a16="http://schemas.microsoft.com/office/drawing/2014/main" val="3877628610"/>
                    </a:ext>
                  </a:extLst>
                </a:gridCol>
                <a:gridCol w="200960">
                  <a:extLst>
                    <a:ext uri="{9D8B030D-6E8A-4147-A177-3AD203B41FA5}">
                      <a16:colId xmlns:a16="http://schemas.microsoft.com/office/drawing/2014/main" val="2776269064"/>
                    </a:ext>
                  </a:extLst>
                </a:gridCol>
                <a:gridCol w="25400">
                  <a:extLst>
                    <a:ext uri="{9D8B030D-6E8A-4147-A177-3AD203B41FA5}">
                      <a16:colId xmlns:a16="http://schemas.microsoft.com/office/drawing/2014/main" val="2775661204"/>
                    </a:ext>
                  </a:extLst>
                </a:gridCol>
                <a:gridCol w="25400">
                  <a:extLst>
                    <a:ext uri="{9D8B030D-6E8A-4147-A177-3AD203B41FA5}">
                      <a16:colId xmlns:a16="http://schemas.microsoft.com/office/drawing/2014/main" val="1664011738"/>
                    </a:ext>
                  </a:extLst>
                </a:gridCol>
                <a:gridCol w="40579">
                  <a:extLst>
                    <a:ext uri="{9D8B030D-6E8A-4147-A177-3AD203B41FA5}">
                      <a16:colId xmlns:a16="http://schemas.microsoft.com/office/drawing/2014/main" val="20008"/>
                    </a:ext>
                  </a:extLst>
                </a:gridCol>
                <a:gridCol w="65735">
                  <a:extLst>
                    <a:ext uri="{9D8B030D-6E8A-4147-A177-3AD203B41FA5}">
                      <a16:colId xmlns:a16="http://schemas.microsoft.com/office/drawing/2014/main" val="3192318780"/>
                    </a:ext>
                  </a:extLst>
                </a:gridCol>
                <a:gridCol w="54624">
                  <a:extLst>
                    <a:ext uri="{9D8B030D-6E8A-4147-A177-3AD203B41FA5}">
                      <a16:colId xmlns:a16="http://schemas.microsoft.com/office/drawing/2014/main" val="525994830"/>
                    </a:ext>
                  </a:extLst>
                </a:gridCol>
                <a:gridCol w="122335">
                  <a:extLst>
                    <a:ext uri="{9D8B030D-6E8A-4147-A177-3AD203B41FA5}">
                      <a16:colId xmlns:a16="http://schemas.microsoft.com/office/drawing/2014/main" val="1651183171"/>
                    </a:ext>
                  </a:extLst>
                </a:gridCol>
                <a:gridCol w="63403">
                  <a:extLst>
                    <a:ext uri="{9D8B030D-6E8A-4147-A177-3AD203B41FA5}">
                      <a16:colId xmlns:a16="http://schemas.microsoft.com/office/drawing/2014/main" val="1939580681"/>
                    </a:ext>
                  </a:extLst>
                </a:gridCol>
                <a:gridCol w="70217">
                  <a:extLst>
                    <a:ext uri="{9D8B030D-6E8A-4147-A177-3AD203B41FA5}">
                      <a16:colId xmlns:a16="http://schemas.microsoft.com/office/drawing/2014/main" val="20010"/>
                    </a:ext>
                  </a:extLst>
                </a:gridCol>
                <a:gridCol w="149654">
                  <a:extLst>
                    <a:ext uri="{9D8B030D-6E8A-4147-A177-3AD203B41FA5}">
                      <a16:colId xmlns:a16="http://schemas.microsoft.com/office/drawing/2014/main" val="3601466051"/>
                    </a:ext>
                  </a:extLst>
                </a:gridCol>
                <a:gridCol w="283273">
                  <a:extLst>
                    <a:ext uri="{9D8B030D-6E8A-4147-A177-3AD203B41FA5}">
                      <a16:colId xmlns:a16="http://schemas.microsoft.com/office/drawing/2014/main" val="980286720"/>
                    </a:ext>
                  </a:extLst>
                </a:gridCol>
              </a:tblGrid>
              <a:tr h="252397">
                <a:tc gridSpan="27">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ja-JP" altLang="en-US" sz="1100" b="1" i="0" u="none" strike="noStrike" cap="none" normalizeH="0" baseline="0" dirty="0">
                          <a:ln>
                            <a:noFill/>
                          </a:ln>
                          <a:solidFill>
                            <a:srgbClr val="000000"/>
                          </a:solidFill>
                          <a:effectLst/>
                          <a:latin typeface="ＭＳ Ｐゴシック" charset="-128"/>
                          <a:ea typeface="ＭＳ Ｐゴシック" charset="-128"/>
                        </a:rPr>
                        <a:t>高校美術</a:t>
                      </a:r>
                      <a:r>
                        <a:rPr kumimoji="0" lang="en-US" altLang="ja-JP" sz="1100" b="1" i="0" u="none" strike="noStrike" cap="none" normalizeH="0" baseline="0" dirty="0">
                          <a:ln>
                            <a:noFill/>
                          </a:ln>
                          <a:solidFill>
                            <a:srgbClr val="000000"/>
                          </a:solidFill>
                          <a:effectLst/>
                          <a:latin typeface="ＭＳ Ｐゴシック" charset="-128"/>
                          <a:ea typeface="ＭＳ Ｐゴシック" charset="-128"/>
                        </a:rPr>
                        <a:t>Ⅰ</a:t>
                      </a:r>
                      <a:r>
                        <a:rPr kumimoji="0" lang="ja-JP" altLang="en-US" sz="1100" b="1" i="0" u="none" strike="noStrike" cap="none" normalizeH="0" baseline="0" dirty="0">
                          <a:ln>
                            <a:noFill/>
                          </a:ln>
                          <a:solidFill>
                            <a:srgbClr val="000000"/>
                          </a:solidFill>
                          <a:effectLst/>
                          <a:latin typeface="ＭＳ Ｐゴシック" charset="-128"/>
                          <a:ea typeface="ＭＳ Ｐゴシック" charset="-128"/>
                        </a:rPr>
                        <a:t>の指導項目</a:t>
                      </a:r>
                      <a:endParaRPr kumimoji="0" lang="ja-JP" altLang="en-US" sz="1000" b="1" i="0" u="none" strike="noStrike" cap="none" normalizeH="0" baseline="0" dirty="0">
                        <a:ln>
                          <a:noFill/>
                        </a:ln>
                        <a:solidFill>
                          <a:srgbClr val="000000"/>
                        </a:solidFill>
                        <a:effectLst/>
                        <a:latin typeface="ＭＳ Ｐゴシック" charset="-128"/>
                        <a:ea typeface="ＭＳ Ｐゴシック" charset="-128"/>
                      </a:endParaRPr>
                    </a:p>
                  </a:txBody>
                  <a:tcPr marL="91471" marR="91471" marT="45739" marB="457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30439">
                <a:tc gridSpan="3">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 altLang="en-US" sz="800" b="0" i="0" u="none" strike="noStrike" cap="none" normalizeH="0" baseline="0" dirty="0">
                          <a:ln>
                            <a:noFill/>
                          </a:ln>
                          <a:solidFill>
                            <a:schemeClr val="tx1"/>
                          </a:solidFill>
                          <a:effectLst/>
                          <a:latin typeface="Calibri" pitchFamily="34" charset="0"/>
                          <a:ea typeface="ＭＳ Ｐゴシック" charset="-128"/>
                        </a:rPr>
                        <a:t>知識</a:t>
                      </a:r>
                      <a:endParaRPr kumimoji="1" lang="en-US" altLang="ja" sz="800" b="0" i="0" u="none" strike="noStrike" cap="none" normalizeH="0" baseline="0" dirty="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600" b="0" i="0" u="none" strike="noStrike" cap="none" normalizeH="0" baseline="0" dirty="0">
                          <a:ln>
                            <a:noFill/>
                          </a:ln>
                          <a:solidFill>
                            <a:schemeClr val="tx1"/>
                          </a:solidFill>
                          <a:effectLst/>
                          <a:latin typeface="Calibri" pitchFamily="34" charset="0"/>
                          <a:ea typeface="ＭＳ Ｐゴシック" charset="-128"/>
                        </a:rPr>
                        <a:t>〔</a:t>
                      </a:r>
                      <a:r>
                        <a:rPr kumimoji="1" lang="ja-JP" altLang="en-US" sz="600" b="0" i="0" u="none" strike="noStrike" cap="none" normalizeH="0" baseline="0" dirty="0">
                          <a:ln>
                            <a:noFill/>
                          </a:ln>
                          <a:solidFill>
                            <a:schemeClr val="tx1"/>
                          </a:solidFill>
                          <a:effectLst/>
                          <a:latin typeface="Calibri" pitchFamily="34" charset="0"/>
                          <a:ea typeface="ＭＳ Ｐゴシック" charset="-128"/>
                        </a:rPr>
                        <a:t>共通事項</a:t>
                      </a:r>
                      <a:r>
                        <a:rPr kumimoji="1" lang="en-US" altLang="ja-JP" sz="600" b="0" i="0" u="none" strike="noStrike" cap="none" normalizeH="0" baseline="0" dirty="0">
                          <a:ln>
                            <a:noFill/>
                          </a:ln>
                          <a:solidFill>
                            <a:schemeClr val="tx1"/>
                          </a:solidFill>
                          <a:effectLst/>
                          <a:latin typeface="Calibri" pitchFamily="34" charset="0"/>
                          <a:ea typeface="ＭＳ Ｐゴシック" charset="-128"/>
                        </a:rPr>
                        <a:t>〕</a:t>
                      </a:r>
                      <a:endParaRPr kumimoji="1" lang="en-US" altLang="ja" sz="600" b="0" i="0" u="none" strike="noStrike" cap="none" normalizeH="0" baseline="0" dirty="0">
                        <a:ln>
                          <a:noFill/>
                        </a:ln>
                        <a:solidFill>
                          <a:schemeClr val="tx1"/>
                        </a:solidFill>
                        <a:effectLst/>
                        <a:latin typeface="Calibri" pitchFamily="34" charset="0"/>
                        <a:ea typeface="ＭＳ Ｐゴシック" charset="-128"/>
                      </a:endParaRPr>
                    </a:p>
                  </a:txBody>
                  <a:tcPr marL="0" marR="0" marT="7200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en-US" altLang="ja-JP" sz="800" b="0" i="0" u="none" strike="noStrike" kern="1200"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mn-cs"/>
                      </a:endParaRPr>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5">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mn-cs"/>
                        </a:rPr>
                        <a:t>造形の要素の働き</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rPr>
                        <a:t>全体の</a:t>
                      </a:r>
                      <a:endParaRPr kumimoji="1" lang="en-US" altLang="ja-JP" sz="8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endParaRPr>
                    </a:p>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rPr>
                        <a:t>イメージ</a:t>
                      </a:r>
                      <a:endParaRPr kumimoji="1" lang="en-US" altLang="ja-JP" sz="8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en-US" altLang="ja-JP" sz="8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rPr>
                        <a:t>作風</a:t>
                      </a:r>
                      <a:endParaRPr kumimoji="1" lang="en-US" altLang="ja-JP" sz="8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endParaRPr>
                    </a:p>
                    <a:p>
                      <a:pPr marL="0" marR="0" lvl="0" indent="0" algn="ctr" defTabSz="914400" rtl="0" eaLnBrk="0" fontAlgn="base" latinLnBrk="0" hangingPunct="0">
                        <a:lnSpc>
                          <a:spcPts val="800"/>
                        </a:lnSpc>
                        <a:spcBef>
                          <a:spcPct val="0"/>
                        </a:spcBef>
                        <a:spcAft>
                          <a:spcPct val="0"/>
                        </a:spcAft>
                        <a:buClrTx/>
                        <a:buSzTx/>
                        <a:buFontTx/>
                        <a:buNone/>
                        <a:tabLst/>
                        <a:defRPr/>
                      </a:pPr>
                      <a:endParaRPr kumimoji="1" lang="en-US" altLang="ja-JP" sz="8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7">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rPr>
                        <a:t>様式</a:t>
                      </a:r>
                      <a:endParaRPr kumimoji="1" lang="en-US" altLang="ja-JP" sz="8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endParaRPr>
                    </a:p>
                    <a:p>
                      <a:pPr marL="0" marR="0" lvl="0" indent="0" algn="ctr" defTabSz="914400" rtl="0" eaLnBrk="0" fontAlgn="base" latinLnBrk="0" hangingPunct="0">
                        <a:lnSpc>
                          <a:spcPts val="800"/>
                        </a:lnSpc>
                        <a:spcBef>
                          <a:spcPct val="0"/>
                        </a:spcBef>
                        <a:spcAft>
                          <a:spcPct val="0"/>
                        </a:spcAft>
                        <a:buClrTx/>
                        <a:buSzTx/>
                        <a:buFontTx/>
                        <a:buNone/>
                        <a:tabLst/>
                        <a:defRPr/>
                      </a:pPr>
                      <a:endParaRPr kumimoji="1" lang="en-US" altLang="ja-JP" sz="8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800" b="0" i="0"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endParaRPr>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その他</a:t>
                      </a:r>
                      <a:endParaRPr kumimoji="1" lang="en-US" altLang="ja-JP" sz="800" b="0" i="0" u="none" strike="noStrike" cap="none" normalizeH="0" baseline="0" dirty="0">
                        <a:ln>
                          <a:noFill/>
                        </a:ln>
                        <a:solidFill>
                          <a:schemeClr val="tx1"/>
                        </a:solidFill>
                        <a:effectLst/>
                        <a:latin typeface="ＭＳ Ｐゴシック" panose="020B0600070205080204" pitchFamily="50" charset="-128"/>
                        <a:ea typeface="+mn-ea"/>
                      </a:endParaRPr>
                    </a:p>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　　　　）</a:t>
                      </a:r>
                      <a:endParaRPr kumimoji="1" lang="ja-JP" altLang="en-US" sz="800" dirty="0"/>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extLst>
                  <a:ext uri="{0D108BD9-81ED-4DB2-BD59-A6C34878D82A}">
                    <a16:rowId xmlns:a16="http://schemas.microsoft.com/office/drawing/2014/main" val="10001"/>
                  </a:ext>
                </a:extLst>
              </a:tr>
              <a:tr h="144016">
                <a:tc rowSpan="2"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800" b="0" i="0" u="none" strike="noStrike" kern="1200" cap="none" normalizeH="0" baseline="0" dirty="0">
                          <a:ln>
                            <a:noFill/>
                          </a:ln>
                          <a:solidFill>
                            <a:schemeClr val="tx1"/>
                          </a:solidFill>
                          <a:effectLst/>
                          <a:latin typeface="Calibri" pitchFamily="34" charset="0"/>
                          <a:ea typeface="ＭＳ Ｐゴシック" charset="-128"/>
                          <a:cs typeface="+mn-cs"/>
                        </a:rPr>
                        <a:t>技　能</a:t>
                      </a:r>
                    </a:p>
                  </a:txBody>
                  <a:tcPr marL="0" marR="0" marT="7200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rowSpan="2" hMerge="1">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mn-cs"/>
                      </a:endParaRPr>
                    </a:p>
                  </a:txBody>
                  <a:tcPr marL="0" marR="0" marT="72055" marB="0" anchor="ctr" horzOverflow="overflow">
                    <a:lnL w="12700" cap="flat" cmpd="sng" algn="ctr">
                      <a:solidFill>
                        <a:scrgbClr r="0" g="0" b="0"/>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gridSpan="7">
                  <a:txBody>
                    <a:bodyPr/>
                    <a:lstStyle/>
                    <a:p>
                      <a:pPr marL="0" marR="0" lvl="0" indent="0" algn="ctr" defTabSz="914400" rtl="0" eaLnBrk="0" fontAlgn="base" latinLnBrk="0" hangingPunct="0">
                        <a:lnSpc>
                          <a:spcPts val="500"/>
                        </a:lnSpc>
                        <a:spcBef>
                          <a:spcPct val="0"/>
                        </a:spcBef>
                        <a:spcAft>
                          <a:spcPct val="0"/>
                        </a:spcAft>
                        <a:buClrTx/>
                        <a:buSzTx/>
                        <a:buFontTx/>
                        <a:buNone/>
                        <a:tabLst/>
                        <a:defRPr/>
                      </a:pPr>
                      <a:r>
                        <a:rPr kumimoji="1" lang="ja-JP" altLang="en-US" sz="800" b="0" i="0" u="none" strike="noStrike" kern="1200" cap="none" normalizeH="0" baseline="0">
                          <a:ln>
                            <a:noFill/>
                          </a:ln>
                          <a:solidFill>
                            <a:schemeClr val="tx1"/>
                          </a:solidFill>
                          <a:effectLst/>
                          <a:latin typeface="ＭＳ Ｐゴシック" panose="020B0600070205080204" pitchFamily="50" charset="-128"/>
                          <a:ea typeface="+mn-ea"/>
                          <a:cs typeface="+mn-cs"/>
                        </a:rPr>
                        <a:t>（ア）特性を生かす</a:t>
                      </a: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mn-cs"/>
                      </a:endParaRPr>
                    </a:p>
                  </a:txBody>
                  <a:tcPr marL="0" marR="0" marT="7206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bg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1" fontAlgn="auto" latinLnBrk="0" hangingPunct="1">
                        <a:lnSpc>
                          <a:spcPts val="500"/>
                        </a:lnSpc>
                        <a:spcBef>
                          <a:spcPts val="0"/>
                        </a:spcBef>
                        <a:spcAft>
                          <a:spcPts val="0"/>
                        </a:spcAft>
                        <a:buClrTx/>
                        <a:buSzTx/>
                        <a:buFontTx/>
                        <a:buNone/>
                        <a:tabLst/>
                        <a:defRPr/>
                      </a:pPr>
                      <a:endPar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06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17">
                  <a:txBody>
                    <a:bodyPr/>
                    <a:lstStyle/>
                    <a:p>
                      <a:pPr marL="0" marR="0" lvl="0" indent="0" algn="ctr" defTabSz="914400" rtl="0" eaLnBrk="1" fontAlgn="auto" latinLnBrk="0" hangingPunct="1">
                        <a:lnSpc>
                          <a:spcPts val="5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（イ）表す</a:t>
                      </a:r>
                    </a:p>
                  </a:txBody>
                  <a:tcPr marL="0" marR="0" marT="7206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bg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361410">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mn-cs"/>
                        </a:rPr>
                        <a:t>材料</a:t>
                      </a:r>
                    </a:p>
                  </a:txBody>
                  <a:tcPr marL="0" marR="0" marT="7206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gridSpan="4">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mn-cs"/>
                        </a:rPr>
                        <a:t>用具</a:t>
                      </a:r>
                      <a:endParaRPr kumimoji="1" lang="en-US" altLang="ja-JP" sz="800" b="0" i="0" u="none" strike="noStrike" kern="1200" cap="none" normalizeH="0" baseline="0" dirty="0">
                        <a:ln>
                          <a:noFill/>
                        </a:ln>
                        <a:solidFill>
                          <a:schemeClr val="tx1"/>
                        </a:solidFill>
                        <a:effectLst/>
                        <a:latin typeface="ＭＳ Ｐゴシック" panose="020B0600070205080204" pitchFamily="50" charset="-128"/>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mn-cs"/>
                        </a:rPr>
                        <a:t>（</a:t>
                      </a: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機器等の</a:t>
                      </a:r>
                      <a:endParaRPr kumimoji="1" lang="en-US" altLang="ja-JP" sz="800" b="0" i="0" u="none" strike="noStrike" cap="none" normalizeH="0" baseline="0" dirty="0">
                        <a:ln>
                          <a:noFill/>
                        </a:ln>
                        <a:solidFill>
                          <a:schemeClr val="tx1"/>
                        </a:solidFill>
                        <a:effectLst/>
                        <a:latin typeface="ＭＳ Ｐゴシック" panose="020B0600070205080204" pitchFamily="50" charset="-128"/>
                        <a:ea typeface="+mn-ea"/>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用具）</a:t>
                      </a: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mn-cs"/>
                      </a:endParaRPr>
                    </a:p>
                  </a:txBody>
                  <a:tcPr marL="0" marR="0" marT="7206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06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主題を</a:t>
                      </a:r>
                      <a:endParaRPr kumimoji="1" lang="en-US" altLang="ja-JP" sz="800" b="0" i="0" u="none" strike="noStrike" cap="none" normalizeH="0" baseline="0" dirty="0">
                        <a:ln>
                          <a:noFill/>
                        </a:ln>
                        <a:solidFill>
                          <a:schemeClr val="tx1"/>
                        </a:solidFill>
                        <a:effectLst/>
                        <a:latin typeface="ＭＳ Ｐゴシック" panose="020B0600070205080204" pitchFamily="50" charset="-128"/>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追求して</a:t>
                      </a:r>
                    </a:p>
                  </a:txBody>
                  <a:tcPr marL="0" marR="0" marT="7206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目的や計画を基に</a:t>
                      </a:r>
                      <a:endPar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表現の意図を効果的に</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664413588"/>
                  </a:ext>
                </a:extLst>
              </a:tr>
              <a:tr h="0">
                <a:tc rowSpan="9">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normalizeH="0" baseline="0" dirty="0">
                          <a:ln>
                            <a:noFill/>
                          </a:ln>
                          <a:solidFill>
                            <a:schemeClr val="tx1"/>
                          </a:solidFill>
                          <a:effectLst/>
                          <a:latin typeface="Calibri" pitchFamily="34" charset="0"/>
                          <a:ea typeface="ＭＳ Ｐゴシック" charset="-128"/>
                          <a:cs typeface="+mn-cs"/>
                        </a:rPr>
                        <a:t>思考力・判断力・表現力</a:t>
                      </a:r>
                    </a:p>
                  </a:txBody>
                  <a:tcPr marL="0" marR="0" marT="7200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rowSpan="6">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pPr>
                      <a:endParaRPr kumimoji="1" lang="en-US" altLang="ja-JP"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ctr" defTabSz="914400" rtl="0" eaLnBrk="0" fontAlgn="base" latinLnBrk="0" hangingPunct="1">
                        <a:lnSpc>
                          <a:spcPct val="100000"/>
                        </a:lnSpc>
                        <a:spcBef>
                          <a:spcPct val="0"/>
                        </a:spcBef>
                        <a:spcAft>
                          <a:spcPct val="0"/>
                        </a:spcAft>
                        <a:buClrTx/>
                        <a:buSzPct val="100000"/>
                        <a:buFontTx/>
                        <a:buNone/>
                        <a:tabLst/>
                      </a:pPr>
                      <a:endParaRPr kumimoji="1" lang="en-US" altLang="ja-JP"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ctr" defTabSz="914400" rtl="0" eaLnBrk="0" fontAlgn="base"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表現</a:t>
                      </a:r>
                      <a:endParaRPr kumimoji="1" lang="ja-JP" altLang="en-US" sz="800" dirty="0">
                        <a:solidFill>
                          <a:schemeClr val="tx1"/>
                        </a:solidFill>
                        <a:latin typeface="ＭＳ Ｐゴシック" panose="020B0600070205080204" pitchFamily="50" charset="-128"/>
                        <a:ea typeface="ＭＳ Ｐゴシック" panose="020B0600070205080204" pitchFamily="50" charset="-128"/>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2"/>
                    </a:solidFill>
                  </a:tcPr>
                </a:tc>
                <a:tc rowSpan="2">
                  <a:txBody>
                    <a:bodyPr/>
                    <a:lstStyle/>
                    <a:p>
                      <a:pPr algn="ctr"/>
                      <a:r>
                        <a:rPr lang="ja-JP" altLang="en-US" sz="800" dirty="0"/>
                        <a:t>主題</a:t>
                      </a:r>
                      <a:endParaRPr lang="en-US" altLang="ja-JP" sz="800" dirty="0"/>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2"/>
                    </a:solidFill>
                  </a:tcPr>
                </a:tc>
                <a:tc gridSpan="5">
                  <a:txBody>
                    <a:bodyPr/>
                    <a:lstStyle/>
                    <a:p>
                      <a:pPr marL="0" marR="0" lvl="0" indent="0" algn="ctr" defTabSz="914400" rtl="0" eaLnBrk="1" fontAlgn="auto" latinLnBrk="0" hangingPunct="1">
                        <a:lnSpc>
                          <a:spcPts val="5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見つめる</a:t>
                      </a:r>
                      <a:endParaRPr kumimoji="1" lang="ja-JP" altLang="en-US" sz="800" dirty="0"/>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bg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gridSpan="5">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夢や</a:t>
                      </a:r>
                      <a:endParaRPr kumimoji="1" lang="en-US" altLang="ja-JP" sz="800" b="0" i="0" u="none" strike="noStrike" cap="none" normalizeH="0" baseline="0" dirty="0">
                        <a:ln>
                          <a:noFill/>
                        </a:ln>
                        <a:solidFill>
                          <a:schemeClr val="tx1"/>
                        </a:solidFill>
                        <a:effectLst/>
                        <a:latin typeface="ＭＳ Ｐゴシック" panose="020B0600070205080204" pitchFamily="50" charset="-128"/>
                        <a:ea typeface="+mn-ea"/>
                      </a:endParaRPr>
                    </a:p>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想像などから</a:t>
                      </a: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11">
                  <a:txBody>
                    <a:bodyPr/>
                    <a:lstStyle/>
                    <a:p>
                      <a:pPr marL="0" marR="0" lvl="0" indent="0" algn="ctr" defTabSz="914400" rtl="0" eaLnBrk="1" fontAlgn="auto" latinLnBrk="0" hangingPunct="1">
                        <a:lnSpc>
                          <a:spcPts val="500"/>
                        </a:lnSpc>
                        <a:spcBef>
                          <a:spcPts val="0"/>
                        </a:spcBef>
                        <a:spcAft>
                          <a:spcPts val="0"/>
                        </a:spcAft>
                        <a:buClrTx/>
                        <a:buSzTx/>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mn-cs"/>
                        </a:rPr>
                        <a:t>考える</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bg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800" dirty="0">
                        <a:solidFill>
                          <a:schemeClr val="tx1"/>
                        </a:solidFill>
                        <a:latin typeface="ＭＳ Ｐゴシック" panose="020B0600070205080204" pitchFamily="50" charset="-128"/>
                        <a:ea typeface="+mn-ea"/>
                      </a:endParaRPr>
                    </a:p>
                  </a:txBody>
                  <a:tcPr marL="0" marR="0" marT="71995"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gridSpan="3">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dirty="0">
                          <a:solidFill>
                            <a:schemeClr val="tx1"/>
                          </a:solidFill>
                          <a:latin typeface="ＭＳ Ｐゴシック" panose="020B0600070205080204" pitchFamily="50" charset="-128"/>
                          <a:ea typeface="+mn-ea"/>
                        </a:rPr>
                        <a:t>映像メディアの特性を生かして</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rowSpan="2" hMerge="1">
                  <a:txBody>
                    <a:bodyPr/>
                    <a:lstStyle/>
                    <a:p>
                      <a:endParaRPr kumimoji="1" lang="ja-JP" altLang="en-US"/>
                    </a:p>
                  </a:txBody>
                  <a:tcPr/>
                </a:tc>
                <a:extLst>
                  <a:ext uri="{0D108BD9-81ED-4DB2-BD59-A6C34878D82A}">
                    <a16:rowId xmlns:a16="http://schemas.microsoft.com/office/drawing/2014/main" val="10003"/>
                  </a:ext>
                </a:extLst>
              </a:tr>
              <a:tr h="29077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marL="0" marR="0" lvl="0" indent="0" algn="l"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自然</a:t>
                      </a:r>
                      <a:endParaRPr kumimoji="1" lang="ja-JP" altLang="en-US" sz="800" dirty="0"/>
                    </a:p>
                  </a:txBody>
                  <a:tcPr marL="0" marR="0" marT="72000" marB="0" vert="eaVert"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自己</a:t>
                      </a:r>
                      <a:endParaRPr kumimoji="1" lang="ja-JP" altLang="en-US" sz="800" dirty="0"/>
                    </a:p>
                  </a:txBody>
                  <a:tcPr marL="0" marR="0" marT="72000" marB="0" vert="eaVert"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生活</a:t>
                      </a:r>
                      <a:endParaRPr kumimoji="1" lang="ja-JP" altLang="en-US" sz="800" dirty="0"/>
                    </a:p>
                  </a:txBody>
                  <a:tcPr marL="0" marR="0" marT="72000" marB="0" vert="eaVert"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3">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dirty="0">
                          <a:solidFill>
                            <a:schemeClr val="tx1"/>
                          </a:solidFill>
                          <a:latin typeface="ＭＳ Ｐゴシック" panose="020B0600070205080204" pitchFamily="50" charset="-128"/>
                          <a:ea typeface="+mn-ea"/>
                        </a:rPr>
                        <a:t>目的</a:t>
                      </a: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dirty="0">
                          <a:solidFill>
                            <a:schemeClr val="tx1"/>
                          </a:solidFill>
                          <a:latin typeface="ＭＳ Ｐゴシック" panose="020B0600070205080204" pitchFamily="50" charset="-128"/>
                          <a:ea typeface="+mn-ea"/>
                        </a:rPr>
                        <a:t>条件</a:t>
                      </a: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5">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dirty="0">
                          <a:solidFill>
                            <a:schemeClr val="tx1"/>
                          </a:solidFill>
                          <a:latin typeface="ＭＳ Ｐゴシック" panose="020B0600070205080204" pitchFamily="50" charset="-128"/>
                          <a:ea typeface="+mn-ea"/>
                        </a:rPr>
                        <a:t>美しさ</a:t>
                      </a: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機能</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231563783"/>
                  </a:ext>
                </a:extLst>
              </a:tr>
              <a:tr h="0">
                <a:tc vMerge="1">
                  <a:txBody>
                    <a:bodyPr/>
                    <a:lstStyle/>
                    <a:p>
                      <a:endParaRPr kumimoji="1" lang="ja-JP" altLang="en-US"/>
                    </a:p>
                  </a:txBody>
                  <a:tcPr/>
                </a:tc>
                <a:tc vMerge="1">
                  <a:txBody>
                    <a:bodyPr/>
                    <a:lstStyle/>
                    <a:p>
                      <a:endParaRPr kumimoji="1" lang="ja-JP" altLang="en-US"/>
                    </a:p>
                  </a:txBody>
                  <a:tcPr/>
                </a:tc>
                <a:tc rowSpan="4">
                  <a:txBody>
                    <a:bodyPr/>
                    <a:lstStyle/>
                    <a:p>
                      <a:pPr algn="ctr"/>
                      <a:r>
                        <a:rPr lang="ja-JP" altLang="en-US" sz="800" dirty="0"/>
                        <a:t>　構想</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2"/>
                    </a:solidFill>
                  </a:tcPr>
                </a:tc>
                <a:tc gridSpan="24">
                  <a:txBody>
                    <a:bodyPr/>
                    <a:lstStyle/>
                    <a:p>
                      <a:pPr marL="0" marR="0" lvl="0" indent="0" algn="ctr" defTabSz="914400" rtl="0" eaLnBrk="1" fontAlgn="auto" latinLnBrk="0" hangingPunct="1">
                        <a:lnSpc>
                          <a:spcPts val="700"/>
                        </a:lnSpc>
                        <a:spcBef>
                          <a:spcPts val="0"/>
                        </a:spcBef>
                        <a:spcAft>
                          <a:spcPts val="0"/>
                        </a:spcAft>
                        <a:buClrTx/>
                        <a:buSzTx/>
                        <a:buFontTx/>
                        <a:buNone/>
                        <a:tabLst/>
                        <a:defRPr/>
                      </a:pPr>
                      <a:r>
                        <a:rPr kumimoji="1" lang="ja-JP" altLang="en-US" sz="800" dirty="0"/>
                        <a:t>考える</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bg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22417399"/>
                  </a:ext>
                </a:extLst>
              </a:tr>
              <a:tr h="12746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3" gridSpan="2">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形体</a:t>
                      </a:r>
                    </a:p>
                  </a:txBody>
                  <a:tcPr marL="0" marR="0" marT="72000" marB="0" vert="eaVert"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3"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3" gridSpan="2">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色彩</a:t>
                      </a:r>
                    </a:p>
                  </a:txBody>
                  <a:tcPr marL="0" marR="0" marT="72000" marB="0" vert="eaVert"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3"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p>
                  </a:txBody>
                  <a:tcPr/>
                </a:tc>
                <a:tc rowSpan="3">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構成</a:t>
                      </a:r>
                    </a:p>
                  </a:txBody>
                  <a:tcPr marL="0" marR="0" marT="72000" marB="0" vert="eaVert"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7">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デザインの</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bg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a:tc>
                <a:tc hMerge="1">
                  <a:txBody>
                    <a:bodyPr/>
                    <a:lstStyle/>
                    <a:p>
                      <a:endParaRPr kumimoji="1" lang="ja-JP" altLang="en-US"/>
                    </a:p>
                  </a:txBody>
                  <a:tcPr/>
                </a:tc>
                <a:tc rowSpan="3" gridSpan="4">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表現</a:t>
                      </a:r>
                      <a:endParaRPr kumimoji="1" lang="en-US" altLang="ja-JP"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形式</a:t>
                      </a:r>
                      <a:endParaRPr kumimoji="1" lang="en-US" altLang="ja-JP"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の</a:t>
                      </a:r>
                      <a:endParaRPr kumimoji="1" lang="en-US" altLang="ja-JP"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特性</a:t>
                      </a: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2" gridSpan="8">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dirty="0">
                          <a:solidFill>
                            <a:schemeClr val="tx1"/>
                          </a:solidFill>
                          <a:latin typeface="ＭＳ Ｐゴシック" panose="020B0600070205080204" pitchFamily="50" charset="-128"/>
                          <a:ea typeface="+mn-ea"/>
                        </a:rPr>
                        <a:t>映像表現の視覚的な要素の働き</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bg2"/>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dirty="0"/>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extLst>
                  <a:ext uri="{0D108BD9-81ED-4DB2-BD59-A6C34878D82A}">
                    <a16:rowId xmlns:a16="http://schemas.microsoft.com/office/drawing/2014/main" val="956441065"/>
                  </a:ext>
                </a:extLst>
              </a:tr>
              <a:tr h="12233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rowSpan="2" gridSpan="4">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機能</a:t>
                      </a: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hMerge="1">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a:tc>
                <a:tc rowSpan="2" hMerge="1">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rowSpan="2" gridSpan="3">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効果</a:t>
                      </a: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hMerge="1">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8" vMerge="1">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800" dirty="0">
                        <a:solidFill>
                          <a:schemeClr val="tx1"/>
                        </a:solidFill>
                        <a:latin typeface="ＭＳ Ｐゴシック" panose="020B0600070205080204" pitchFamily="50" charset="-128"/>
                        <a:ea typeface="+mn-ea"/>
                      </a:endParaRPr>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800" dirty="0">
                        <a:solidFill>
                          <a:schemeClr val="tx1"/>
                        </a:solidFill>
                        <a:latin typeface="ＭＳ Ｐゴシック" panose="020B0600070205080204" pitchFamily="50" charset="-128"/>
                        <a:ea typeface="+mn-ea"/>
                      </a:endParaRPr>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800" dirty="0">
                        <a:solidFill>
                          <a:schemeClr val="tx1"/>
                        </a:solidFill>
                        <a:latin typeface="ＭＳ Ｐゴシック" panose="020B0600070205080204" pitchFamily="50" charset="-128"/>
                        <a:ea typeface="+mn-ea"/>
                      </a:endParaRPr>
                    </a:p>
                  </a:txBody>
                  <a:tcPr/>
                </a:tc>
                <a:extLst>
                  <a:ext uri="{0D108BD9-81ED-4DB2-BD59-A6C34878D82A}">
                    <a16:rowId xmlns:a16="http://schemas.microsoft.com/office/drawing/2014/main" val="2458436112"/>
                  </a:ext>
                </a:extLst>
              </a:tr>
              <a:tr h="27984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gridSpan="4" vMerge="1">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vMerge="1">
                  <a:txBody>
                    <a:bodyPr/>
                    <a:lstStyle/>
                    <a:p>
                      <a:endParaRPr kumimoji="1" lang="ja-JP" altLang="en-US"/>
                    </a:p>
                  </a:txBody>
                  <a:tcPr/>
                </a:tc>
                <a:tc hMerge="1" vMerge="1">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dirty="0">
                          <a:solidFill>
                            <a:schemeClr val="tx1"/>
                          </a:solidFill>
                          <a:latin typeface="ＭＳ Ｐゴシック" panose="020B0600070205080204" pitchFamily="50" charset="-128"/>
                          <a:ea typeface="+mn-ea"/>
                        </a:rPr>
                        <a:t>色光</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dirty="0">
                          <a:solidFill>
                            <a:schemeClr val="tx1"/>
                          </a:solidFill>
                          <a:latin typeface="ＭＳ Ｐゴシック" panose="020B0600070205080204" pitchFamily="50" charset="-128"/>
                          <a:ea typeface="+mn-ea"/>
                        </a:rPr>
                        <a:t>視点</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dirty="0">
                          <a:solidFill>
                            <a:schemeClr val="tx1"/>
                          </a:solidFill>
                          <a:latin typeface="ＭＳ Ｐゴシック" panose="020B0600070205080204" pitchFamily="50" charset="-128"/>
                          <a:ea typeface="+mn-ea"/>
                        </a:rPr>
                        <a:t>動き</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107078908"/>
                  </a:ext>
                </a:extLst>
              </a:tr>
              <a:tr h="280561">
                <a:tc vMerge="1">
                  <a:txBody>
                    <a:bodyPr/>
                    <a:lstStyle/>
                    <a:p>
                      <a:endParaRPr kumimoji="1" lang="ja-JP" altLang="en-US"/>
                    </a:p>
                  </a:txBody>
                  <a:tcPr/>
                </a:tc>
                <a:tc rowSpan="3">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鑑賞</a:t>
                      </a:r>
                      <a:endParaRPr kumimoji="1" lang="en-US" altLang="ja-JP" sz="800" b="0" i="0" u="none" strike="noStrike" cap="none" normalizeH="0" baseline="0" dirty="0">
                        <a:ln>
                          <a:noFill/>
                        </a:ln>
                        <a:solidFill>
                          <a:schemeClr val="tx1"/>
                        </a:solidFill>
                        <a:effectLst/>
                        <a:latin typeface="ＭＳ Ｐゴシック" panose="020B0600070205080204" pitchFamily="50" charset="-128"/>
                        <a:ea typeface="+mn-ea"/>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gridSpan="2">
                  <a:txBody>
                    <a:bodyPr/>
                    <a:lstStyle/>
                    <a:p>
                      <a:pPr algn="ctr">
                        <a:lnSpc>
                          <a:spcPts val="800"/>
                        </a:lnSpc>
                      </a:pPr>
                      <a:r>
                        <a:rPr lang="ja-JP" altLang="en-US" sz="800" dirty="0"/>
                        <a:t>美術作品</a:t>
                      </a:r>
                      <a:endParaRPr lang="en-US" altLang="ja-JP" sz="800" dirty="0"/>
                    </a:p>
                    <a:p>
                      <a:pPr algn="ctr">
                        <a:lnSpc>
                          <a:spcPts val="800"/>
                        </a:lnSpc>
                      </a:pPr>
                      <a:r>
                        <a:rPr lang="ja-JP" altLang="en-US" sz="800" dirty="0"/>
                        <a:t>など</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2"/>
                    </a:solidFill>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7">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作者の心情や</a:t>
                      </a:r>
                      <a:endParaRPr kumimoji="1" lang="en-US" altLang="ja-JP" sz="800" dirty="0"/>
                    </a:p>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意図</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a:tc>
                <a:tc hMerge="1">
                  <a:txBody>
                    <a:bodyPr/>
                    <a:lstStyle/>
                    <a:p>
                      <a:endParaRPr kumimoji="1" lang="ja-JP" altLang="en-US"/>
                    </a:p>
                  </a:txBody>
                  <a:tcPr/>
                </a:tc>
                <a:tc hMerge="1">
                  <a:txBody>
                    <a:bodyPr/>
                    <a:lstStyle/>
                    <a:p>
                      <a:pPr marL="0" marR="0" lvl="0" indent="0" algn="l"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Arial" panose="020B0604020202020204" pitchFamily="34" charset="0"/>
                      </a:endParaRPr>
                    </a:p>
                  </a:txBody>
                  <a:tcPr marL="0" marR="0" marT="7199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gridSpan="10">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創造的な表現の工夫</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800" dirty="0">
                        <a:solidFill>
                          <a:schemeClr val="tx1"/>
                        </a:solidFill>
                        <a:latin typeface="ＭＳ Ｐゴシック" panose="020B0600070205080204" pitchFamily="50" charset="-128"/>
                        <a:ea typeface="ＭＳ Ｐゴシック" panose="020B0600070205080204" pitchFamily="50" charset="-128"/>
                      </a:endParaRPr>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6">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その他</a:t>
                      </a:r>
                      <a:endParaRPr kumimoji="1" lang="en-US" altLang="ja-JP" sz="800" b="0" i="0" u="none" strike="noStrike" cap="none" normalizeH="0" baseline="0" dirty="0">
                        <a:ln>
                          <a:noFill/>
                        </a:ln>
                        <a:solidFill>
                          <a:schemeClr val="tx1"/>
                        </a:solidFill>
                        <a:effectLst/>
                        <a:latin typeface="ＭＳ Ｐゴシック" panose="020B0600070205080204" pitchFamily="50" charset="-128"/>
                        <a:ea typeface="+mn-ea"/>
                      </a:endParaRPr>
                    </a:p>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　　　　　　　）</a:t>
                      </a: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5"/>
                  </a:ext>
                </a:extLst>
              </a:tr>
              <a:tr h="319291">
                <a:tc vMerge="1">
                  <a:txBody>
                    <a:bodyPr/>
                    <a:lstStyle/>
                    <a:p>
                      <a:endParaRPr kumimoji="1" lang="ja-JP" altLang="en-US"/>
                    </a:p>
                  </a:txBody>
                  <a:tcPr/>
                </a:tc>
                <a:tc vMerge="1">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endParaRPr>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gridSpan="2">
                  <a:txBody>
                    <a:bodyPr/>
                    <a:lstStyle/>
                    <a:p>
                      <a:pPr algn="ctr">
                        <a:lnSpc>
                          <a:spcPts val="800"/>
                        </a:lnSpc>
                      </a:pPr>
                      <a:r>
                        <a:rPr kumimoji="1" lang="ja-JP" altLang="en-US" sz="800" dirty="0"/>
                        <a:t>美術の</a:t>
                      </a:r>
                      <a:endParaRPr kumimoji="1" lang="en-US" altLang="ja-JP" sz="800" dirty="0"/>
                    </a:p>
                    <a:p>
                      <a:pPr algn="ctr">
                        <a:lnSpc>
                          <a:spcPts val="800"/>
                        </a:lnSpc>
                      </a:pPr>
                      <a:r>
                        <a:rPr kumimoji="1" lang="ja-JP" altLang="en-US" sz="800" dirty="0"/>
                        <a:t>働き</a:t>
                      </a:r>
                      <a:endParaRPr kumimoji="1" lang="en-US" altLang="ja-JP" sz="800" dirty="0"/>
                    </a:p>
                    <a:p>
                      <a:pPr algn="ctr">
                        <a:lnSpc>
                          <a:spcPts val="800"/>
                        </a:lnSpc>
                      </a:pPr>
                      <a:r>
                        <a:rPr kumimoji="1" lang="ja-JP" altLang="en-US" sz="800" dirty="0"/>
                        <a:t>・</a:t>
                      </a:r>
                      <a:endParaRPr kumimoji="1" lang="en-US" altLang="ja-JP" sz="800" dirty="0"/>
                    </a:p>
                    <a:p>
                      <a:pPr algn="ctr">
                        <a:lnSpc>
                          <a:spcPts val="800"/>
                        </a:lnSpc>
                      </a:pPr>
                      <a:r>
                        <a:rPr kumimoji="1" lang="ja-JP" altLang="en-US" sz="800" dirty="0"/>
                        <a:t>美術</a:t>
                      </a:r>
                      <a:endParaRPr kumimoji="1" lang="en-US" altLang="ja-JP" sz="800" dirty="0"/>
                    </a:p>
                    <a:p>
                      <a:pPr algn="ctr">
                        <a:lnSpc>
                          <a:spcPts val="800"/>
                        </a:lnSpc>
                      </a:pPr>
                      <a:r>
                        <a:rPr kumimoji="1" lang="ja-JP" altLang="en-US" sz="800" dirty="0"/>
                        <a:t>文化</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rowSpan="2"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10">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自然と美術との関り</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a:tc>
                <a:tc hMerge="1">
                  <a:txBody>
                    <a:bodyPr/>
                    <a:lstStyle/>
                    <a:p>
                      <a:endParaRPr kumimoji="1" lang="ja-JP" altLang="en-US"/>
                    </a:p>
                  </a:txBody>
                  <a:tcPr/>
                </a:tc>
                <a:tc hMerge="1">
                  <a:txBody>
                    <a:bodyPr/>
                    <a:lstStyle/>
                    <a:p>
                      <a:pPr marL="0" marR="0" lvl="0" indent="0" algn="l"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3">
                  <a:txBody>
                    <a:bodyPr/>
                    <a:lstStyle/>
                    <a:p>
                      <a:pPr algn="ctr">
                        <a:lnSpc>
                          <a:spcPts val="800"/>
                        </a:lnSpc>
                      </a:pPr>
                      <a:r>
                        <a:rPr kumimoji="1" lang="ja-JP" altLang="en-US" sz="800" dirty="0"/>
                        <a:t>生活や社会を心豊かに</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800" dirty="0"/>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6"/>
                  </a:ext>
                </a:extLst>
              </a:tr>
              <a:tr h="371684">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5">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美意識や創造性</a:t>
                      </a: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a:tc>
                <a:tc hMerge="1">
                  <a:txBody>
                    <a:bodyPr/>
                    <a:lstStyle/>
                    <a:p>
                      <a:endParaRPr kumimoji="1" lang="ja-JP" altLang="en-US"/>
                    </a:p>
                  </a:txBody>
                  <a:tcPr/>
                </a:tc>
                <a:tc hMerge="1">
                  <a:txBody>
                    <a:bodyPr/>
                    <a:lstStyle/>
                    <a:p>
                      <a:pPr marL="0" marR="0" lvl="0" indent="0" algn="l"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1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日本の美術の</a:t>
                      </a:r>
                      <a:endParaRPr kumimoji="1" lang="en-US" altLang="ja-JP" sz="800" b="0" i="0" u="none" strike="noStrike" cap="none" normalizeH="0" baseline="0" dirty="0">
                        <a:ln>
                          <a:noFill/>
                        </a:ln>
                        <a:solidFill>
                          <a:schemeClr val="tx1"/>
                        </a:solidFill>
                        <a:effectLst/>
                        <a:latin typeface="ＭＳ Ｐゴシック" panose="020B0600070205080204" pitchFamily="50" charset="-128"/>
                        <a:ea typeface="+mn-ea"/>
                      </a:endParaRPr>
                    </a:p>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歴史や表現の特徴</a:t>
                      </a: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7">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それぞれの国</a:t>
                      </a: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7"/>
                  </a:ext>
                </a:extLst>
              </a:tr>
            </a:tbl>
          </a:graphicData>
        </a:graphic>
      </p:graphicFrame>
      <p:graphicFrame>
        <p:nvGraphicFramePr>
          <p:cNvPr id="32" name="Group 317"/>
          <p:cNvGraphicFramePr>
            <a:graphicFrameLocks noGrp="1"/>
          </p:cNvGraphicFramePr>
          <p:nvPr>
            <p:extLst>
              <p:ext uri="{D42A27DB-BD31-4B8C-83A1-F6EECF244321}">
                <p14:modId xmlns:p14="http://schemas.microsoft.com/office/powerpoint/2010/main" val="2046674924"/>
              </p:ext>
            </p:extLst>
          </p:nvPr>
        </p:nvGraphicFramePr>
        <p:xfrm>
          <a:off x="150813" y="358775"/>
          <a:ext cx="8813675" cy="791467"/>
        </p:xfrm>
        <a:graphic>
          <a:graphicData uri="http://schemas.openxmlformats.org/drawingml/2006/table">
            <a:tbl>
              <a:tblPr/>
              <a:tblGrid>
                <a:gridCol w="1137240">
                  <a:extLst>
                    <a:ext uri="{9D8B030D-6E8A-4147-A177-3AD203B41FA5}">
                      <a16:colId xmlns:a16="http://schemas.microsoft.com/office/drawing/2014/main" val="20000"/>
                    </a:ext>
                  </a:extLst>
                </a:gridCol>
                <a:gridCol w="672518">
                  <a:extLst>
                    <a:ext uri="{9D8B030D-6E8A-4147-A177-3AD203B41FA5}">
                      <a16:colId xmlns:a16="http://schemas.microsoft.com/office/drawing/2014/main" val="20001"/>
                    </a:ext>
                  </a:extLst>
                </a:gridCol>
                <a:gridCol w="3259501">
                  <a:extLst>
                    <a:ext uri="{9D8B030D-6E8A-4147-A177-3AD203B41FA5}">
                      <a16:colId xmlns:a16="http://schemas.microsoft.com/office/drawing/2014/main" val="20002"/>
                    </a:ext>
                  </a:extLst>
                </a:gridCol>
                <a:gridCol w="1584176">
                  <a:extLst>
                    <a:ext uri="{9D8B030D-6E8A-4147-A177-3AD203B41FA5}">
                      <a16:colId xmlns:a16="http://schemas.microsoft.com/office/drawing/2014/main" val="20003"/>
                    </a:ext>
                  </a:extLst>
                </a:gridCol>
                <a:gridCol w="792088">
                  <a:extLst>
                    <a:ext uri="{9D8B030D-6E8A-4147-A177-3AD203B41FA5}">
                      <a16:colId xmlns:a16="http://schemas.microsoft.com/office/drawing/2014/main" val="20004"/>
                    </a:ext>
                  </a:extLst>
                </a:gridCol>
                <a:gridCol w="710332">
                  <a:extLst>
                    <a:ext uri="{9D8B030D-6E8A-4147-A177-3AD203B41FA5}">
                      <a16:colId xmlns:a16="http://schemas.microsoft.com/office/drawing/2014/main" val="20005"/>
                    </a:ext>
                  </a:extLst>
                </a:gridCol>
                <a:gridCol w="657820">
                  <a:extLst>
                    <a:ext uri="{9D8B030D-6E8A-4147-A177-3AD203B41FA5}">
                      <a16:colId xmlns:a16="http://schemas.microsoft.com/office/drawing/2014/main" val="4259983833"/>
                    </a:ext>
                  </a:extLst>
                </a:gridCol>
              </a:tblGrid>
              <a:tr h="365253">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bg1"/>
                          </a:solidFill>
                          <a:effectLst/>
                          <a:latin typeface="Arial" charset="0"/>
                          <a:ea typeface="ＭＳ Ｐゴシック" charset="-128"/>
                        </a:rPr>
                        <a:t>指導ユニット </a:t>
                      </a:r>
                      <a:r>
                        <a:rPr kumimoji="1" lang="en-US" altLang="ja-JP" sz="1000" b="1" i="0" u="none" strike="noStrike" cap="none" normalizeH="0" baseline="0" dirty="0">
                          <a:ln>
                            <a:noFill/>
                          </a:ln>
                          <a:solidFill>
                            <a:schemeClr val="bg1"/>
                          </a:solidFill>
                          <a:effectLst/>
                          <a:latin typeface="Arial" charset="0"/>
                          <a:ea typeface="ＭＳ Ｐゴシック" charset="-128"/>
                        </a:rPr>
                        <a:t>Ver.R1.12</a:t>
                      </a:r>
                    </a:p>
                  </a:txBody>
                  <a:tcPr marL="91498" marR="91498" marT="45467" marB="45467"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charset="0"/>
                          <a:ea typeface="ＭＳ Ｐゴシック" charset="-128"/>
                        </a:rPr>
                        <a:t>題材名</a:t>
                      </a:r>
                    </a:p>
                  </a:txBody>
                  <a:tcPr marL="91498" marR="91498" marT="45467" marB="45467" anchor="ctr" horzOverflow="overflow">
                    <a:lnL w="19050" cap="flat" cmpd="sng" algn="ctr">
                      <a:solidFill>
                        <a:schemeClr val="tx1"/>
                      </a:solidFill>
                      <a:prstDash val="solid"/>
                      <a:round/>
                      <a:headEnd type="none" w="med" len="med"/>
                      <a:tailEnd type="none" w="med" len="med"/>
                    </a:lnL>
                    <a:lnR w="6350"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0" fontAlgn="base" latinLnBrk="0" hangingPunct="0">
                        <a:lnSpc>
                          <a:spcPct val="15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charset="0"/>
                          <a:ea typeface="ＭＳ Ｐゴシック" charset="-128"/>
                          <a:cs typeface="+mn-cs"/>
                        </a:rPr>
                        <a:t>塊から彫り出す</a:t>
                      </a:r>
                      <a:r>
                        <a:rPr kumimoji="1" lang="en-US" altLang="ja-JP" sz="1200" b="0" i="0" u="none" strike="noStrike" kern="1200" cap="none" spc="0" normalizeH="0" baseline="0" noProof="0" dirty="0">
                          <a:ln>
                            <a:noFill/>
                          </a:ln>
                          <a:solidFill>
                            <a:prstClr val="black"/>
                          </a:solidFill>
                          <a:effectLst/>
                          <a:uLnTx/>
                          <a:uFillTx/>
                          <a:latin typeface="Arial" charset="0"/>
                          <a:ea typeface="ＭＳ Ｐゴシック" charset="-128"/>
                          <a:cs typeface="+mn-cs"/>
                        </a:rPr>
                        <a:t>―</a:t>
                      </a:r>
                      <a:r>
                        <a:rPr kumimoji="1" lang="ja-JP" altLang="en-US" sz="1200" b="0" i="0" u="none" strike="noStrike" kern="1200" cap="none" spc="0" normalizeH="0" baseline="0" noProof="0" dirty="0">
                          <a:ln>
                            <a:noFill/>
                          </a:ln>
                          <a:solidFill>
                            <a:prstClr val="black"/>
                          </a:solidFill>
                          <a:effectLst/>
                          <a:uLnTx/>
                          <a:uFillTx/>
                          <a:latin typeface="Arial" charset="0"/>
                          <a:ea typeface="ＭＳ Ｐゴシック" charset="-128"/>
                          <a:cs typeface="+mn-cs"/>
                        </a:rPr>
                        <a:t>手に思うこと</a:t>
                      </a:r>
                    </a:p>
                  </a:txBody>
                  <a:tcPr marL="91498" marR="91498" marT="45467" marB="45467" anchor="ctr" horzOverflow="overflow">
                    <a:lnL w="635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lumMod val="20000"/>
                        <a:lumOff val="80000"/>
                      </a:schemeClr>
                    </a:solidFill>
                  </a:tcPr>
                </a:tc>
                <a:tc>
                  <a:txBody>
                    <a:bodyPr/>
                    <a:lstStyle>
                      <a:lvl1pPr>
                        <a:spcBef>
                          <a:spcPct val="20000"/>
                        </a:spcBef>
                        <a:buFont typeface="Arial" charset="0"/>
                        <a:defRPr kumimoji="1" sz="2800">
                          <a:solidFill>
                            <a:schemeClr val="tx1"/>
                          </a:solidFill>
                          <a:latin typeface="Arial" charset="0"/>
                        </a:defRPr>
                      </a:lvl1pPr>
                      <a:lvl2pPr marL="742950" indent="-285750">
                        <a:spcBef>
                          <a:spcPct val="20000"/>
                        </a:spcBef>
                        <a:buFont typeface="Arial" charset="0"/>
                        <a:defRPr kumimoji="1" sz="2400">
                          <a:solidFill>
                            <a:schemeClr val="tx1"/>
                          </a:solidFill>
                          <a:latin typeface="Arial" charset="0"/>
                        </a:defRPr>
                      </a:lvl2pPr>
                      <a:lvl3pPr marL="1143000" indent="-228600">
                        <a:spcBef>
                          <a:spcPct val="20000"/>
                        </a:spcBef>
                        <a:buFont typeface="Arial" charset="0"/>
                        <a:defRPr kumimoji="1" sz="2000">
                          <a:solidFill>
                            <a:schemeClr val="tx1"/>
                          </a:solidFill>
                          <a:latin typeface="Arial" charset="0"/>
                        </a:defRPr>
                      </a:lvl3pPr>
                      <a:lvl4pPr marL="1600200" indent="-228600">
                        <a:spcBef>
                          <a:spcPct val="20000"/>
                        </a:spcBef>
                        <a:buFont typeface="Arial" charset="0"/>
                        <a:defRPr kumimoji="1">
                          <a:solidFill>
                            <a:schemeClr val="tx1"/>
                          </a:solidFill>
                          <a:latin typeface="Arial" charset="0"/>
                        </a:defRPr>
                      </a:lvl4pPr>
                      <a:lvl5pPr marL="2057400" indent="-228600">
                        <a:spcBef>
                          <a:spcPct val="20000"/>
                        </a:spcBef>
                        <a:buFont typeface="Arial" charset="0"/>
                        <a:defRPr kumimoji="1">
                          <a:solidFill>
                            <a:schemeClr val="tx1"/>
                          </a:solidFill>
                          <a:latin typeface="Arial" charset="0"/>
                        </a:defRPr>
                      </a:lvl5pPr>
                      <a:lvl6pPr marL="2514600" indent="-228600" eaLnBrk="0" fontAlgn="base" hangingPunct="0">
                        <a:spcBef>
                          <a:spcPct val="20000"/>
                        </a:spcBef>
                        <a:spcAft>
                          <a:spcPct val="0"/>
                        </a:spcAft>
                        <a:buFont typeface="Arial" charset="0"/>
                        <a:defRPr kumimoji="1">
                          <a:solidFill>
                            <a:schemeClr val="tx1"/>
                          </a:solidFill>
                          <a:latin typeface="Arial" charset="0"/>
                        </a:defRPr>
                      </a:lvl6pPr>
                      <a:lvl7pPr marL="2971800" indent="-228600" eaLnBrk="0" fontAlgn="base" hangingPunct="0">
                        <a:spcBef>
                          <a:spcPct val="20000"/>
                        </a:spcBef>
                        <a:spcAft>
                          <a:spcPct val="0"/>
                        </a:spcAft>
                        <a:buFont typeface="Arial" charset="0"/>
                        <a:defRPr kumimoji="1">
                          <a:solidFill>
                            <a:schemeClr val="tx1"/>
                          </a:solidFill>
                          <a:latin typeface="Arial" charset="0"/>
                        </a:defRPr>
                      </a:lvl7pPr>
                      <a:lvl8pPr marL="3429000" indent="-228600" eaLnBrk="0" fontAlgn="base" hangingPunct="0">
                        <a:spcBef>
                          <a:spcPct val="20000"/>
                        </a:spcBef>
                        <a:spcAft>
                          <a:spcPct val="0"/>
                        </a:spcAft>
                        <a:buFont typeface="Arial" charset="0"/>
                        <a:defRPr kumimoji="1">
                          <a:solidFill>
                            <a:schemeClr val="tx1"/>
                          </a:solidFill>
                          <a:latin typeface="Arial" charset="0"/>
                        </a:defRPr>
                      </a:lvl8pPr>
                      <a:lvl9pPr marL="3886200" indent="-228600" eaLnBrk="0" fontAlgn="base" hangingPunct="0">
                        <a:spcBef>
                          <a:spcPct val="20000"/>
                        </a:spcBef>
                        <a:spcAft>
                          <a:spcPct val="0"/>
                        </a:spcAft>
                        <a:buFont typeface="Arial" charset="0"/>
                        <a:defRPr kumimoji="1">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charset="-128"/>
                        </a:rPr>
                        <a:t>導入／展開／まとめ</a:t>
                      </a:r>
                    </a:p>
                  </a:txBody>
                  <a:tcPr marL="91435" marR="91435" marT="45414" marB="454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a:spcBef>
                          <a:spcPct val="20000"/>
                        </a:spcBef>
                        <a:buFont typeface="Arial" charset="0"/>
                        <a:defRPr kumimoji="1" sz="2800">
                          <a:solidFill>
                            <a:schemeClr val="tx1"/>
                          </a:solidFill>
                          <a:latin typeface="Arial" charset="0"/>
                        </a:defRPr>
                      </a:lvl1pPr>
                      <a:lvl2pPr marL="742950" indent="-285750">
                        <a:spcBef>
                          <a:spcPct val="20000"/>
                        </a:spcBef>
                        <a:buFont typeface="Arial" charset="0"/>
                        <a:defRPr kumimoji="1" sz="2400">
                          <a:solidFill>
                            <a:schemeClr val="tx1"/>
                          </a:solidFill>
                          <a:latin typeface="Arial" charset="0"/>
                        </a:defRPr>
                      </a:lvl2pPr>
                      <a:lvl3pPr marL="1143000" indent="-228600">
                        <a:spcBef>
                          <a:spcPct val="20000"/>
                        </a:spcBef>
                        <a:buFont typeface="Arial" charset="0"/>
                        <a:defRPr kumimoji="1" sz="2000">
                          <a:solidFill>
                            <a:schemeClr val="tx1"/>
                          </a:solidFill>
                          <a:latin typeface="Arial" charset="0"/>
                        </a:defRPr>
                      </a:lvl3pPr>
                      <a:lvl4pPr marL="1600200" indent="-228600">
                        <a:spcBef>
                          <a:spcPct val="20000"/>
                        </a:spcBef>
                        <a:buFont typeface="Arial" charset="0"/>
                        <a:defRPr kumimoji="1">
                          <a:solidFill>
                            <a:schemeClr val="tx1"/>
                          </a:solidFill>
                          <a:latin typeface="Arial" charset="0"/>
                        </a:defRPr>
                      </a:lvl4pPr>
                      <a:lvl5pPr marL="2057400" indent="-228600">
                        <a:spcBef>
                          <a:spcPct val="20000"/>
                        </a:spcBef>
                        <a:buFont typeface="Arial" charset="0"/>
                        <a:defRPr kumimoji="1">
                          <a:solidFill>
                            <a:schemeClr val="tx1"/>
                          </a:solidFill>
                          <a:latin typeface="Arial" charset="0"/>
                        </a:defRPr>
                      </a:lvl5pPr>
                      <a:lvl6pPr marL="2514600" indent="-228600" eaLnBrk="0" fontAlgn="base" hangingPunct="0">
                        <a:spcBef>
                          <a:spcPct val="20000"/>
                        </a:spcBef>
                        <a:spcAft>
                          <a:spcPct val="0"/>
                        </a:spcAft>
                        <a:buFont typeface="Arial" charset="0"/>
                        <a:defRPr kumimoji="1">
                          <a:solidFill>
                            <a:schemeClr val="tx1"/>
                          </a:solidFill>
                          <a:latin typeface="Arial" charset="0"/>
                        </a:defRPr>
                      </a:lvl6pPr>
                      <a:lvl7pPr marL="2971800" indent="-228600" eaLnBrk="0" fontAlgn="base" hangingPunct="0">
                        <a:spcBef>
                          <a:spcPct val="20000"/>
                        </a:spcBef>
                        <a:spcAft>
                          <a:spcPct val="0"/>
                        </a:spcAft>
                        <a:buFont typeface="Arial" charset="0"/>
                        <a:defRPr kumimoji="1">
                          <a:solidFill>
                            <a:schemeClr val="tx1"/>
                          </a:solidFill>
                          <a:latin typeface="Arial" charset="0"/>
                        </a:defRPr>
                      </a:lvl7pPr>
                      <a:lvl8pPr marL="3429000" indent="-228600" eaLnBrk="0" fontAlgn="base" hangingPunct="0">
                        <a:spcBef>
                          <a:spcPct val="20000"/>
                        </a:spcBef>
                        <a:spcAft>
                          <a:spcPct val="0"/>
                        </a:spcAft>
                        <a:buFont typeface="Arial" charset="0"/>
                        <a:defRPr kumimoji="1">
                          <a:solidFill>
                            <a:schemeClr val="tx1"/>
                          </a:solidFill>
                          <a:latin typeface="Arial" charset="0"/>
                        </a:defRPr>
                      </a:lvl8pPr>
                      <a:lvl9pPr marL="3886200" indent="-228600" eaLnBrk="0" fontAlgn="base" hangingPunct="0">
                        <a:spcBef>
                          <a:spcPct val="20000"/>
                        </a:spcBef>
                        <a:spcAft>
                          <a:spcPct val="0"/>
                        </a:spcAft>
                        <a:buFont typeface="Arial" charset="0"/>
                        <a:defRPr kumimoji="1">
                          <a:solidFill>
                            <a:schemeClr val="tx1"/>
                          </a:solidFill>
                          <a:latin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cap="none" normalizeH="0" baseline="0" dirty="0">
                          <a:ln>
                            <a:noFill/>
                          </a:ln>
                          <a:solidFill>
                            <a:schemeClr val="tx1"/>
                          </a:solidFill>
                          <a:effectLst/>
                          <a:latin typeface="Verdana" charset="0"/>
                          <a:ea typeface="ＭＳ Ｐゴシック" charset="-128"/>
                        </a:rPr>
                        <a:t>指導案など資料</a:t>
                      </a:r>
                    </a:p>
                  </a:txBody>
                  <a:tcPr marL="91435" marR="91435" marT="45414" marB="454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lumMod val="20000"/>
                        <a:lumOff val="80000"/>
                      </a:schemeClr>
                    </a:solidFill>
                  </a:tcPr>
                </a:tc>
                <a:tc>
                  <a:txBody>
                    <a:bodyPr/>
                    <a:lstStyle>
                      <a:lvl1pPr>
                        <a:spcBef>
                          <a:spcPct val="20000"/>
                        </a:spcBef>
                        <a:buFont typeface="Arial" charset="0"/>
                        <a:defRPr kumimoji="1" sz="2800">
                          <a:solidFill>
                            <a:schemeClr val="tx1"/>
                          </a:solidFill>
                          <a:latin typeface="Arial" charset="0"/>
                        </a:defRPr>
                      </a:lvl1pPr>
                      <a:lvl2pPr marL="742950" indent="-285750">
                        <a:spcBef>
                          <a:spcPct val="20000"/>
                        </a:spcBef>
                        <a:buFont typeface="Arial" charset="0"/>
                        <a:defRPr kumimoji="1" sz="2400">
                          <a:solidFill>
                            <a:schemeClr val="tx1"/>
                          </a:solidFill>
                          <a:latin typeface="Arial" charset="0"/>
                        </a:defRPr>
                      </a:lvl2pPr>
                      <a:lvl3pPr marL="1143000" indent="-228600">
                        <a:spcBef>
                          <a:spcPct val="20000"/>
                        </a:spcBef>
                        <a:buFont typeface="Arial" charset="0"/>
                        <a:defRPr kumimoji="1" sz="2000">
                          <a:solidFill>
                            <a:schemeClr val="tx1"/>
                          </a:solidFill>
                          <a:latin typeface="Arial" charset="0"/>
                        </a:defRPr>
                      </a:lvl3pPr>
                      <a:lvl4pPr marL="1600200" indent="-228600">
                        <a:spcBef>
                          <a:spcPct val="20000"/>
                        </a:spcBef>
                        <a:buFont typeface="Arial" charset="0"/>
                        <a:defRPr kumimoji="1">
                          <a:solidFill>
                            <a:schemeClr val="tx1"/>
                          </a:solidFill>
                          <a:latin typeface="Arial" charset="0"/>
                        </a:defRPr>
                      </a:lvl4pPr>
                      <a:lvl5pPr marL="2057400" indent="-228600">
                        <a:spcBef>
                          <a:spcPct val="20000"/>
                        </a:spcBef>
                        <a:buFont typeface="Arial" charset="0"/>
                        <a:defRPr kumimoji="1">
                          <a:solidFill>
                            <a:schemeClr val="tx1"/>
                          </a:solidFill>
                          <a:latin typeface="Arial" charset="0"/>
                        </a:defRPr>
                      </a:lvl5pPr>
                      <a:lvl6pPr marL="2514600" indent="-228600" eaLnBrk="0" fontAlgn="base" hangingPunct="0">
                        <a:spcBef>
                          <a:spcPct val="20000"/>
                        </a:spcBef>
                        <a:spcAft>
                          <a:spcPct val="0"/>
                        </a:spcAft>
                        <a:buFont typeface="Arial" charset="0"/>
                        <a:defRPr kumimoji="1">
                          <a:solidFill>
                            <a:schemeClr val="tx1"/>
                          </a:solidFill>
                          <a:latin typeface="Arial" charset="0"/>
                        </a:defRPr>
                      </a:lvl6pPr>
                      <a:lvl7pPr marL="2971800" indent="-228600" eaLnBrk="0" fontAlgn="base" hangingPunct="0">
                        <a:spcBef>
                          <a:spcPct val="20000"/>
                        </a:spcBef>
                        <a:spcAft>
                          <a:spcPct val="0"/>
                        </a:spcAft>
                        <a:buFont typeface="Arial" charset="0"/>
                        <a:defRPr kumimoji="1">
                          <a:solidFill>
                            <a:schemeClr val="tx1"/>
                          </a:solidFill>
                          <a:latin typeface="Arial" charset="0"/>
                        </a:defRPr>
                      </a:lvl7pPr>
                      <a:lvl8pPr marL="3429000" indent="-228600" eaLnBrk="0" fontAlgn="base" hangingPunct="0">
                        <a:spcBef>
                          <a:spcPct val="20000"/>
                        </a:spcBef>
                        <a:spcAft>
                          <a:spcPct val="0"/>
                        </a:spcAft>
                        <a:buFont typeface="Arial" charset="0"/>
                        <a:defRPr kumimoji="1">
                          <a:solidFill>
                            <a:schemeClr val="tx1"/>
                          </a:solidFill>
                          <a:latin typeface="Arial" charset="0"/>
                        </a:defRPr>
                      </a:lvl8pPr>
                      <a:lvl9pPr marL="3886200" indent="-228600" eaLnBrk="0" fontAlgn="base" hangingPunct="0">
                        <a:spcBef>
                          <a:spcPct val="20000"/>
                        </a:spcBef>
                        <a:spcAft>
                          <a:spcPct val="0"/>
                        </a:spcAft>
                        <a:buFont typeface="Arial" charset="0"/>
                        <a:defRPr kumimoji="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Verdana" charset="0"/>
                          <a:ea typeface="ＭＳ Ｐゴシック" charset="-128"/>
                        </a:rPr>
                        <a:t>道具・鑑賞</a:t>
                      </a:r>
                      <a:r>
                        <a:rPr kumimoji="1" lang="en-US" altLang="ja-JP" sz="900" b="0" i="0" u="none" strike="noStrike" cap="none" normalizeH="0" baseline="0" dirty="0">
                          <a:ln>
                            <a:noFill/>
                          </a:ln>
                          <a:solidFill>
                            <a:schemeClr val="tx1"/>
                          </a:solidFill>
                          <a:effectLst/>
                          <a:latin typeface="Verdana" charset="0"/>
                          <a:ea typeface="ＭＳ Ｐゴシック" charset="-128"/>
                        </a:rPr>
                        <a:t>box</a:t>
                      </a:r>
                      <a:endParaRPr kumimoji="1" lang="ja-JP" altLang="en-US" sz="900" b="0" i="0" u="none" strike="noStrike" cap="none" normalizeH="0" baseline="0" dirty="0">
                        <a:ln>
                          <a:noFill/>
                        </a:ln>
                        <a:solidFill>
                          <a:schemeClr val="tx1"/>
                        </a:solidFill>
                        <a:effectLst/>
                        <a:latin typeface="Verdana" charset="0"/>
                        <a:ea typeface="ＭＳ Ｐゴシック" charset="-128"/>
                      </a:endParaRPr>
                    </a:p>
                  </a:txBody>
                  <a:tcPr marL="91435" marR="91435" marT="45414" marB="45414"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ja-JP" altLang="en-US" sz="900" dirty="0">
                          <a:solidFill>
                            <a:prstClr val="black"/>
                          </a:solidFill>
                          <a:latin typeface="Verdana" pitchFamily="34" charset="0"/>
                        </a:rPr>
                        <a:t>作成日</a:t>
                      </a:r>
                      <a:endParaRPr kumimoji="1" lang="ja-JP" altLang="en-US" sz="900" b="1" i="0" u="none" strike="noStrike" cap="none" normalizeH="0" baseline="0" dirty="0">
                        <a:ln>
                          <a:noFill/>
                        </a:ln>
                        <a:solidFill>
                          <a:schemeClr val="tx1"/>
                        </a:solidFill>
                        <a:effectLst/>
                        <a:latin typeface="Verdana" charset="0"/>
                        <a:ea typeface="ＭＳ Ｐゴシック" charset="-128"/>
                      </a:endParaRPr>
                    </a:p>
                  </a:txBody>
                  <a:tcPr marL="91435" marR="91435" marT="45414" marB="45414"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10000"/>
                  </a:ext>
                </a:extLst>
              </a:tr>
              <a:tr h="258635">
                <a:tc vMerge="1">
                  <a:txBody>
                    <a:bodyPr/>
                    <a:lstStyle/>
                    <a:p>
                      <a:endParaRPr kumimoji="1" lang="ja-JP" altLang="en-US"/>
                    </a:p>
                  </a:txBody>
                  <a:tcPr/>
                </a:tc>
                <a:tc gridSpan="2">
                  <a:txBody>
                    <a:bodyPr/>
                    <a:lstStyle/>
                    <a:p>
                      <a:pPr algn="l" fontAlgn="base">
                        <a:spcAft>
                          <a:spcPts val="0"/>
                        </a:spcAft>
                      </a:pPr>
                      <a:r>
                        <a:rPr lang="ja-JP" altLang="en-US" sz="1100" kern="1200" dirty="0">
                          <a:solidFill>
                            <a:srgbClr val="000000"/>
                          </a:solidFill>
                          <a:effectLst/>
                          <a:latin typeface="ＭＳ Ｐゴシック" panose="020B0600070205080204" pitchFamily="50" charset="-128"/>
                          <a:ea typeface="+mn-ea"/>
                          <a:cs typeface="Arial"/>
                        </a:rPr>
                        <a:t>主題を再確認し、筋肉、関節など観察したことを主題に応じて構成して表していこう</a:t>
                      </a:r>
                    </a:p>
                  </a:txBody>
                  <a:tcPr marL="91498" marR="91498" marT="45467" marB="45467"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lvl1pPr>
                        <a:spcBef>
                          <a:spcPct val="20000"/>
                        </a:spcBef>
                        <a:buFont typeface="Arial" charset="0"/>
                        <a:defRPr kumimoji="1" sz="2800">
                          <a:solidFill>
                            <a:schemeClr val="tx1"/>
                          </a:solidFill>
                          <a:latin typeface="Arial" charset="0"/>
                        </a:defRPr>
                      </a:lvl1pPr>
                      <a:lvl2pPr marL="742950" indent="-285750">
                        <a:spcBef>
                          <a:spcPct val="20000"/>
                        </a:spcBef>
                        <a:buFont typeface="Arial" charset="0"/>
                        <a:defRPr kumimoji="1" sz="2400">
                          <a:solidFill>
                            <a:schemeClr val="tx1"/>
                          </a:solidFill>
                          <a:latin typeface="Arial" charset="0"/>
                        </a:defRPr>
                      </a:lvl2pPr>
                      <a:lvl3pPr marL="1143000" indent="-228600">
                        <a:spcBef>
                          <a:spcPct val="20000"/>
                        </a:spcBef>
                        <a:buFont typeface="Arial" charset="0"/>
                        <a:defRPr kumimoji="1" sz="2000">
                          <a:solidFill>
                            <a:schemeClr val="tx1"/>
                          </a:solidFill>
                          <a:latin typeface="Arial" charset="0"/>
                        </a:defRPr>
                      </a:lvl3pPr>
                      <a:lvl4pPr marL="1600200" indent="-228600">
                        <a:spcBef>
                          <a:spcPct val="20000"/>
                        </a:spcBef>
                        <a:buFont typeface="Arial" charset="0"/>
                        <a:defRPr kumimoji="1">
                          <a:solidFill>
                            <a:schemeClr val="tx1"/>
                          </a:solidFill>
                          <a:latin typeface="Arial" charset="0"/>
                        </a:defRPr>
                      </a:lvl4pPr>
                      <a:lvl5pPr marL="2057400" indent="-228600">
                        <a:spcBef>
                          <a:spcPct val="20000"/>
                        </a:spcBef>
                        <a:buFont typeface="Arial" charset="0"/>
                        <a:defRPr kumimoji="1">
                          <a:solidFill>
                            <a:schemeClr val="tx1"/>
                          </a:solidFill>
                          <a:latin typeface="Arial" charset="0"/>
                        </a:defRPr>
                      </a:lvl5pPr>
                      <a:lvl6pPr marL="2514600" indent="-228600" eaLnBrk="0" fontAlgn="base" hangingPunct="0">
                        <a:spcBef>
                          <a:spcPct val="20000"/>
                        </a:spcBef>
                        <a:spcAft>
                          <a:spcPct val="0"/>
                        </a:spcAft>
                        <a:buFont typeface="Arial" charset="0"/>
                        <a:defRPr kumimoji="1">
                          <a:solidFill>
                            <a:schemeClr val="tx1"/>
                          </a:solidFill>
                          <a:latin typeface="Arial" charset="0"/>
                        </a:defRPr>
                      </a:lvl6pPr>
                      <a:lvl7pPr marL="2971800" indent="-228600" eaLnBrk="0" fontAlgn="base" hangingPunct="0">
                        <a:spcBef>
                          <a:spcPct val="20000"/>
                        </a:spcBef>
                        <a:spcAft>
                          <a:spcPct val="0"/>
                        </a:spcAft>
                        <a:buFont typeface="Arial" charset="0"/>
                        <a:defRPr kumimoji="1">
                          <a:solidFill>
                            <a:schemeClr val="tx1"/>
                          </a:solidFill>
                          <a:latin typeface="Arial" charset="0"/>
                        </a:defRPr>
                      </a:lvl7pPr>
                      <a:lvl8pPr marL="3429000" indent="-228600" eaLnBrk="0" fontAlgn="base" hangingPunct="0">
                        <a:spcBef>
                          <a:spcPct val="20000"/>
                        </a:spcBef>
                        <a:spcAft>
                          <a:spcPct val="0"/>
                        </a:spcAft>
                        <a:buFont typeface="Arial" charset="0"/>
                        <a:defRPr kumimoji="1">
                          <a:solidFill>
                            <a:schemeClr val="tx1"/>
                          </a:solidFill>
                          <a:latin typeface="Arial" charset="0"/>
                        </a:defRPr>
                      </a:lvl8pPr>
                      <a:lvl9pPr marL="3886200" indent="-228600" eaLnBrk="0" fontAlgn="base" hangingPunct="0">
                        <a:spcBef>
                          <a:spcPct val="20000"/>
                        </a:spcBef>
                        <a:spcAft>
                          <a:spcPct val="0"/>
                        </a:spcAft>
                        <a:buFont typeface="Arial" charset="0"/>
                        <a:defRPr kumimoji="1">
                          <a:solidFill>
                            <a:schemeClr val="tx1"/>
                          </a:solidFill>
                          <a:latin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zh-TW" altLang="en-US" sz="900" b="0" i="0" u="none" strike="noStrike" cap="none" normalizeH="0" baseline="0" dirty="0">
                          <a:ln>
                            <a:noFill/>
                          </a:ln>
                          <a:solidFill>
                            <a:schemeClr val="tx1"/>
                          </a:solidFill>
                          <a:effectLst/>
                          <a:latin typeface="Calibri" charset="0"/>
                          <a:ea typeface="ＭＳ Ｐゴシック" charset="-128"/>
                        </a:rPr>
                        <a:t>時間</a:t>
                      </a:r>
                      <a:r>
                        <a:rPr kumimoji="0" lang="ja-JP" altLang="en-US" sz="900" b="0" i="0" u="none" strike="noStrike" cap="none" normalizeH="0" baseline="0" dirty="0">
                          <a:ln>
                            <a:noFill/>
                          </a:ln>
                          <a:solidFill>
                            <a:schemeClr val="tx1"/>
                          </a:solidFill>
                          <a:effectLst/>
                          <a:latin typeface="Calibri" charset="0"/>
                          <a:ea typeface="ＭＳ Ｐゴシック" charset="-128"/>
                        </a:rPr>
                        <a:t>扱い（８／１０　時間目）</a:t>
                      </a:r>
                    </a:p>
                  </a:txBody>
                  <a:tcPr marL="91435" marR="91435" marT="45414" marB="454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charset="0"/>
                        <a:defRPr kumimoji="1" sz="2800">
                          <a:solidFill>
                            <a:schemeClr val="tx1"/>
                          </a:solidFill>
                          <a:latin typeface="Arial" charset="0"/>
                        </a:defRPr>
                      </a:lvl1pPr>
                      <a:lvl2pPr marL="742950" indent="-285750">
                        <a:spcBef>
                          <a:spcPct val="20000"/>
                        </a:spcBef>
                        <a:buFont typeface="Arial" charset="0"/>
                        <a:defRPr kumimoji="1" sz="2400">
                          <a:solidFill>
                            <a:schemeClr val="tx1"/>
                          </a:solidFill>
                          <a:latin typeface="Arial" charset="0"/>
                        </a:defRPr>
                      </a:lvl2pPr>
                      <a:lvl3pPr marL="1143000" indent="-228600">
                        <a:spcBef>
                          <a:spcPct val="20000"/>
                        </a:spcBef>
                        <a:buFont typeface="Arial" charset="0"/>
                        <a:defRPr kumimoji="1" sz="2000">
                          <a:solidFill>
                            <a:schemeClr val="tx1"/>
                          </a:solidFill>
                          <a:latin typeface="Arial" charset="0"/>
                        </a:defRPr>
                      </a:lvl3pPr>
                      <a:lvl4pPr marL="1600200" indent="-228600">
                        <a:spcBef>
                          <a:spcPct val="20000"/>
                        </a:spcBef>
                        <a:buFont typeface="Arial" charset="0"/>
                        <a:defRPr kumimoji="1">
                          <a:solidFill>
                            <a:schemeClr val="tx1"/>
                          </a:solidFill>
                          <a:latin typeface="Arial" charset="0"/>
                        </a:defRPr>
                      </a:lvl4pPr>
                      <a:lvl5pPr marL="2057400" indent="-228600">
                        <a:spcBef>
                          <a:spcPct val="20000"/>
                        </a:spcBef>
                        <a:buFont typeface="Arial" charset="0"/>
                        <a:defRPr kumimoji="1">
                          <a:solidFill>
                            <a:schemeClr val="tx1"/>
                          </a:solidFill>
                          <a:latin typeface="Arial" charset="0"/>
                        </a:defRPr>
                      </a:lvl5pPr>
                      <a:lvl6pPr marL="2514600" indent="-228600" eaLnBrk="0" fontAlgn="base" hangingPunct="0">
                        <a:spcBef>
                          <a:spcPct val="20000"/>
                        </a:spcBef>
                        <a:spcAft>
                          <a:spcPct val="0"/>
                        </a:spcAft>
                        <a:buFont typeface="Arial" charset="0"/>
                        <a:defRPr kumimoji="1">
                          <a:solidFill>
                            <a:schemeClr val="tx1"/>
                          </a:solidFill>
                          <a:latin typeface="Arial" charset="0"/>
                        </a:defRPr>
                      </a:lvl6pPr>
                      <a:lvl7pPr marL="2971800" indent="-228600" eaLnBrk="0" fontAlgn="base" hangingPunct="0">
                        <a:spcBef>
                          <a:spcPct val="20000"/>
                        </a:spcBef>
                        <a:spcAft>
                          <a:spcPct val="0"/>
                        </a:spcAft>
                        <a:buFont typeface="Arial" charset="0"/>
                        <a:defRPr kumimoji="1">
                          <a:solidFill>
                            <a:schemeClr val="tx1"/>
                          </a:solidFill>
                          <a:latin typeface="Arial" charset="0"/>
                        </a:defRPr>
                      </a:lvl7pPr>
                      <a:lvl8pPr marL="3429000" indent="-228600" eaLnBrk="0" fontAlgn="base" hangingPunct="0">
                        <a:spcBef>
                          <a:spcPct val="20000"/>
                        </a:spcBef>
                        <a:spcAft>
                          <a:spcPct val="0"/>
                        </a:spcAft>
                        <a:buFont typeface="Arial" charset="0"/>
                        <a:defRPr kumimoji="1">
                          <a:solidFill>
                            <a:schemeClr val="tx1"/>
                          </a:solidFill>
                          <a:latin typeface="Arial" charset="0"/>
                        </a:defRPr>
                      </a:lvl8pPr>
                      <a:lvl9pPr marL="3886200" indent="-228600" eaLnBrk="0" fontAlgn="base" hangingPunct="0">
                        <a:spcBef>
                          <a:spcPct val="20000"/>
                        </a:spcBef>
                        <a:spcAft>
                          <a:spcPct val="0"/>
                        </a:spcAft>
                        <a:buFont typeface="Arial" charset="0"/>
                        <a:defRPr kumimoji="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cap="none" normalizeH="0" baseline="0" dirty="0">
                          <a:ln>
                            <a:noFill/>
                          </a:ln>
                          <a:solidFill>
                            <a:schemeClr val="tx1"/>
                          </a:solidFill>
                          <a:effectLst/>
                          <a:latin typeface="Verdana" charset="0"/>
                          <a:ea typeface="ＭＳ Ｐゴシック" charset="-128"/>
                        </a:rPr>
                        <a:t>ある　なし</a:t>
                      </a:r>
                    </a:p>
                  </a:txBody>
                  <a:tcPr marL="91435" marR="91435" marT="45414" marB="454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charset="0"/>
                        <a:defRPr kumimoji="1" sz="2800">
                          <a:solidFill>
                            <a:schemeClr val="tx1"/>
                          </a:solidFill>
                          <a:latin typeface="Arial" charset="0"/>
                        </a:defRPr>
                      </a:lvl1pPr>
                      <a:lvl2pPr marL="742950" indent="-285750">
                        <a:spcBef>
                          <a:spcPct val="20000"/>
                        </a:spcBef>
                        <a:buFont typeface="Arial" charset="0"/>
                        <a:defRPr kumimoji="1" sz="2400">
                          <a:solidFill>
                            <a:schemeClr val="tx1"/>
                          </a:solidFill>
                          <a:latin typeface="Arial" charset="0"/>
                        </a:defRPr>
                      </a:lvl2pPr>
                      <a:lvl3pPr marL="1143000" indent="-228600">
                        <a:spcBef>
                          <a:spcPct val="20000"/>
                        </a:spcBef>
                        <a:buFont typeface="Arial" charset="0"/>
                        <a:defRPr kumimoji="1" sz="2000">
                          <a:solidFill>
                            <a:schemeClr val="tx1"/>
                          </a:solidFill>
                          <a:latin typeface="Arial" charset="0"/>
                        </a:defRPr>
                      </a:lvl3pPr>
                      <a:lvl4pPr marL="1600200" indent="-228600">
                        <a:spcBef>
                          <a:spcPct val="20000"/>
                        </a:spcBef>
                        <a:buFont typeface="Arial" charset="0"/>
                        <a:defRPr kumimoji="1">
                          <a:solidFill>
                            <a:schemeClr val="tx1"/>
                          </a:solidFill>
                          <a:latin typeface="Arial" charset="0"/>
                        </a:defRPr>
                      </a:lvl4pPr>
                      <a:lvl5pPr marL="2057400" indent="-228600">
                        <a:spcBef>
                          <a:spcPct val="20000"/>
                        </a:spcBef>
                        <a:buFont typeface="Arial" charset="0"/>
                        <a:defRPr kumimoji="1">
                          <a:solidFill>
                            <a:schemeClr val="tx1"/>
                          </a:solidFill>
                          <a:latin typeface="Arial" charset="0"/>
                        </a:defRPr>
                      </a:lvl5pPr>
                      <a:lvl6pPr marL="2514600" indent="-228600" eaLnBrk="0" fontAlgn="base" hangingPunct="0">
                        <a:spcBef>
                          <a:spcPct val="20000"/>
                        </a:spcBef>
                        <a:spcAft>
                          <a:spcPct val="0"/>
                        </a:spcAft>
                        <a:buFont typeface="Arial" charset="0"/>
                        <a:defRPr kumimoji="1">
                          <a:solidFill>
                            <a:schemeClr val="tx1"/>
                          </a:solidFill>
                          <a:latin typeface="Arial" charset="0"/>
                        </a:defRPr>
                      </a:lvl6pPr>
                      <a:lvl7pPr marL="2971800" indent="-228600" eaLnBrk="0" fontAlgn="base" hangingPunct="0">
                        <a:spcBef>
                          <a:spcPct val="20000"/>
                        </a:spcBef>
                        <a:spcAft>
                          <a:spcPct val="0"/>
                        </a:spcAft>
                        <a:buFont typeface="Arial" charset="0"/>
                        <a:defRPr kumimoji="1">
                          <a:solidFill>
                            <a:schemeClr val="tx1"/>
                          </a:solidFill>
                          <a:latin typeface="Arial" charset="0"/>
                        </a:defRPr>
                      </a:lvl7pPr>
                      <a:lvl8pPr marL="3429000" indent="-228600" eaLnBrk="0" fontAlgn="base" hangingPunct="0">
                        <a:spcBef>
                          <a:spcPct val="20000"/>
                        </a:spcBef>
                        <a:spcAft>
                          <a:spcPct val="0"/>
                        </a:spcAft>
                        <a:buFont typeface="Arial" charset="0"/>
                        <a:defRPr kumimoji="1">
                          <a:solidFill>
                            <a:schemeClr val="tx1"/>
                          </a:solidFill>
                          <a:latin typeface="Arial" charset="0"/>
                        </a:defRPr>
                      </a:lvl8pPr>
                      <a:lvl9pPr marL="3886200" indent="-228600" eaLnBrk="0" fontAlgn="base" hangingPunct="0">
                        <a:spcBef>
                          <a:spcPct val="20000"/>
                        </a:spcBef>
                        <a:spcAft>
                          <a:spcPct val="0"/>
                        </a:spcAft>
                        <a:buFont typeface="Arial" charset="0"/>
                        <a:defRPr kumimoji="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Verdana" charset="0"/>
                          <a:ea typeface="ＭＳ Ｐゴシック" charset="-128"/>
                        </a:rPr>
                        <a:t>ある　なし</a:t>
                      </a:r>
                    </a:p>
                  </a:txBody>
                  <a:tcPr marL="91435" marR="91435" marT="45414" marB="45414"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ja-JP" sz="900" dirty="0">
                          <a:solidFill>
                            <a:prstClr val="black"/>
                          </a:solidFill>
                          <a:latin typeface="Verdana" pitchFamily="34" charset="0"/>
                        </a:rPr>
                        <a:t>R2.6.23</a:t>
                      </a:r>
                      <a:endParaRPr lang="ja-JP" altLang="en-US" sz="1050" dirty="0">
                        <a:solidFill>
                          <a:prstClr val="black"/>
                        </a:solidFill>
                        <a:latin typeface="Verdana" pitchFamily="34" charset="0"/>
                      </a:endParaRPr>
                    </a:p>
                  </a:txBody>
                  <a:tcPr marL="91435" marR="91435" marT="45414" marB="45414"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38" name="Group 271"/>
          <p:cNvGraphicFramePr>
            <a:graphicFrameLocks noGrp="1"/>
          </p:cNvGraphicFramePr>
          <p:nvPr>
            <p:extLst>
              <p:ext uri="{D42A27DB-BD31-4B8C-83A1-F6EECF244321}">
                <p14:modId xmlns:p14="http://schemas.microsoft.com/office/powerpoint/2010/main" val="1912298911"/>
              </p:ext>
            </p:extLst>
          </p:nvPr>
        </p:nvGraphicFramePr>
        <p:xfrm>
          <a:off x="2960563" y="1119938"/>
          <a:ext cx="6003925" cy="5644820"/>
        </p:xfrm>
        <a:graphic>
          <a:graphicData uri="http://schemas.openxmlformats.org/drawingml/2006/table">
            <a:tbl>
              <a:tblPr/>
              <a:tblGrid>
                <a:gridCol w="2539334">
                  <a:extLst>
                    <a:ext uri="{9D8B030D-6E8A-4147-A177-3AD203B41FA5}">
                      <a16:colId xmlns:a16="http://schemas.microsoft.com/office/drawing/2014/main" val="20000"/>
                    </a:ext>
                  </a:extLst>
                </a:gridCol>
                <a:gridCol w="3464591">
                  <a:extLst>
                    <a:ext uri="{9D8B030D-6E8A-4147-A177-3AD203B41FA5}">
                      <a16:colId xmlns:a16="http://schemas.microsoft.com/office/drawing/2014/main" val="20001"/>
                    </a:ext>
                  </a:extLst>
                </a:gridCol>
              </a:tblGrid>
              <a:tr h="398484">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ja-JP" altLang="en-US" sz="1200" b="1" i="0" u="none" strike="noStrike" cap="none" normalizeH="0" baseline="0" dirty="0">
                          <a:ln>
                            <a:noFill/>
                          </a:ln>
                          <a:solidFill>
                            <a:srgbClr val="000000"/>
                          </a:solidFill>
                          <a:effectLst/>
                          <a:latin typeface="ＭＳ Ｐゴシック" charset="-128"/>
                          <a:ea typeface="ＭＳ Ｐゴシック" charset="-128"/>
                        </a:rPr>
                        <a:t>　　</a:t>
                      </a:r>
                      <a:r>
                        <a:rPr kumimoji="0" lang="ja-JP" altLang="en-US" sz="1000" b="1" i="0" u="none" strike="noStrike" kern="1200" cap="none" normalizeH="0" baseline="0" dirty="0">
                          <a:ln>
                            <a:noFill/>
                          </a:ln>
                          <a:solidFill>
                            <a:srgbClr val="000000"/>
                          </a:solidFill>
                          <a:effectLst/>
                          <a:latin typeface="ＭＳ Ｐゴシック" charset="-128"/>
                          <a:ea typeface="ＭＳ Ｐゴシック" charset="-128"/>
                          <a:cs typeface="+mn-cs"/>
                        </a:rPr>
                        <a:t>　　資質・能力につながる活動の要点</a:t>
                      </a:r>
                      <a:endParaRPr kumimoji="0" lang="en-US" altLang="ja-JP" sz="1000" b="1" i="0" u="none" strike="noStrike" kern="1200" cap="none" normalizeH="0" baseline="0" dirty="0">
                        <a:ln>
                          <a:noFill/>
                        </a:ln>
                        <a:solidFill>
                          <a:srgbClr val="000000"/>
                        </a:solidFill>
                        <a:effectLst/>
                        <a:latin typeface="ＭＳ Ｐゴシック" charset="-128"/>
                        <a:ea typeface="ＭＳ Ｐゴシック" charset="-128"/>
                        <a:cs typeface="+mn-cs"/>
                      </a:endParaRPr>
                    </a:p>
                  </a:txBody>
                  <a:tcPr marL="91471" marR="91471" marT="45590" marB="45590"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ja-JP" altLang="en-US" sz="1200" b="1" i="0" u="none" strike="noStrike" cap="none" normalizeH="0" baseline="0" dirty="0">
                          <a:ln>
                            <a:noFill/>
                          </a:ln>
                          <a:solidFill>
                            <a:srgbClr val="000000"/>
                          </a:solidFill>
                          <a:effectLst/>
                          <a:latin typeface="ＭＳ Ｐゴシック" charset="-128"/>
                          <a:ea typeface="ＭＳ Ｐゴシック" charset="-128"/>
                          <a:cs typeface="Times New Roman" pitchFamily="18" charset="0"/>
                        </a:rPr>
                        <a:t>　　　　</a:t>
                      </a:r>
                      <a:r>
                        <a:rPr kumimoji="0" lang="ja-JP" altLang="en-US" sz="1000" b="1" i="0" u="none" strike="noStrike" cap="none" normalizeH="0" baseline="0" dirty="0">
                          <a:ln>
                            <a:noFill/>
                          </a:ln>
                          <a:solidFill>
                            <a:srgbClr val="000000"/>
                          </a:solidFill>
                          <a:effectLst/>
                          <a:latin typeface="ＭＳ Ｐゴシック" charset="-128"/>
                          <a:ea typeface="ＭＳ Ｐゴシック" charset="-128"/>
                          <a:cs typeface="Times New Roman" pitchFamily="18" charset="0"/>
                        </a:rPr>
                        <a:t>活動内容</a:t>
                      </a:r>
                      <a:endParaRPr kumimoji="0" lang="ja-JP" altLang="en-US" sz="1000" b="1" i="0" u="none" strike="noStrike" cap="none" normalizeH="0" baseline="0" dirty="0">
                        <a:ln>
                          <a:noFill/>
                        </a:ln>
                        <a:solidFill>
                          <a:srgbClr val="FF0000"/>
                        </a:solidFill>
                        <a:effectLst/>
                        <a:latin typeface="ＭＳ Ｐゴシック" charset="-128"/>
                        <a:ea typeface="ＭＳ Ｐゴシック" charset="-128"/>
                        <a:cs typeface="Times New Roman" pitchFamily="18" charset="0"/>
                      </a:endParaRPr>
                    </a:p>
                  </a:txBody>
                  <a:tcPr marL="91471" marR="91471" marT="45590" marB="45590"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0"/>
                  </a:ext>
                </a:extLst>
              </a:tr>
              <a:tr h="1259762">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lang="en-US" altLang="ja-JP" sz="1100" kern="100" dirty="0">
                        <a:effectLst/>
                        <a:latin typeface="ＭＳ Ｐゴシック" panose="020B0600070205080204" pitchFamily="50" charset="-128"/>
                        <a:ea typeface="+mn-ea"/>
                        <a:cs typeface="Times New Roman"/>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ja-JP" altLang="en-US" sz="1100" kern="100" dirty="0">
                          <a:effectLst/>
                          <a:latin typeface="ＭＳ Ｐゴシック" panose="020B0600070205080204" pitchFamily="50" charset="-128"/>
                          <a:ea typeface="+mn-ea"/>
                          <a:cs typeface="Times New Roman"/>
                        </a:rPr>
                        <a:t>関節の比率、筋肉やしわなど観察したことを主題に応じて構成して表す</a:t>
                      </a:r>
                      <a:endParaRPr lang="en-US" altLang="ja-JP" sz="1100" kern="100" dirty="0">
                        <a:effectLst/>
                        <a:latin typeface="ＭＳ Ｐゴシック" panose="020B0600070205080204" pitchFamily="50" charset="-128"/>
                        <a:ea typeface="+mn-ea"/>
                        <a:cs typeface="Times New Roman"/>
                      </a:endParaRPr>
                    </a:p>
                  </a:txBody>
                  <a:tcPr marL="91471" marR="91471" marT="45590" marB="45590"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mn-ea"/>
                        </a:rPr>
                        <a:t>・おおよその形が見えてきたら、主題を再確認し、手の構造を理解し、筋肉、皺などを観察し、主題に応じて取捨選択し表現</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1100" dirty="0"/>
                        <a:t>外部講師による鑑賞会</a:t>
                      </a:r>
                      <a:endParaRPr kumimoji="1" lang="en-US" altLang="ja-JP" sz="1100" dirty="0"/>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dirty="0"/>
                        <a:t>手を通して自分が何を感じ考えているか立ち止まって主題と構成を考えるため、作家の作品を作家の話と共に鑑賞する</a:t>
                      </a:r>
                      <a:endPar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91471" marR="91471" marT="45590" marB="45590"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332444">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Calibri" pitchFamily="34" charset="0"/>
                          <a:ea typeface="ＭＳ Ｐゴシック" charset="-128"/>
                        </a:rPr>
                        <a:t>　　　　　　</a:t>
                      </a:r>
                      <a:r>
                        <a:rPr kumimoji="1" lang="ja-JP" altLang="en-US" sz="1000" b="1" i="0" u="none" strike="noStrike" cap="none" normalizeH="0" baseline="0" dirty="0">
                          <a:ln>
                            <a:noFill/>
                          </a:ln>
                          <a:solidFill>
                            <a:schemeClr val="tx1"/>
                          </a:solidFill>
                          <a:effectLst/>
                          <a:latin typeface="Calibri" pitchFamily="34" charset="0"/>
                          <a:ea typeface="ＭＳ Ｐゴシック" charset="-128"/>
                        </a:rPr>
                        <a:t>授業づくり</a:t>
                      </a:r>
                    </a:p>
                  </a:txBody>
                  <a:tcPr marL="91471" marR="91471" marT="45590" marB="4559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000" b="0" i="0" u="none" strike="noStrike" cap="none" normalizeH="0" baseline="0" dirty="0">
                        <a:ln>
                          <a:noFill/>
                        </a:ln>
                        <a:solidFill>
                          <a:schemeClr val="tx1"/>
                        </a:solidFill>
                        <a:effectLst/>
                        <a:latin typeface="Calibri" pitchFamily="34" charset="0"/>
                        <a:ea typeface="ＭＳ Ｐゴシック" charset="-128"/>
                      </a:endParaRPr>
                    </a:p>
                  </a:txBody>
                  <a:tcPr marL="91476" marR="91476" marT="45582" marB="45582"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3649232">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Calibri" pitchFamily="34" charset="0"/>
                          <a:ea typeface="ＭＳ Ｐゴシック" charset="-128"/>
                        </a:rPr>
                        <a:t>　　　　　　　　　　　　　　　　　　　</a:t>
                      </a:r>
                      <a:endParaRPr kumimoji="1" lang="en-US" altLang="ja-JP" sz="1000" b="0" i="0" u="none" strike="noStrike" cap="none" normalizeH="0" baseline="0" dirty="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Calibri" pitchFamily="34" charset="0"/>
                          <a:ea typeface="ＭＳ Ｐゴシック" charset="-128"/>
                        </a:rPr>
                        <a:t>　　　　　</a:t>
                      </a:r>
                      <a:endParaRPr kumimoji="1" lang="en-US" altLang="ja-JP" sz="1000" b="0" i="0" u="none" strike="noStrike" cap="none" normalizeH="0" baseline="0" dirty="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Calibri" pitchFamily="34" charset="0"/>
                        <a:ea typeface="ＭＳ Ｐゴシック" charset="-128"/>
                      </a:endParaRPr>
                    </a:p>
                  </a:txBody>
                  <a:tcPr marL="91471" marR="91471" marT="45590" marB="45590"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000" b="0" i="0" u="none" strike="noStrike" cap="none" normalizeH="0" baseline="0" dirty="0">
                        <a:ln>
                          <a:noFill/>
                        </a:ln>
                        <a:solidFill>
                          <a:schemeClr val="tx1"/>
                        </a:solidFill>
                        <a:effectLst/>
                        <a:latin typeface="Calibri" pitchFamily="34" charset="0"/>
                        <a:ea typeface="ＭＳ Ｐゴシック" charset="-128"/>
                      </a:endParaRPr>
                    </a:p>
                  </a:txBody>
                  <a:tcPr marL="91476" marR="91476" marT="45582" marB="45582"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bl>
          </a:graphicData>
        </a:graphic>
      </p:graphicFrame>
      <p:graphicFrame>
        <p:nvGraphicFramePr>
          <p:cNvPr id="53" name="Group 315"/>
          <p:cNvGraphicFramePr>
            <a:graphicFrameLocks noGrp="1"/>
          </p:cNvGraphicFramePr>
          <p:nvPr>
            <p:extLst>
              <p:ext uri="{D42A27DB-BD31-4B8C-83A1-F6EECF244321}">
                <p14:modId xmlns:p14="http://schemas.microsoft.com/office/powerpoint/2010/main" val="463184245"/>
              </p:ext>
            </p:extLst>
          </p:nvPr>
        </p:nvGraphicFramePr>
        <p:xfrm>
          <a:off x="78717" y="5540659"/>
          <a:ext cx="2811463" cy="1219200"/>
        </p:xfrm>
        <a:graphic>
          <a:graphicData uri="http://schemas.openxmlformats.org/drawingml/2006/table">
            <a:tbl>
              <a:tblPr/>
              <a:tblGrid>
                <a:gridCol w="2811463">
                  <a:extLst>
                    <a:ext uri="{9D8B030D-6E8A-4147-A177-3AD203B41FA5}">
                      <a16:colId xmlns:a16="http://schemas.microsoft.com/office/drawing/2014/main" val="20000"/>
                    </a:ext>
                  </a:extLst>
                </a:gridCol>
              </a:tblGrid>
              <a:tr h="119312">
                <a:tc>
                  <a:txBody>
                    <a:bodyPr/>
                    <a:lstStyle>
                      <a:lvl1pPr>
                        <a:spcBef>
                          <a:spcPct val="20000"/>
                        </a:spcBef>
                        <a:buFont typeface="Arial" charset="0"/>
                        <a:defRPr kumimoji="1" sz="2800">
                          <a:solidFill>
                            <a:schemeClr val="tx1"/>
                          </a:solidFill>
                          <a:latin typeface="Calibri" pitchFamily="34" charset="0"/>
                          <a:ea typeface="ＭＳ Ｐゴシック" charset="-128"/>
                        </a:defRPr>
                      </a:lvl1pPr>
                      <a:lvl2pPr marL="742950" indent="-285750">
                        <a:spcBef>
                          <a:spcPct val="20000"/>
                        </a:spcBef>
                        <a:buFont typeface="Arial" charset="0"/>
                        <a:defRPr kumimoji="1" sz="2400">
                          <a:solidFill>
                            <a:schemeClr val="tx1"/>
                          </a:solidFill>
                          <a:latin typeface="Calibri" pitchFamily="34" charset="0"/>
                          <a:ea typeface="ＭＳ Ｐゴシック" charset="-128"/>
                        </a:defRPr>
                      </a:lvl2pPr>
                      <a:lvl3pPr marL="1143000" indent="-228600">
                        <a:spcBef>
                          <a:spcPct val="20000"/>
                        </a:spcBef>
                        <a:buFont typeface="Arial" charset="0"/>
                        <a:defRPr kumimoji="1" sz="2000">
                          <a:solidFill>
                            <a:schemeClr val="tx1"/>
                          </a:solidFill>
                          <a:latin typeface="Calibri" pitchFamily="34" charset="0"/>
                          <a:ea typeface="ＭＳ Ｐゴシック" charset="-128"/>
                        </a:defRPr>
                      </a:lvl3pPr>
                      <a:lvl4pPr marL="1600200" indent="-228600">
                        <a:spcBef>
                          <a:spcPct val="20000"/>
                        </a:spcBef>
                        <a:buFont typeface="Arial" charset="0"/>
                        <a:defRPr kumimoji="1">
                          <a:solidFill>
                            <a:schemeClr val="tx1"/>
                          </a:solidFill>
                          <a:latin typeface="Calibri" pitchFamily="34" charset="0"/>
                          <a:ea typeface="ＭＳ Ｐゴシック" charset="-128"/>
                        </a:defRPr>
                      </a:lvl4pPr>
                      <a:lvl5pPr marL="2057400" indent="-22860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900" b="1" i="0" u="none" strike="noStrike" cap="none" normalizeH="0" baseline="0" dirty="0">
                          <a:ln>
                            <a:noFill/>
                          </a:ln>
                          <a:solidFill>
                            <a:srgbClr val="000000"/>
                          </a:solidFill>
                          <a:effectLst/>
                          <a:latin typeface="ＭＳ Ｐゴシック" charset="-128"/>
                          <a:ea typeface="ＭＳ Ｐゴシック" charset="-128"/>
                          <a:cs typeface="Times New Roman" pitchFamily="18" charset="0"/>
                        </a:rPr>
                        <a:t>　　　　　　　</a:t>
                      </a:r>
                      <a:r>
                        <a:rPr kumimoji="0" lang="ja-JP" altLang="en-US" sz="1000" b="1" i="0" u="none" strike="noStrike" cap="none" normalizeH="0" baseline="0" dirty="0">
                          <a:ln>
                            <a:noFill/>
                          </a:ln>
                          <a:solidFill>
                            <a:srgbClr val="000000"/>
                          </a:solidFill>
                          <a:effectLst/>
                          <a:latin typeface="ＭＳ Ｐゴシック" charset="-128"/>
                          <a:ea typeface="ＭＳ Ｐゴシック" charset="-128"/>
                          <a:cs typeface="Times New Roman" pitchFamily="18" charset="0"/>
                        </a:rPr>
                        <a:t>準備物</a:t>
                      </a:r>
                      <a:endParaRPr kumimoji="0" lang="ja-JP" altLang="en-US" sz="1000" b="0" i="0" u="none" strike="noStrike" cap="none" normalizeH="0" baseline="0" dirty="0">
                        <a:ln>
                          <a:noFill/>
                        </a:ln>
                        <a:solidFill>
                          <a:schemeClr val="tx1"/>
                        </a:solidFill>
                        <a:effectLst/>
                        <a:latin typeface="ＭＳ Ｐゴシック" charset="-128"/>
                        <a:ea typeface="ＭＳ Ｐゴシック" charset="-128"/>
                        <a:cs typeface="Times New Roman" pitchFamily="18" charset="0"/>
                      </a:endParaRPr>
                    </a:p>
                  </a:txBody>
                  <a:tcPr marL="90102" marR="9010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0"/>
                  </a:ext>
                </a:extLst>
              </a:tr>
              <a:tr h="835184">
                <a:tc>
                  <a:txBody>
                    <a:bodyPr/>
                    <a:lstStyle>
                      <a:lvl1pPr>
                        <a:spcBef>
                          <a:spcPct val="20000"/>
                        </a:spcBef>
                        <a:buFont typeface="Arial" charset="0"/>
                        <a:defRPr kumimoji="1" sz="2800">
                          <a:solidFill>
                            <a:schemeClr val="tx1"/>
                          </a:solidFill>
                          <a:latin typeface="Calibri" pitchFamily="34" charset="0"/>
                          <a:ea typeface="ＭＳ Ｐゴシック" charset="-128"/>
                        </a:defRPr>
                      </a:lvl1pPr>
                      <a:lvl2pPr marL="742950" indent="-285750">
                        <a:spcBef>
                          <a:spcPct val="20000"/>
                        </a:spcBef>
                        <a:buFont typeface="Arial" charset="0"/>
                        <a:defRPr kumimoji="1" sz="2400">
                          <a:solidFill>
                            <a:schemeClr val="tx1"/>
                          </a:solidFill>
                          <a:latin typeface="Calibri" pitchFamily="34" charset="0"/>
                          <a:ea typeface="ＭＳ Ｐゴシック" charset="-128"/>
                        </a:defRPr>
                      </a:lvl2pPr>
                      <a:lvl3pPr marL="1143000" indent="-228600">
                        <a:spcBef>
                          <a:spcPct val="20000"/>
                        </a:spcBef>
                        <a:buFont typeface="Arial" charset="0"/>
                        <a:defRPr kumimoji="1" sz="2000">
                          <a:solidFill>
                            <a:schemeClr val="tx1"/>
                          </a:solidFill>
                          <a:latin typeface="Calibri" pitchFamily="34" charset="0"/>
                          <a:ea typeface="ＭＳ Ｐゴシック" charset="-128"/>
                        </a:defRPr>
                      </a:lvl3pPr>
                      <a:lvl4pPr marL="1600200" indent="-228600">
                        <a:spcBef>
                          <a:spcPct val="20000"/>
                        </a:spcBef>
                        <a:buFont typeface="Arial" charset="0"/>
                        <a:defRPr kumimoji="1">
                          <a:solidFill>
                            <a:schemeClr val="tx1"/>
                          </a:solidFill>
                          <a:latin typeface="Calibri" pitchFamily="34" charset="0"/>
                          <a:ea typeface="ＭＳ Ｐゴシック" charset="-128"/>
                        </a:defRPr>
                      </a:lvl4pPr>
                      <a:lvl5pPr marL="2057400" indent="-22860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rPr>
                        <a:t>「</a:t>
                      </a:r>
                      <a:endParaRPr kumimoji="0" lang="en-US" altLang="ja-JP"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rPr>
                        <a:t>　作家の作品</a:t>
                      </a:r>
                      <a:endParaRPr kumimoji="0" lang="en-US" altLang="ja-JP"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ja-JP"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rPr>
                        <a:t>　ラフォルム（立方体の教材）</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rPr>
                        <a:t>　小刀、鋸、彫刻刀</a:t>
                      </a:r>
                      <a:endParaRPr kumimoji="0" lang="en-US" altLang="ja-JP"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rPr>
                        <a:t>　新聞紙、雑誌（下に敷く緩衝材）</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ja-JP"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endParaRPr>
                    </a:p>
                  </a:txBody>
                  <a:tcPr marL="90102" marR="9010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6223" name="テキスト ボックス 3"/>
          <p:cNvSpPr txBox="1">
            <a:spLocks noChangeArrowheads="1"/>
          </p:cNvSpPr>
          <p:nvPr/>
        </p:nvSpPr>
        <p:spPr bwMode="auto">
          <a:xfrm>
            <a:off x="112713" y="41275"/>
            <a:ext cx="215582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 typeface="Arial" panose="020B0604020202020204" pitchFamily="34" charset="0"/>
              <a:buNone/>
            </a:pPr>
            <a:r>
              <a:rPr lang="ja-JP" altLang="en-US" sz="1100">
                <a:solidFill>
                  <a:srgbClr val="000000"/>
                </a:solidFill>
                <a:latin typeface="Verdana" panose="020B0604030504040204" pitchFamily="34" charset="0"/>
              </a:rPr>
              <a:t>実感的に学ぶ授業の最小単位　　　　</a:t>
            </a:r>
            <a:endParaRPr lang="en-US" altLang="ja-JP" sz="1000">
              <a:solidFill>
                <a:srgbClr val="000000"/>
              </a:solidFill>
              <a:latin typeface="Verdana" panose="020B0604030504040204" pitchFamily="34" charset="0"/>
            </a:endParaRPr>
          </a:p>
        </p:txBody>
      </p:sp>
      <p:sp>
        <p:nvSpPr>
          <p:cNvPr id="18" name="円/楕円 17"/>
          <p:cNvSpPr/>
          <p:nvPr/>
        </p:nvSpPr>
        <p:spPr>
          <a:xfrm>
            <a:off x="3081338" y="1144588"/>
            <a:ext cx="338137" cy="339725"/>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1400" dirty="0">
                <a:solidFill>
                  <a:prstClr val="white"/>
                </a:solidFill>
                <a:latin typeface="ＤＦ特太ゴシック体" pitchFamily="49" charset="-128"/>
                <a:ea typeface="ＤＦ特太ゴシック体" pitchFamily="49" charset="-128"/>
              </a:rPr>
              <a:t>１</a:t>
            </a:r>
          </a:p>
        </p:txBody>
      </p:sp>
      <p:sp>
        <p:nvSpPr>
          <p:cNvPr id="19" name="円/楕円 18"/>
          <p:cNvSpPr/>
          <p:nvPr/>
        </p:nvSpPr>
        <p:spPr>
          <a:xfrm>
            <a:off x="5602288" y="1144588"/>
            <a:ext cx="339725" cy="339725"/>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1400" dirty="0">
                <a:solidFill>
                  <a:prstClr val="white"/>
                </a:solidFill>
                <a:latin typeface="ＤＦ特太ゴシック体" pitchFamily="49" charset="-128"/>
                <a:ea typeface="ＤＦ特太ゴシック体" pitchFamily="49" charset="-128"/>
              </a:rPr>
              <a:t>２</a:t>
            </a:r>
          </a:p>
        </p:txBody>
      </p:sp>
      <p:sp>
        <p:nvSpPr>
          <p:cNvPr id="52" name="円/楕円 51"/>
          <p:cNvSpPr/>
          <p:nvPr/>
        </p:nvSpPr>
        <p:spPr>
          <a:xfrm>
            <a:off x="3067050" y="2744194"/>
            <a:ext cx="366712" cy="369888"/>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ja-JP" dirty="0">
                <a:solidFill>
                  <a:prstClr val="white"/>
                </a:solidFill>
                <a:latin typeface="ＤＦ特太ゴシック体" pitchFamily="49" charset="-128"/>
                <a:ea typeface="ＤＦ特太ゴシック体" pitchFamily="49" charset="-128"/>
              </a:rPr>
              <a:t>3</a:t>
            </a:r>
            <a:endParaRPr lang="ja-JP" altLang="en-US" dirty="0">
              <a:solidFill>
                <a:prstClr val="white"/>
              </a:solidFill>
              <a:latin typeface="ＤＦ特太ゴシック体" pitchFamily="49" charset="-128"/>
              <a:ea typeface="ＤＦ特太ゴシック体" pitchFamily="49" charset="-128"/>
            </a:endParaRPr>
          </a:p>
        </p:txBody>
      </p:sp>
      <p:sp>
        <p:nvSpPr>
          <p:cNvPr id="58" name="円/楕円 57"/>
          <p:cNvSpPr/>
          <p:nvPr/>
        </p:nvSpPr>
        <p:spPr>
          <a:xfrm>
            <a:off x="505568" y="1410785"/>
            <a:ext cx="1114103" cy="28356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59" name="円/楕円 58"/>
          <p:cNvSpPr/>
          <p:nvPr/>
        </p:nvSpPr>
        <p:spPr>
          <a:xfrm>
            <a:off x="878681" y="2941031"/>
            <a:ext cx="236935" cy="45998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grpSp>
        <p:nvGrpSpPr>
          <p:cNvPr id="6255" name="グループ化 3"/>
          <p:cNvGrpSpPr>
            <a:grpSpLocks/>
          </p:cNvGrpSpPr>
          <p:nvPr/>
        </p:nvGrpSpPr>
        <p:grpSpPr bwMode="auto">
          <a:xfrm>
            <a:off x="3207101" y="5632784"/>
            <a:ext cx="3160609" cy="993831"/>
            <a:chOff x="3504794" y="4631471"/>
            <a:chExt cx="10793968" cy="992906"/>
          </a:xfrm>
        </p:grpSpPr>
        <p:sp>
          <p:nvSpPr>
            <p:cNvPr id="55" name="角丸四角形吹き出し 54"/>
            <p:cNvSpPr/>
            <p:nvPr/>
          </p:nvSpPr>
          <p:spPr bwMode="auto">
            <a:xfrm>
              <a:off x="3504794" y="4631471"/>
              <a:ext cx="5573361" cy="309274"/>
            </a:xfrm>
            <a:prstGeom prst="wedgeRoundRectCallout">
              <a:avLst>
                <a:gd name="adj1" fmla="val -35877"/>
                <a:gd name="adj2" fmla="val -49967"/>
                <a:gd name="adj3" fmla="val 16667"/>
              </a:avLst>
            </a:prstGeom>
            <a:solidFill>
              <a:srgbClr val="FFFF99"/>
            </a:solidFill>
            <a:ln w="15875"/>
          </p:spPr>
          <p:style>
            <a:lnRef idx="2">
              <a:schemeClr val="accent1"/>
            </a:lnRef>
            <a:fillRef idx="1">
              <a:schemeClr val="lt1"/>
            </a:fillRef>
            <a:effectRef idx="0">
              <a:schemeClr val="accent1"/>
            </a:effectRef>
            <a:fontRef idx="minor">
              <a:schemeClr val="dk1"/>
            </a:fontRef>
          </p:style>
          <p:txBody>
            <a:bodyPr lIns="0" tIns="0" rIns="0" bIns="0" anchor="ctr"/>
            <a:lstStyle/>
            <a:p>
              <a:pPr eaLnBrk="1" fontAlgn="auto" hangingPunct="1">
                <a:spcBef>
                  <a:spcPts val="0"/>
                </a:spcBef>
                <a:spcAft>
                  <a:spcPts val="0"/>
                </a:spcAft>
                <a:defRPr/>
              </a:pPr>
              <a:r>
                <a:rPr lang="ja-JP" altLang="en-US" sz="1200" b="1" dirty="0">
                  <a:solidFill>
                    <a:prstClr val="black"/>
                  </a:solidFill>
                  <a:latin typeface="ＭＳ Ｐゴシック" panose="020B0600070205080204" pitchFamily="50" charset="-128"/>
                </a:rPr>
                <a:t>対話的な学びの場面</a:t>
              </a:r>
              <a:endParaRPr lang="en-US" altLang="ja-JP" sz="1200" dirty="0">
                <a:solidFill>
                  <a:prstClr val="black"/>
                </a:solidFill>
                <a:latin typeface="ＭＳ Ｐゴシック" panose="020B0600070205080204" pitchFamily="50" charset="-128"/>
              </a:endParaRPr>
            </a:p>
          </p:txBody>
        </p:sp>
        <p:sp>
          <p:nvSpPr>
            <p:cNvPr id="56" name="四角形吹き出し 55"/>
            <p:cNvSpPr/>
            <p:nvPr/>
          </p:nvSpPr>
          <p:spPr>
            <a:xfrm>
              <a:off x="4224664" y="5073867"/>
              <a:ext cx="10074098" cy="550510"/>
            </a:xfrm>
            <a:prstGeom prst="wedgeRectCallout">
              <a:avLst>
                <a:gd name="adj1" fmla="val -54072"/>
                <a:gd name="adj2" fmla="val -47618"/>
              </a:avLst>
            </a:prstGeom>
            <a:solidFill>
              <a:srgbClr val="CCFF66">
                <a:alpha val="62000"/>
              </a:srgbClr>
            </a:solidFill>
            <a:ln w="22225">
              <a:solidFill>
                <a:srgbClr val="92D050">
                  <a:alpha val="82000"/>
                </a:srgbClr>
              </a:solidFill>
              <a:prstDash val="sysDash"/>
            </a:ln>
          </p:spPr>
          <p:style>
            <a:lnRef idx="2">
              <a:schemeClr val="accent1"/>
            </a:lnRef>
            <a:fillRef idx="1">
              <a:schemeClr val="lt1"/>
            </a:fillRef>
            <a:effectRef idx="0">
              <a:schemeClr val="accent1"/>
            </a:effectRef>
            <a:fontRef idx="minor">
              <a:schemeClr val="dk1"/>
            </a:fontRef>
          </p:style>
          <p:txBody>
            <a:bodyPr anchor="ctr"/>
            <a:lstStyle/>
            <a:p>
              <a:pPr eaLnBrk="1" fontAlgn="auto" hangingPunct="1">
                <a:spcBef>
                  <a:spcPts val="0"/>
                </a:spcBef>
                <a:spcAft>
                  <a:spcPts val="0"/>
                </a:spcAft>
                <a:defRPr/>
              </a:pPr>
              <a:r>
                <a:rPr lang="ja-JP" altLang="en-US" sz="1000" dirty="0">
                  <a:solidFill>
                    <a:prstClr val="black"/>
                  </a:solidFill>
                  <a:latin typeface="ＭＳ Ｐゴシック" panose="020B0600070205080204" pitchFamily="50" charset="-128"/>
                </a:rPr>
                <a:t>他者の作品を鑑賞しながら、自分の表現について考えを深めていく</a:t>
              </a:r>
              <a:endParaRPr lang="en-US" altLang="ja-JP" sz="1000" dirty="0">
                <a:solidFill>
                  <a:prstClr val="black"/>
                </a:solidFill>
                <a:latin typeface="ＭＳ Ｐゴシック" panose="020B0600070205080204" pitchFamily="50" charset="-128"/>
              </a:endParaRPr>
            </a:p>
          </p:txBody>
        </p:sp>
      </p:grpSp>
      <p:sp>
        <p:nvSpPr>
          <p:cNvPr id="64" name="円/楕円 63"/>
          <p:cNvSpPr/>
          <p:nvPr/>
        </p:nvSpPr>
        <p:spPr>
          <a:xfrm>
            <a:off x="-10637" y="5387808"/>
            <a:ext cx="407988" cy="409575"/>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dirty="0">
                <a:solidFill>
                  <a:prstClr val="white"/>
                </a:solidFill>
                <a:latin typeface="ＤＦ特太ゴシック体" pitchFamily="49" charset="-128"/>
                <a:ea typeface="ＤＦ特太ゴシック体" pitchFamily="49" charset="-128"/>
              </a:rPr>
              <a:t>４</a:t>
            </a:r>
          </a:p>
        </p:txBody>
      </p:sp>
      <p:grpSp>
        <p:nvGrpSpPr>
          <p:cNvPr id="6282" name="グループ化 5"/>
          <p:cNvGrpSpPr>
            <a:grpSpLocks/>
          </p:cNvGrpSpPr>
          <p:nvPr/>
        </p:nvGrpSpPr>
        <p:grpSpPr bwMode="auto">
          <a:xfrm>
            <a:off x="3160957" y="4400669"/>
            <a:ext cx="3218942" cy="965667"/>
            <a:chOff x="3841150" y="3220928"/>
            <a:chExt cx="9975372" cy="963123"/>
          </a:xfrm>
        </p:grpSpPr>
        <p:sp>
          <p:nvSpPr>
            <p:cNvPr id="33" name="角丸四角形吹き出し 32"/>
            <p:cNvSpPr/>
            <p:nvPr/>
          </p:nvSpPr>
          <p:spPr>
            <a:xfrm>
              <a:off x="3841150" y="3220928"/>
              <a:ext cx="4382720" cy="340414"/>
            </a:xfrm>
            <a:prstGeom prst="wedgeRoundRectCallout">
              <a:avLst>
                <a:gd name="adj1" fmla="val -35877"/>
                <a:gd name="adj2" fmla="val -49967"/>
                <a:gd name="adj3" fmla="val 16667"/>
              </a:avLst>
            </a:prstGeom>
            <a:solidFill>
              <a:srgbClr val="FFFF99"/>
            </a:solidFill>
            <a:ln w="15875"/>
          </p:spPr>
          <p:style>
            <a:lnRef idx="2">
              <a:schemeClr val="accent1"/>
            </a:lnRef>
            <a:fillRef idx="1">
              <a:schemeClr val="lt1"/>
            </a:fillRef>
            <a:effectRef idx="0">
              <a:schemeClr val="accent1"/>
            </a:effectRef>
            <a:fontRef idx="minor">
              <a:schemeClr val="dk1"/>
            </a:fontRef>
          </p:style>
          <p:txBody>
            <a:bodyPr lIns="0" tIns="0" rIns="0" bIns="0" anchor="ctr"/>
            <a:lstStyle/>
            <a:p>
              <a:pPr eaLnBrk="1" fontAlgn="auto" hangingPunct="1">
                <a:spcBef>
                  <a:spcPts val="0"/>
                </a:spcBef>
                <a:spcAft>
                  <a:spcPts val="0"/>
                </a:spcAft>
                <a:defRPr/>
              </a:pPr>
              <a:r>
                <a:rPr lang="ja-JP" altLang="en-US" sz="1200" b="1" dirty="0">
                  <a:solidFill>
                    <a:prstClr val="black"/>
                  </a:solidFill>
                </a:rPr>
                <a:t>主体的に学ぶ工夫</a:t>
              </a:r>
              <a:endParaRPr lang="en-US" altLang="ja-JP" sz="1200" dirty="0">
                <a:solidFill>
                  <a:prstClr val="black"/>
                </a:solidFill>
              </a:endParaRPr>
            </a:p>
          </p:txBody>
        </p:sp>
        <p:sp>
          <p:nvSpPr>
            <p:cNvPr id="34" name="四角形吹き出し 33"/>
            <p:cNvSpPr/>
            <p:nvPr/>
          </p:nvSpPr>
          <p:spPr>
            <a:xfrm>
              <a:off x="4782553" y="3625279"/>
              <a:ext cx="9033969" cy="558772"/>
            </a:xfrm>
            <a:prstGeom prst="wedgeRectCallout">
              <a:avLst>
                <a:gd name="adj1" fmla="val -56203"/>
                <a:gd name="adj2" fmla="val -51817"/>
              </a:avLst>
            </a:prstGeom>
            <a:solidFill>
              <a:srgbClr val="CCFF66">
                <a:alpha val="62000"/>
              </a:srgbClr>
            </a:solidFill>
            <a:ln w="22225">
              <a:solidFill>
                <a:srgbClr val="92D050">
                  <a:alpha val="82000"/>
                </a:srgbClr>
              </a:solidFill>
              <a:prstDash val="sysDash"/>
            </a:ln>
          </p:spPr>
          <p:style>
            <a:lnRef idx="2">
              <a:schemeClr val="accent1"/>
            </a:lnRef>
            <a:fillRef idx="1">
              <a:schemeClr val="lt1"/>
            </a:fillRef>
            <a:effectRef idx="0">
              <a:schemeClr val="accent1"/>
            </a:effectRef>
            <a:fontRef idx="minor">
              <a:schemeClr val="dk1"/>
            </a:fontRef>
          </p:style>
          <p:txBody>
            <a:bodyPr anchor="ctr"/>
            <a:lstStyle/>
            <a:p>
              <a:pPr eaLnBrk="1" fontAlgn="auto" hangingPunct="1">
                <a:spcBef>
                  <a:spcPts val="0"/>
                </a:spcBef>
                <a:spcAft>
                  <a:spcPts val="0"/>
                </a:spcAft>
                <a:defRPr/>
              </a:pPr>
              <a:r>
                <a:rPr lang="ja-JP" altLang="en-US" sz="1000" dirty="0">
                  <a:solidFill>
                    <a:prstClr val="black"/>
                  </a:solidFill>
                </a:rPr>
                <a:t>作家の作品に込めた思いを聞くことで、手の制作の中で自分と向き合って感じたことや考えたことから再度主題について考える</a:t>
              </a:r>
              <a:endParaRPr lang="en-US" altLang="ja-JP" sz="1000" dirty="0">
                <a:solidFill>
                  <a:prstClr val="black"/>
                </a:solidFill>
              </a:endParaRPr>
            </a:p>
          </p:txBody>
        </p:sp>
      </p:grpSp>
      <p:sp>
        <p:nvSpPr>
          <p:cNvPr id="6284" name="円/楕円 29"/>
          <p:cNvSpPr>
            <a:spLocks noChangeArrowheads="1"/>
          </p:cNvSpPr>
          <p:nvPr/>
        </p:nvSpPr>
        <p:spPr bwMode="auto">
          <a:xfrm>
            <a:off x="7242626" y="746920"/>
            <a:ext cx="314325" cy="200025"/>
          </a:xfrm>
          <a:prstGeom prst="ellipse">
            <a:avLst/>
          </a:prstGeom>
          <a:noFill/>
          <a:ln w="63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ja-JP" sz="1800">
              <a:solidFill>
                <a:srgbClr val="FF0000"/>
              </a:solidFill>
            </a:endParaRPr>
          </a:p>
        </p:txBody>
      </p:sp>
      <p:sp>
        <p:nvSpPr>
          <p:cNvPr id="6285" name="円/楕円 29"/>
          <p:cNvSpPr>
            <a:spLocks noChangeArrowheads="1"/>
          </p:cNvSpPr>
          <p:nvPr/>
        </p:nvSpPr>
        <p:spPr bwMode="auto">
          <a:xfrm>
            <a:off x="7943436" y="782639"/>
            <a:ext cx="314325" cy="200025"/>
          </a:xfrm>
          <a:prstGeom prst="ellipse">
            <a:avLst/>
          </a:prstGeom>
          <a:noFill/>
          <a:ln w="63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ja-JP" sz="1800">
              <a:solidFill>
                <a:srgbClr val="FF0000"/>
              </a:solidFill>
            </a:endParaRPr>
          </a:p>
        </p:txBody>
      </p:sp>
      <p:sp>
        <p:nvSpPr>
          <p:cNvPr id="6286" name="円/楕円 29"/>
          <p:cNvSpPr>
            <a:spLocks noChangeArrowheads="1"/>
          </p:cNvSpPr>
          <p:nvPr/>
        </p:nvSpPr>
        <p:spPr bwMode="auto">
          <a:xfrm>
            <a:off x="5659977" y="434654"/>
            <a:ext cx="314325" cy="200025"/>
          </a:xfrm>
          <a:prstGeom prst="ellipse">
            <a:avLst/>
          </a:prstGeom>
          <a:noFill/>
          <a:ln w="63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ja-JP" sz="1800">
              <a:solidFill>
                <a:srgbClr val="FF0000"/>
              </a:solidFill>
            </a:endParaRPr>
          </a:p>
        </p:txBody>
      </p:sp>
      <p:graphicFrame>
        <p:nvGraphicFramePr>
          <p:cNvPr id="30" name="表 29"/>
          <p:cNvGraphicFramePr>
            <a:graphicFrameLocks noGrp="1"/>
          </p:cNvGraphicFramePr>
          <p:nvPr>
            <p:extLst>
              <p:ext uri="{D42A27DB-BD31-4B8C-83A1-F6EECF244321}">
                <p14:modId xmlns:p14="http://schemas.microsoft.com/office/powerpoint/2010/main" val="2162164700"/>
              </p:ext>
            </p:extLst>
          </p:nvPr>
        </p:nvGraphicFramePr>
        <p:xfrm>
          <a:off x="97231" y="4599874"/>
          <a:ext cx="2800078" cy="860878"/>
        </p:xfrm>
        <a:graphic>
          <a:graphicData uri="http://schemas.openxmlformats.org/drawingml/2006/table">
            <a:tbl>
              <a:tblPr firstRow="1" bandRow="1">
                <a:tableStyleId>{5C22544A-7EE6-4342-B048-85BDC9FD1C3A}</a:tableStyleId>
              </a:tblPr>
              <a:tblGrid>
                <a:gridCol w="920576">
                  <a:extLst>
                    <a:ext uri="{9D8B030D-6E8A-4147-A177-3AD203B41FA5}">
                      <a16:colId xmlns:a16="http://schemas.microsoft.com/office/drawing/2014/main" val="20000"/>
                    </a:ext>
                  </a:extLst>
                </a:gridCol>
                <a:gridCol w="792088">
                  <a:extLst>
                    <a:ext uri="{9D8B030D-6E8A-4147-A177-3AD203B41FA5}">
                      <a16:colId xmlns:a16="http://schemas.microsoft.com/office/drawing/2014/main" val="2636888545"/>
                    </a:ext>
                  </a:extLst>
                </a:gridCol>
                <a:gridCol w="1087414">
                  <a:extLst>
                    <a:ext uri="{9D8B030D-6E8A-4147-A177-3AD203B41FA5}">
                      <a16:colId xmlns:a16="http://schemas.microsoft.com/office/drawing/2014/main" val="2826564785"/>
                    </a:ext>
                  </a:extLst>
                </a:gridCol>
              </a:tblGrid>
              <a:tr h="104283">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dirty="0">
                          <a:solidFill>
                            <a:schemeClr val="tx1"/>
                          </a:solidFill>
                          <a:latin typeface="ＭＳ Ｐゴシック" panose="020B0600070205080204" pitchFamily="50" charset="-128"/>
                          <a:ea typeface="+mn-ea"/>
                        </a:rPr>
                        <a:t>【HP</a:t>
                      </a:r>
                      <a:r>
                        <a:rPr kumimoji="1" lang="ja-JP" altLang="en-US" sz="900" b="0" dirty="0">
                          <a:solidFill>
                            <a:schemeClr val="tx1"/>
                          </a:solidFill>
                          <a:latin typeface="ＭＳ Ｐゴシック" panose="020B0600070205080204" pitchFamily="50" charset="-128"/>
                          <a:ea typeface="+mn-ea"/>
                        </a:rPr>
                        <a:t>キーワード</a:t>
                      </a:r>
                      <a:r>
                        <a:rPr kumimoji="1" lang="en-US" altLang="ja-JP" sz="900" b="0" dirty="0">
                          <a:solidFill>
                            <a:schemeClr val="tx1"/>
                          </a:solidFill>
                          <a:latin typeface="ＭＳ Ｐゴシック" panose="020B0600070205080204" pitchFamily="50" charset="-128"/>
                          <a:ea typeface="+mn-ea"/>
                        </a:rPr>
                        <a:t>】</a:t>
                      </a:r>
                      <a:endParaRPr kumimoji="1" lang="ja-JP" altLang="en-US" sz="900" b="0" dirty="0">
                        <a:solidFill>
                          <a:schemeClr val="tx1"/>
                        </a:solidFill>
                        <a:latin typeface="ＭＳ Ｐゴシック" panose="020B0600070205080204" pitchFamily="50" charset="-128"/>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173760">
                <a:tc>
                  <a:txBody>
                    <a:bodyPr/>
                    <a:lstStyle/>
                    <a:p>
                      <a:pPr algn="ctr"/>
                      <a:r>
                        <a:rPr kumimoji="1" lang="ja-JP" altLang="en-US" sz="900" b="0" dirty="0">
                          <a:solidFill>
                            <a:schemeClr val="tx1"/>
                          </a:solidFill>
                          <a:latin typeface="ＭＳ Ｐゴシック" panose="020B0600070205080204" pitchFamily="50" charset="-128"/>
                          <a:ea typeface="+mn-ea"/>
                        </a:rPr>
                        <a:t>材料</a:t>
                      </a:r>
                      <a:endParaRPr kumimoji="1" lang="ja-JP" altLang="en-US" sz="900" b="0" dirty="0">
                        <a:solidFill>
                          <a:schemeClr val="tx1"/>
                        </a:solidFill>
                        <a:latin typeface="ＭＳ Ｐゴシック" panose="020B0600070205080204" pitchFamily="50" charset="-128"/>
                        <a:ea typeface="ＭＳ Ｐゴシック" panose="020B0600070205080204" pitchFamily="50" charset="-128"/>
                      </a:endParaRPr>
                    </a:p>
                  </a:txBody>
                  <a:tcPr marL="91516" marR="91516"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kumimoji="1" lang="ja-JP" altLang="en-US" sz="900" b="0" dirty="0">
                          <a:solidFill>
                            <a:schemeClr val="tx1"/>
                          </a:solidFill>
                          <a:latin typeface="ＭＳ Ｐゴシック" panose="020B0600070205080204" pitchFamily="50" charset="-128"/>
                          <a:ea typeface="+mn-ea"/>
                        </a:rPr>
                        <a:t>方法</a:t>
                      </a:r>
                      <a:endParaRPr kumimoji="1" lang="ja-JP" altLang="en-US" sz="900" b="0" dirty="0">
                        <a:solidFill>
                          <a:schemeClr val="tx1"/>
                        </a:solidFill>
                        <a:latin typeface="ＭＳ Ｐゴシック" panose="020B0600070205080204" pitchFamily="50" charset="-128"/>
                        <a:ea typeface="ＭＳ Ｐゴシック" panose="020B0600070205080204" pitchFamily="50" charset="-128"/>
                      </a:endParaRPr>
                    </a:p>
                  </a:txBody>
                  <a:tcPr marL="91516" marR="91516" marT="45691" marB="4569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kumimoji="1" lang="ja-JP" altLang="en-US" sz="900" b="0" dirty="0">
                          <a:solidFill>
                            <a:schemeClr val="tx1"/>
                          </a:solidFill>
                          <a:latin typeface="ＭＳ Ｐゴシック" panose="020B0600070205080204" pitchFamily="50" charset="-128"/>
                          <a:ea typeface="+mn-ea"/>
                        </a:rPr>
                        <a:t>造形要素（中高）</a:t>
                      </a:r>
                      <a:endParaRPr kumimoji="1" lang="ja-JP" altLang="en-US" sz="900" b="0" dirty="0">
                        <a:solidFill>
                          <a:schemeClr val="tx1"/>
                        </a:solidFill>
                        <a:latin typeface="ＭＳ Ｐゴシック" panose="020B0600070205080204" pitchFamily="50" charset="-128"/>
                        <a:ea typeface="ＭＳ Ｐゴシック" panose="020B0600070205080204" pitchFamily="50" charset="-128"/>
                      </a:endParaRPr>
                    </a:p>
                  </a:txBody>
                  <a:tcPr marL="91516" marR="91516" marT="45691" marB="45691"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4"/>
                  </a:ext>
                </a:extLst>
              </a:tr>
              <a:tr h="495176">
                <a:tc>
                  <a:txBody>
                    <a:bodyPr/>
                    <a:lstStyle/>
                    <a:p>
                      <a:r>
                        <a:rPr lang="ja-JP" altLang="en-US" sz="800" dirty="0"/>
                        <a:t>石（ラフォルム）</a:t>
                      </a:r>
                    </a:p>
                  </a:txBody>
                  <a:tcPr marL="91516" marR="91516"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800" b="0" dirty="0">
                          <a:solidFill>
                            <a:schemeClr val="tx1"/>
                          </a:solidFill>
                          <a:latin typeface="ＭＳ Ｐゴシック" panose="020B0600070205080204" pitchFamily="50" charset="-128"/>
                          <a:ea typeface="+mn-ea"/>
                        </a:rPr>
                        <a:t>彫る・削る・カービング</a:t>
                      </a:r>
                    </a:p>
                  </a:txBody>
                  <a:tcPr marL="91516" marR="91516" marT="45691" marB="4569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800" b="0" dirty="0">
                          <a:solidFill>
                            <a:schemeClr val="tx1"/>
                          </a:solidFill>
                          <a:latin typeface="ＭＳ Ｐゴシック" panose="020B0600070205080204" pitchFamily="50" charset="-128"/>
                          <a:ea typeface="+mn-ea"/>
                        </a:rPr>
                        <a:t>量感・質感・マチエール</a:t>
                      </a:r>
                    </a:p>
                    <a:p>
                      <a:pPr algn="l"/>
                      <a:r>
                        <a:rPr kumimoji="1" lang="ja-JP" altLang="en-US" sz="800" b="0" dirty="0">
                          <a:solidFill>
                            <a:schemeClr val="tx1"/>
                          </a:solidFill>
                          <a:latin typeface="ＭＳ Ｐゴシック" panose="020B0600070205080204" pitchFamily="50" charset="-128"/>
                          <a:ea typeface="+mn-ea"/>
                        </a:rPr>
                        <a:t>空間</a:t>
                      </a:r>
                    </a:p>
                  </a:txBody>
                  <a:tcPr marL="91516" marR="91516" marT="45691" marB="45691"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01500235"/>
                  </a:ext>
                </a:extLst>
              </a:tr>
            </a:tbl>
          </a:graphicData>
        </a:graphic>
      </p:graphicFrame>
      <p:sp>
        <p:nvSpPr>
          <p:cNvPr id="31" name="テキスト ボックス 35"/>
          <p:cNvSpPr txBox="1">
            <a:spLocks noChangeArrowheads="1"/>
          </p:cNvSpPr>
          <p:nvPr/>
        </p:nvSpPr>
        <p:spPr bwMode="auto">
          <a:xfrm>
            <a:off x="7651185" y="88357"/>
            <a:ext cx="1338828"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dirty="0"/>
              <a:t>福井県造形教育研究会</a:t>
            </a:r>
          </a:p>
        </p:txBody>
      </p:sp>
      <p:sp>
        <p:nvSpPr>
          <p:cNvPr id="39" name="正方形/長方形 2"/>
          <p:cNvSpPr>
            <a:spLocks noChangeArrowheads="1"/>
          </p:cNvSpPr>
          <p:nvPr/>
        </p:nvSpPr>
        <p:spPr bwMode="auto">
          <a:xfrm>
            <a:off x="3404750" y="3271372"/>
            <a:ext cx="1478321" cy="169277"/>
          </a:xfrm>
          <a:prstGeom prst="rect">
            <a:avLst/>
          </a:prstGeom>
          <a:solidFill>
            <a:schemeClr val="accent6">
              <a:lumMod val="20000"/>
              <a:lumOff val="80000"/>
            </a:schemeClr>
          </a:solidFill>
          <a:ln>
            <a:noFill/>
          </a:ln>
          <a:extLst/>
        </p:spPr>
        <p:txBody>
          <a:bodyPr wrap="square" lIns="0" tIns="0" rIns="0" bIns="0"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100" b="1" dirty="0">
                <a:latin typeface="ＭＳ Ｐゴシック" panose="020B0600070205080204" pitchFamily="50" charset="-128"/>
              </a:rPr>
              <a:t>思考力を使う問いかけ</a:t>
            </a:r>
            <a:endParaRPr lang="en-US" altLang="ja-JP" sz="1100" b="1" dirty="0">
              <a:latin typeface="ＭＳ Ｐゴシック" panose="020B0600070205080204" pitchFamily="50" charset="-128"/>
            </a:endParaRPr>
          </a:p>
        </p:txBody>
      </p:sp>
      <p:sp>
        <p:nvSpPr>
          <p:cNvPr id="41" name="角丸四角形吹き出し 40"/>
          <p:cNvSpPr/>
          <p:nvPr/>
        </p:nvSpPr>
        <p:spPr>
          <a:xfrm>
            <a:off x="3350957" y="3700389"/>
            <a:ext cx="3064227" cy="441543"/>
          </a:xfrm>
          <a:prstGeom prst="wedgeRoundRectCallout">
            <a:avLst>
              <a:gd name="adj1" fmla="val -46006"/>
              <a:gd name="adj2" fmla="val -71671"/>
              <a:gd name="adj3" fmla="val 16667"/>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defRPr/>
            </a:pPr>
            <a:r>
              <a:rPr lang="ja-JP" altLang="en-US" sz="1000" dirty="0">
                <a:solidFill>
                  <a:schemeClr val="tx1"/>
                </a:solidFill>
                <a:latin typeface="Calibri" pitchFamily="34" charset="0"/>
                <a:ea typeface="ＭＳ Ｐゴシック" charset="-128"/>
              </a:rPr>
              <a:t>手と対峙して彫っていて、現在この作品に何を感じ考えているか？</a:t>
            </a:r>
            <a:endParaRPr lang="en-US" altLang="ja-JP" sz="1000" dirty="0">
              <a:solidFill>
                <a:schemeClr val="tx1"/>
              </a:solidFill>
              <a:latin typeface="Calibri" pitchFamily="34" charset="0"/>
              <a:ea typeface="ＭＳ Ｐゴシック" charset="-128"/>
            </a:endParaRPr>
          </a:p>
        </p:txBody>
      </p:sp>
      <p:pic>
        <p:nvPicPr>
          <p:cNvPr id="42" name="図 41" descr="C:\Documents and Settings\nomura-yukari\Local Settings\Temporary Internet Files\Content.IE5\S4CYTVNR\MC90034374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591442">
            <a:off x="3038194" y="3210030"/>
            <a:ext cx="288925"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 name="円/楕円 57"/>
          <p:cNvSpPr/>
          <p:nvPr/>
        </p:nvSpPr>
        <p:spPr>
          <a:xfrm>
            <a:off x="833437" y="1832090"/>
            <a:ext cx="452959" cy="45147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pic>
        <p:nvPicPr>
          <p:cNvPr id="3" name="図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12170" y="4708300"/>
            <a:ext cx="2178101" cy="1964895"/>
          </a:xfrm>
          <a:prstGeom prst="rect">
            <a:avLst/>
          </a:prstGeom>
        </p:spPr>
      </p:pic>
      <p:sp>
        <p:nvSpPr>
          <p:cNvPr id="40" name="円/楕円 57"/>
          <p:cNvSpPr/>
          <p:nvPr/>
        </p:nvSpPr>
        <p:spPr>
          <a:xfrm>
            <a:off x="736996" y="3480918"/>
            <a:ext cx="666652" cy="28356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44" name="円/楕円 58"/>
          <p:cNvSpPr/>
          <p:nvPr/>
        </p:nvSpPr>
        <p:spPr>
          <a:xfrm>
            <a:off x="667344" y="2407274"/>
            <a:ext cx="214908" cy="36196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pic>
        <p:nvPicPr>
          <p:cNvPr id="2" name="図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03226" y="3164860"/>
            <a:ext cx="2182368" cy="1456944"/>
          </a:xfrm>
          <a:prstGeom prst="rect">
            <a:avLst/>
          </a:prstGeom>
        </p:spPr>
      </p:pic>
    </p:spTree>
    <p:extLst>
      <p:ext uri="{BB962C8B-B14F-4D97-AF65-F5344CB8AC3E}">
        <p14:creationId xmlns:p14="http://schemas.microsoft.com/office/powerpoint/2010/main" val="2979046756"/>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1720" y="262231"/>
            <a:ext cx="5846064" cy="3895344"/>
          </a:xfrm>
          <a:prstGeom prst="rect">
            <a:avLst/>
          </a:prstGeom>
        </p:spPr>
      </p:pic>
      <p:sp>
        <p:nvSpPr>
          <p:cNvPr id="8194" name="Rectangle 14"/>
          <p:cNvSpPr>
            <a:spLocks noChangeArrowheads="1"/>
          </p:cNvSpPr>
          <p:nvPr/>
        </p:nvSpPr>
        <p:spPr bwMode="auto">
          <a:xfrm>
            <a:off x="107950" y="85725"/>
            <a:ext cx="13388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dirty="0">
                <a:solidFill>
                  <a:schemeClr val="tx2"/>
                </a:solidFill>
                <a:latin typeface="Arial" panose="020B0604020202020204" pitchFamily="34" charset="0"/>
              </a:rPr>
              <a:t>授業の展開</a:t>
            </a:r>
          </a:p>
        </p:txBody>
      </p:sp>
      <p:graphicFrame>
        <p:nvGraphicFramePr>
          <p:cNvPr id="15" name="表 14"/>
          <p:cNvGraphicFramePr>
            <a:graphicFrameLocks noGrp="1"/>
          </p:cNvGraphicFramePr>
          <p:nvPr>
            <p:extLst>
              <p:ext uri="{D42A27DB-BD31-4B8C-83A1-F6EECF244321}">
                <p14:modId xmlns:p14="http://schemas.microsoft.com/office/powerpoint/2010/main" val="3037250116"/>
              </p:ext>
            </p:extLst>
          </p:nvPr>
        </p:nvGraphicFramePr>
        <p:xfrm>
          <a:off x="179512" y="4226836"/>
          <a:ext cx="8524628" cy="2321069"/>
        </p:xfrm>
        <a:graphic>
          <a:graphicData uri="http://schemas.openxmlformats.org/drawingml/2006/table">
            <a:tbl>
              <a:tblPr firstRow="1" bandRow="1">
                <a:tableStyleId>{5C22544A-7EE6-4342-B048-85BDC9FD1C3A}</a:tableStyleId>
              </a:tblPr>
              <a:tblGrid>
                <a:gridCol w="1296144">
                  <a:extLst>
                    <a:ext uri="{9D8B030D-6E8A-4147-A177-3AD203B41FA5}">
                      <a16:colId xmlns:a16="http://schemas.microsoft.com/office/drawing/2014/main" val="2288081173"/>
                    </a:ext>
                  </a:extLst>
                </a:gridCol>
                <a:gridCol w="2605907">
                  <a:extLst>
                    <a:ext uri="{9D8B030D-6E8A-4147-A177-3AD203B41FA5}">
                      <a16:colId xmlns:a16="http://schemas.microsoft.com/office/drawing/2014/main" val="3128718672"/>
                    </a:ext>
                  </a:extLst>
                </a:gridCol>
                <a:gridCol w="2146621">
                  <a:extLst>
                    <a:ext uri="{9D8B030D-6E8A-4147-A177-3AD203B41FA5}">
                      <a16:colId xmlns:a16="http://schemas.microsoft.com/office/drawing/2014/main" val="2510327318"/>
                    </a:ext>
                  </a:extLst>
                </a:gridCol>
                <a:gridCol w="2475956">
                  <a:extLst>
                    <a:ext uri="{9D8B030D-6E8A-4147-A177-3AD203B41FA5}">
                      <a16:colId xmlns:a16="http://schemas.microsoft.com/office/drawing/2014/main" val="1800687787"/>
                    </a:ext>
                  </a:extLst>
                </a:gridCol>
              </a:tblGrid>
              <a:tr h="311879">
                <a:tc>
                  <a:txBody>
                    <a:bodyPr/>
                    <a:lstStyle/>
                    <a:p>
                      <a:endParaRPr kumimoji="1" lang="ja-JP" altLang="en-US" sz="1200" dirty="0"/>
                    </a:p>
                  </a:txBody>
                  <a:tcPr/>
                </a:tc>
                <a:tc>
                  <a:txBody>
                    <a:bodyPr/>
                    <a:lstStyle/>
                    <a:p>
                      <a:pPr algn="ctr"/>
                      <a:r>
                        <a:rPr kumimoji="1" lang="en-US" altLang="ja-JP" sz="1200" dirty="0"/>
                        <a:t>A</a:t>
                      </a:r>
                      <a:r>
                        <a:rPr kumimoji="1" lang="ja-JP" altLang="en-US" sz="1050" b="0" dirty="0"/>
                        <a:t>（評価尺度１）</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t>B</a:t>
                      </a:r>
                      <a:r>
                        <a:rPr kumimoji="1" lang="ja-JP" altLang="en-US" sz="1200" dirty="0"/>
                        <a:t>　</a:t>
                      </a:r>
                      <a:r>
                        <a:rPr kumimoji="1" lang="ja-JP" altLang="en-US" sz="1100" b="0" dirty="0"/>
                        <a:t>（評価尺度２）</a:t>
                      </a:r>
                      <a:endParaRPr kumimoji="1" lang="ja-JP" altLang="en-US" sz="1200" b="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t>C</a:t>
                      </a:r>
                      <a:r>
                        <a:rPr kumimoji="1" lang="ja-JP" altLang="en-US" sz="1200" dirty="0"/>
                        <a:t>　</a:t>
                      </a:r>
                      <a:r>
                        <a:rPr kumimoji="1" lang="ja-JP" altLang="en-US" sz="1100" b="0" dirty="0"/>
                        <a:t>（評価尺度３）</a:t>
                      </a:r>
                      <a:endParaRPr kumimoji="1" lang="ja-JP" altLang="en-US" sz="1200" b="0" dirty="0"/>
                    </a:p>
                  </a:txBody>
                  <a:tcPr anchor="ctr"/>
                </a:tc>
                <a:extLst>
                  <a:ext uri="{0D108BD9-81ED-4DB2-BD59-A6C34878D82A}">
                    <a16:rowId xmlns:a16="http://schemas.microsoft.com/office/drawing/2014/main" val="2417881815"/>
                  </a:ext>
                </a:extLst>
              </a:tr>
              <a:tr h="600658">
                <a:tc>
                  <a:txBody>
                    <a:bodyPr/>
                    <a:lstStyle/>
                    <a:p>
                      <a:r>
                        <a:rPr kumimoji="1" lang="ja-JP" altLang="en-US" sz="1200" dirty="0"/>
                        <a:t>知識・理解</a:t>
                      </a:r>
                    </a:p>
                  </a:txBody>
                  <a:tcPr/>
                </a:tc>
                <a:tc>
                  <a:txBody>
                    <a:bodyPr/>
                    <a:lstStyle/>
                    <a:p>
                      <a:r>
                        <a:rPr kumimoji="1" lang="ja-JP" altLang="en-US" sz="1200" dirty="0"/>
                        <a:t>（模範的な生徒の様子）</a:t>
                      </a:r>
                      <a:endParaRPr kumimoji="1" lang="en-US" altLang="ja-JP" sz="1200" dirty="0"/>
                    </a:p>
                    <a:p>
                      <a:r>
                        <a:rPr kumimoji="1" lang="ja-JP" altLang="en-US" sz="1200" dirty="0"/>
                        <a:t>作家の題名や作品に対する思いを聞いて、自分の主題について考えている。</a:t>
                      </a:r>
                    </a:p>
                  </a:txBody>
                  <a:tcPr/>
                </a:tc>
                <a:tc>
                  <a:txBody>
                    <a:bodyPr/>
                    <a:lstStyle/>
                    <a:p>
                      <a:r>
                        <a:rPr kumimoji="1" lang="ja-JP" altLang="en-US" sz="1200" dirty="0"/>
                        <a:t>（標準）</a:t>
                      </a:r>
                      <a:endParaRPr kumimoji="1" lang="en-US" altLang="ja-JP" sz="1200" dirty="0"/>
                    </a:p>
                    <a:p>
                      <a:r>
                        <a:rPr kumimoji="1" lang="ja-JP" altLang="en-US" sz="1200" dirty="0"/>
                        <a:t>作家の題名や作品に対する思いを理解している。</a:t>
                      </a:r>
                    </a:p>
                  </a:txBody>
                  <a:tcPr/>
                </a:tc>
                <a:tc>
                  <a:txBody>
                    <a:bodyPr/>
                    <a:lstStyle/>
                    <a:p>
                      <a:r>
                        <a:rPr kumimoji="1" lang="ja-JP" altLang="en-US" sz="1200" dirty="0"/>
                        <a:t>（改善を期待）</a:t>
                      </a:r>
                      <a:endParaRPr kumimoji="1" lang="en-US" altLang="ja-JP" sz="1200" dirty="0"/>
                    </a:p>
                    <a:p>
                      <a:r>
                        <a:rPr kumimoji="1" lang="ja-JP" altLang="en-US" sz="1200" dirty="0"/>
                        <a:t>作家の話を聞いている。</a:t>
                      </a:r>
                    </a:p>
                  </a:txBody>
                  <a:tcPr/>
                </a:tc>
                <a:extLst>
                  <a:ext uri="{0D108BD9-81ED-4DB2-BD59-A6C34878D82A}">
                    <a16:rowId xmlns:a16="http://schemas.microsoft.com/office/drawing/2014/main" val="4234702874"/>
                  </a:ext>
                </a:extLst>
              </a:tr>
              <a:tr h="632217">
                <a:tc>
                  <a:txBody>
                    <a:bodyPr/>
                    <a:lstStyle/>
                    <a:p>
                      <a:r>
                        <a:rPr kumimoji="1" lang="ja-JP" altLang="en-US" sz="1200" dirty="0"/>
                        <a:t>思考力・判断力・表現力</a:t>
                      </a:r>
                    </a:p>
                  </a:txBody>
                  <a:tcPr/>
                </a:tc>
                <a:tc>
                  <a:txBody>
                    <a:bodyPr/>
                    <a:lstStyle/>
                    <a:p>
                      <a:r>
                        <a:rPr kumimoji="1" lang="ja-JP" altLang="en-US" sz="1200" dirty="0"/>
                        <a:t>途中の作品と最初に設定した主題を見比べて、「手」を通して自分と向き合ってきた中で感じ考えていることを意識化している。</a:t>
                      </a:r>
                    </a:p>
                  </a:txBody>
                  <a:tcPr/>
                </a:tc>
                <a:tc>
                  <a:txBody>
                    <a:bodyPr/>
                    <a:lstStyle/>
                    <a:p>
                      <a:r>
                        <a:rPr kumimoji="1" lang="ja-JP" altLang="en-US" sz="1200" dirty="0"/>
                        <a:t>最初に設定した主題を思い出して自分の途中作品を見ている。</a:t>
                      </a:r>
                    </a:p>
                  </a:txBody>
                  <a:tcPr/>
                </a:tc>
                <a:tc>
                  <a:txBody>
                    <a:bodyPr/>
                    <a:lstStyle/>
                    <a:p>
                      <a:r>
                        <a:rPr kumimoji="1" lang="ja-JP" altLang="en-US" sz="1200" dirty="0"/>
                        <a:t>制作の探求の方向は見えていないが、主題の捉え方が浅いことに気づいている。</a:t>
                      </a:r>
                    </a:p>
                  </a:txBody>
                  <a:tcPr/>
                </a:tc>
                <a:extLst>
                  <a:ext uri="{0D108BD9-81ED-4DB2-BD59-A6C34878D82A}">
                    <a16:rowId xmlns:a16="http://schemas.microsoft.com/office/drawing/2014/main" val="3043049587"/>
                  </a:ext>
                </a:extLst>
              </a:tr>
              <a:tr h="546150">
                <a:tc>
                  <a:txBody>
                    <a:bodyPr/>
                    <a:lstStyle/>
                    <a:p>
                      <a:r>
                        <a:rPr kumimoji="1" lang="ja-JP" altLang="en-US" sz="1200" kern="1200" dirty="0">
                          <a:solidFill>
                            <a:schemeClr val="dk1"/>
                          </a:solidFill>
                          <a:latin typeface="+mn-lt"/>
                          <a:ea typeface="+mn-ea"/>
                          <a:cs typeface="+mn-cs"/>
                        </a:rPr>
                        <a:t>主体的に学習に取り組む態度</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作家の話と作品を鑑賞しながら自分の主題について再考している。</a:t>
                      </a:r>
                    </a:p>
                  </a:txBody>
                  <a:tcPr/>
                </a:tc>
                <a:tc>
                  <a:txBody>
                    <a:bodyPr/>
                    <a:lstStyle/>
                    <a:p>
                      <a:r>
                        <a:rPr kumimoji="1" lang="ja-JP" altLang="en-US" sz="1200" dirty="0"/>
                        <a:t>作家の話と作品に関心を持って鑑賞している。</a:t>
                      </a:r>
                    </a:p>
                  </a:txBody>
                  <a:tcPr/>
                </a:tc>
                <a:tc>
                  <a:txBody>
                    <a:bodyPr/>
                    <a:lstStyle/>
                    <a:p>
                      <a:r>
                        <a:rPr kumimoji="1" lang="ja-JP" altLang="en-US" sz="1200" dirty="0"/>
                        <a:t>自分の表現とは結び付けられてはいないが、鑑賞を楽しんでいる。</a:t>
                      </a:r>
                    </a:p>
                  </a:txBody>
                  <a:tcPr/>
                </a:tc>
                <a:extLst>
                  <a:ext uri="{0D108BD9-81ED-4DB2-BD59-A6C34878D82A}">
                    <a16:rowId xmlns:a16="http://schemas.microsoft.com/office/drawing/2014/main" val="3333569986"/>
                  </a:ext>
                </a:extLst>
              </a:tr>
            </a:tbl>
          </a:graphicData>
        </a:graphic>
      </p:graphicFrame>
      <p:sp>
        <p:nvSpPr>
          <p:cNvPr id="24" name="角丸四角形吹き出し 23"/>
          <p:cNvSpPr/>
          <p:nvPr/>
        </p:nvSpPr>
        <p:spPr>
          <a:xfrm>
            <a:off x="113454" y="1321676"/>
            <a:ext cx="1763711" cy="1042143"/>
          </a:xfrm>
          <a:prstGeom prst="wedgeRoundRectCallout">
            <a:avLst>
              <a:gd name="adj1" fmla="val 73721"/>
              <a:gd name="adj2" fmla="val 22957"/>
              <a:gd name="adj3" fmla="val 16667"/>
            </a:avLst>
          </a:prstGeom>
        </p:spPr>
        <p:style>
          <a:lnRef idx="2">
            <a:schemeClr val="accent6"/>
          </a:lnRef>
          <a:fillRef idx="1">
            <a:schemeClr val="lt1"/>
          </a:fillRef>
          <a:effectRef idx="0">
            <a:schemeClr val="accent6"/>
          </a:effectRef>
          <a:fontRef idx="minor">
            <a:schemeClr val="dk1"/>
          </a:fontRef>
        </p:style>
        <p:txBody>
          <a:bodyPr anchor="ctr"/>
          <a:lstStyle/>
          <a:p>
            <a:pPr eaLnBrk="1" hangingPunct="1">
              <a:defRPr/>
            </a:pPr>
            <a:r>
              <a:rPr lang="ja-JP" altLang="en-US" sz="1000" dirty="0">
                <a:latin typeface="ＭＳ Ｐゴシック" panose="020B0600070205080204" pitchFamily="50" charset="-128"/>
              </a:rPr>
              <a:t>なぜ「手」をつくるのか。</a:t>
            </a:r>
            <a:endParaRPr lang="en-US" altLang="ja-JP" sz="1000" dirty="0">
              <a:latin typeface="ＭＳ Ｐゴシック" panose="020B0600070205080204" pitchFamily="50" charset="-128"/>
            </a:endParaRPr>
          </a:p>
          <a:p>
            <a:pPr eaLnBrk="1" hangingPunct="1">
              <a:defRPr/>
            </a:pPr>
            <a:r>
              <a:rPr lang="ja-JP" altLang="en-US" sz="1000" dirty="0">
                <a:latin typeface="ＭＳ Ｐゴシック" panose="020B0600070205080204" pitchFamily="50" charset="-128"/>
              </a:rPr>
              <a:t>作品の「手」をつくっていたときの思いや題名の意図を語る。</a:t>
            </a:r>
          </a:p>
        </p:txBody>
      </p:sp>
      <p:sp>
        <p:nvSpPr>
          <p:cNvPr id="14" name="角丸四角形吹き出し 13"/>
          <p:cNvSpPr/>
          <p:nvPr/>
        </p:nvSpPr>
        <p:spPr>
          <a:xfrm>
            <a:off x="7020272" y="590973"/>
            <a:ext cx="1942320" cy="931720"/>
          </a:xfrm>
          <a:prstGeom prst="wedgeRoundRectCallout">
            <a:avLst>
              <a:gd name="adj1" fmla="val -78107"/>
              <a:gd name="adj2" fmla="val 64926"/>
              <a:gd name="adj3" fmla="val 16667"/>
            </a:avLst>
          </a:prstGeom>
        </p:spPr>
        <p:style>
          <a:lnRef idx="2">
            <a:schemeClr val="accent6"/>
          </a:lnRef>
          <a:fillRef idx="1">
            <a:schemeClr val="lt1"/>
          </a:fillRef>
          <a:effectRef idx="0">
            <a:schemeClr val="accent6"/>
          </a:effectRef>
          <a:fontRef idx="minor">
            <a:schemeClr val="dk1"/>
          </a:fontRef>
        </p:style>
        <p:txBody>
          <a:bodyPr anchor="ctr"/>
          <a:lstStyle/>
          <a:p>
            <a:pPr eaLnBrk="1" hangingPunct="1">
              <a:defRPr/>
            </a:pPr>
            <a:r>
              <a:rPr lang="ja-JP" altLang="en-US" sz="1000" dirty="0">
                <a:latin typeface="ＭＳ Ｐゴシック" panose="020B0600070205080204" pitchFamily="50" charset="-128"/>
              </a:rPr>
              <a:t>道具を探したり試したりしながら自分の表現に合ったものを見つけていく醍醐味</a:t>
            </a:r>
          </a:p>
        </p:txBody>
      </p:sp>
      <p:sp>
        <p:nvSpPr>
          <p:cNvPr id="32" name="角丸四角形吹き出し 31"/>
          <p:cNvSpPr/>
          <p:nvPr/>
        </p:nvSpPr>
        <p:spPr>
          <a:xfrm>
            <a:off x="313605" y="3424846"/>
            <a:ext cx="2890243" cy="732729"/>
          </a:xfrm>
          <a:prstGeom prst="wedgeRoundRectCallout">
            <a:avLst>
              <a:gd name="adj1" fmla="val 60913"/>
              <a:gd name="adj2" fmla="val -104937"/>
              <a:gd name="adj3" fmla="val 16667"/>
            </a:avLst>
          </a:prstGeom>
        </p:spPr>
        <p:style>
          <a:lnRef idx="2">
            <a:schemeClr val="accent6"/>
          </a:lnRef>
          <a:fillRef idx="1">
            <a:schemeClr val="lt1"/>
          </a:fillRef>
          <a:effectRef idx="0">
            <a:schemeClr val="accent6"/>
          </a:effectRef>
          <a:fontRef idx="minor">
            <a:schemeClr val="dk1"/>
          </a:fontRef>
        </p:style>
        <p:txBody>
          <a:bodyPr anchor="ctr"/>
          <a:lstStyle/>
          <a:p>
            <a:pPr eaLnBrk="1" hangingPunct="1">
              <a:defRPr/>
            </a:pPr>
            <a:r>
              <a:rPr lang="ja-JP" altLang="en-US" sz="1000" dirty="0">
                <a:latin typeface="ＭＳ Ｐゴシック" panose="020B0600070205080204" pitchFamily="50" charset="-128"/>
              </a:rPr>
              <a:t>手のくぼみの空間など、手以外の空間を見ること</a:t>
            </a:r>
          </a:p>
        </p:txBody>
      </p:sp>
      <p:sp>
        <p:nvSpPr>
          <p:cNvPr id="3" name="正方形/長方形 2"/>
          <p:cNvSpPr/>
          <p:nvPr/>
        </p:nvSpPr>
        <p:spPr>
          <a:xfrm>
            <a:off x="68840" y="381288"/>
            <a:ext cx="1689886" cy="261610"/>
          </a:xfrm>
          <a:prstGeom prst="rect">
            <a:avLst/>
          </a:prstGeom>
        </p:spPr>
        <p:txBody>
          <a:bodyPr wrap="none">
            <a:spAutoFit/>
          </a:bodyPr>
          <a:lstStyle/>
          <a:p>
            <a:r>
              <a:rPr lang="en-US" altLang="ja-JP" sz="1100" dirty="0"/>
              <a:t>【</a:t>
            </a:r>
            <a:r>
              <a:rPr lang="ja-JP" altLang="en-US" sz="1100" dirty="0"/>
              <a:t>外部講師による鑑賞会</a:t>
            </a:r>
            <a:r>
              <a:rPr lang="en-US" altLang="ja-JP" sz="1100" dirty="0"/>
              <a:t>】</a:t>
            </a:r>
            <a:endParaRPr lang="ja-JP" altLang="en-US" sz="1100" dirty="0"/>
          </a:p>
        </p:txBody>
      </p:sp>
    </p:spTree>
    <p:extLst>
      <p:ext uri="{BB962C8B-B14F-4D97-AF65-F5344CB8AC3E}">
        <p14:creationId xmlns:p14="http://schemas.microsoft.com/office/powerpoint/2010/main" val="3438187686"/>
      </p:ext>
    </p:extLst>
  </p:cSld>
  <p:clrMapOvr>
    <a:masterClrMapping/>
  </p:clrMapOvr>
  <p:transition spd="med"/>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30867</TotalTime>
  <Words>677</Words>
  <Application>Microsoft Office PowerPoint</Application>
  <PresentationFormat>画面に合わせる (4:3)</PresentationFormat>
  <Paragraphs>159</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ＤＦ特太ゴシック体</vt:lpstr>
      <vt:lpstr>ＭＳ Ｐゴシック</vt:lpstr>
      <vt:lpstr>ＭＳ 明朝</vt:lpstr>
      <vt:lpstr>Arial</vt:lpstr>
      <vt:lpstr>Calibri</vt:lpstr>
      <vt:lpstr>Times New Roman</vt:lpstr>
      <vt:lpstr>Verdana</vt:lpstr>
      <vt:lpstr>Office ​​テーマ</vt:lpstr>
      <vt:lpstr>PowerPoint プレゼンテーション</vt:lpstr>
      <vt:lpstr>PowerPoint プレゼンテーション</vt:lpstr>
    </vt:vector>
  </TitlesOfParts>
  <Company>福井県教育庁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福井県教育庁</dc:creator>
  <cp:lastModifiedBy>野口　博史</cp:lastModifiedBy>
  <cp:revision>484</cp:revision>
  <cp:lastPrinted>2019-12-13T23:42:49Z</cp:lastPrinted>
  <dcterms:created xsi:type="dcterms:W3CDTF">2017-07-27T02:50:12Z</dcterms:created>
  <dcterms:modified xsi:type="dcterms:W3CDTF">2021-07-26T00:28:16Z</dcterms:modified>
</cp:coreProperties>
</file>