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99" r:id="rId2"/>
    <p:sldId id="302" r:id="rId3"/>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CCFF66"/>
    <a:srgbClr val="FFFF66"/>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99" autoAdjust="0"/>
    <p:restoredTop sz="94660"/>
  </p:normalViewPr>
  <p:slideViewPr>
    <p:cSldViewPr>
      <p:cViewPr varScale="1">
        <p:scale>
          <a:sx n="80" d="100"/>
          <a:sy n="80" d="100"/>
        </p:scale>
        <p:origin x="1080"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B9A58E3D-C9C9-4C07-AA88-9DAF36BE61CA}" type="datetimeFigureOut">
              <a:rPr lang="ja-JP" altLang="en-US"/>
              <a:pPr>
                <a:defRPr/>
              </a:pPr>
              <a:t>2020/6/13</a:t>
            </a:fld>
            <a:endParaRPr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CF9D4FA-63F3-4286-AEB3-A207F479B745}"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ja-JP" dirty="0"/>
          </a:p>
        </p:txBody>
      </p:sp>
    </p:spTree>
    <p:extLst>
      <p:ext uri="{BB962C8B-B14F-4D97-AF65-F5344CB8AC3E}">
        <p14:creationId xmlns:p14="http://schemas.microsoft.com/office/powerpoint/2010/main" val="2090508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BCF9D4FA-63F3-4286-AEB3-A207F479B745}" type="slidenum">
              <a:rPr lang="ja-JP" altLang="en-US" smtClean="0"/>
              <a:pPr>
                <a:defRPr/>
              </a:pPr>
              <a:t>2</a:t>
            </a:fld>
            <a:endParaRPr lang="ja-JP" altLang="en-US"/>
          </a:p>
        </p:txBody>
      </p:sp>
    </p:spTree>
    <p:extLst>
      <p:ext uri="{BB962C8B-B14F-4D97-AF65-F5344CB8AC3E}">
        <p14:creationId xmlns:p14="http://schemas.microsoft.com/office/powerpoint/2010/main" val="3342421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5263345E-8E23-4A2D-BBC8-2966563007A7}" type="datetimeFigureOut">
              <a:rPr lang="ja-JP" altLang="en-US"/>
              <a:pPr>
                <a:defRPr/>
              </a:pPr>
              <a:t>2020/6/13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78E55CE-8D16-417E-9BBA-B3A205EA128E}" type="slidenum">
              <a:rPr lang="ja-JP" altLang="en-US"/>
              <a:pPr>
                <a:defRPr/>
              </a:pPr>
              <a:t>‹#›</a:t>
            </a:fld>
            <a:endParaRPr lang="ja-JP" altLang="en-US"/>
          </a:p>
        </p:txBody>
      </p:sp>
    </p:spTree>
    <p:extLst>
      <p:ext uri="{BB962C8B-B14F-4D97-AF65-F5344CB8AC3E}">
        <p14:creationId xmlns:p14="http://schemas.microsoft.com/office/powerpoint/2010/main" val="1939031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6819991F-CCBC-4EB9-A974-B732A7E09AB5}" type="datetimeFigureOut">
              <a:rPr lang="ja-JP" altLang="en-US"/>
              <a:pPr>
                <a:defRPr/>
              </a:pPr>
              <a:t>2020/6/13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17919DB-1A09-4F30-B20A-749A2057D50F}" type="slidenum">
              <a:rPr lang="ja-JP" altLang="en-US"/>
              <a:pPr>
                <a:defRPr/>
              </a:pPr>
              <a:t>‹#›</a:t>
            </a:fld>
            <a:endParaRPr lang="ja-JP" altLang="en-US"/>
          </a:p>
        </p:txBody>
      </p:sp>
    </p:spTree>
    <p:extLst>
      <p:ext uri="{BB962C8B-B14F-4D97-AF65-F5344CB8AC3E}">
        <p14:creationId xmlns:p14="http://schemas.microsoft.com/office/powerpoint/2010/main" val="1016423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0C4F8EE9-4C24-4CB3-BE68-B77EEE0F4CBB}" type="datetimeFigureOut">
              <a:rPr lang="ja-JP" altLang="en-US"/>
              <a:pPr>
                <a:defRPr/>
              </a:pPr>
              <a:t>2020/6/13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6A12E5D0-1456-48E6-AC79-CE658D604DFD}" type="slidenum">
              <a:rPr lang="ja-JP" altLang="en-US"/>
              <a:pPr>
                <a:defRPr/>
              </a:pPr>
              <a:t>‹#›</a:t>
            </a:fld>
            <a:endParaRPr lang="ja-JP" altLang="en-US"/>
          </a:p>
        </p:txBody>
      </p:sp>
    </p:spTree>
    <p:extLst>
      <p:ext uri="{BB962C8B-B14F-4D97-AF65-F5344CB8AC3E}">
        <p14:creationId xmlns:p14="http://schemas.microsoft.com/office/powerpoint/2010/main" val="3353229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4C599DE8-1F97-4CBD-A3C6-4FFD2ADD39C5}" type="datetimeFigureOut">
              <a:rPr lang="ja-JP" altLang="en-US"/>
              <a:pPr>
                <a:defRPr/>
              </a:pPr>
              <a:t>2020/6/13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7D264445-EF1A-415D-A6B1-A8C05D0D85EA}" type="slidenum">
              <a:rPr lang="ja-JP" altLang="en-US"/>
              <a:pPr>
                <a:defRPr/>
              </a:pPr>
              <a:t>‹#›</a:t>
            </a:fld>
            <a:endParaRPr lang="ja-JP" altLang="en-US"/>
          </a:p>
        </p:txBody>
      </p:sp>
    </p:spTree>
    <p:extLst>
      <p:ext uri="{BB962C8B-B14F-4D97-AF65-F5344CB8AC3E}">
        <p14:creationId xmlns:p14="http://schemas.microsoft.com/office/powerpoint/2010/main" val="344792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B9FE12DA-9E3F-4FF9-8DEE-9F910629FF59}" type="datetimeFigureOut">
              <a:rPr lang="ja-JP" altLang="en-US"/>
              <a:pPr>
                <a:defRPr/>
              </a:pPr>
              <a:t>2020/6/13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AB52CE89-A18E-49B3-A82A-7CB3EF8296E3}" type="slidenum">
              <a:rPr lang="ja-JP" altLang="en-US"/>
              <a:pPr>
                <a:defRPr/>
              </a:pPr>
              <a:t>‹#›</a:t>
            </a:fld>
            <a:endParaRPr lang="ja-JP" altLang="en-US"/>
          </a:p>
        </p:txBody>
      </p:sp>
    </p:spTree>
    <p:extLst>
      <p:ext uri="{BB962C8B-B14F-4D97-AF65-F5344CB8AC3E}">
        <p14:creationId xmlns:p14="http://schemas.microsoft.com/office/powerpoint/2010/main" val="4134667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C2A075B8-9072-4187-B9AB-412324F41318}" type="datetimeFigureOut">
              <a:rPr lang="ja-JP" altLang="en-US"/>
              <a:pPr>
                <a:defRPr/>
              </a:pPr>
              <a:t>2020/6/13</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13D532E0-22B1-49D6-85E6-1914AA93A1A4}" type="slidenum">
              <a:rPr lang="ja-JP" altLang="en-US"/>
              <a:pPr>
                <a:defRPr/>
              </a:pPr>
              <a:t>‹#›</a:t>
            </a:fld>
            <a:endParaRPr lang="ja-JP" altLang="en-US"/>
          </a:p>
        </p:txBody>
      </p:sp>
    </p:spTree>
    <p:extLst>
      <p:ext uri="{BB962C8B-B14F-4D97-AF65-F5344CB8AC3E}">
        <p14:creationId xmlns:p14="http://schemas.microsoft.com/office/powerpoint/2010/main" val="158097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0B765DBD-A8BC-4A10-A83C-F88843FEF76E}" type="datetimeFigureOut">
              <a:rPr lang="ja-JP" altLang="en-US"/>
              <a:pPr>
                <a:defRPr/>
              </a:pPr>
              <a:t>2020/6/13</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0C390909-C664-4470-BD9A-883F13D32531}" type="slidenum">
              <a:rPr lang="ja-JP" altLang="en-US"/>
              <a:pPr>
                <a:defRPr/>
              </a:pPr>
              <a:t>‹#›</a:t>
            </a:fld>
            <a:endParaRPr lang="ja-JP" altLang="en-US"/>
          </a:p>
        </p:txBody>
      </p:sp>
    </p:spTree>
    <p:extLst>
      <p:ext uri="{BB962C8B-B14F-4D97-AF65-F5344CB8AC3E}">
        <p14:creationId xmlns:p14="http://schemas.microsoft.com/office/powerpoint/2010/main" val="292280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EA384CC9-80A0-42BC-B879-B51444400C96}" type="datetimeFigureOut">
              <a:rPr lang="ja-JP" altLang="en-US"/>
              <a:pPr>
                <a:defRPr/>
              </a:pPr>
              <a:t>2020/6/13</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2AFEC303-1913-4BC8-8854-A05CB6C09837}" type="slidenum">
              <a:rPr lang="ja-JP" altLang="en-US"/>
              <a:pPr>
                <a:defRPr/>
              </a:pPr>
              <a:t>‹#›</a:t>
            </a:fld>
            <a:endParaRPr lang="ja-JP" altLang="en-US"/>
          </a:p>
        </p:txBody>
      </p:sp>
    </p:spTree>
    <p:extLst>
      <p:ext uri="{BB962C8B-B14F-4D97-AF65-F5344CB8AC3E}">
        <p14:creationId xmlns:p14="http://schemas.microsoft.com/office/powerpoint/2010/main" val="1623300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422828F2-ECC2-4969-B5FD-023E242FF4ED}" type="datetimeFigureOut">
              <a:rPr lang="ja-JP" altLang="en-US"/>
              <a:pPr>
                <a:defRPr/>
              </a:pPr>
              <a:t>2020/6/13</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A861DCA0-A7E0-473C-984F-014803B689DC}" type="slidenum">
              <a:rPr lang="ja-JP" altLang="en-US"/>
              <a:pPr>
                <a:defRPr/>
              </a:pPr>
              <a:t>‹#›</a:t>
            </a:fld>
            <a:endParaRPr lang="ja-JP" altLang="en-US"/>
          </a:p>
        </p:txBody>
      </p:sp>
    </p:spTree>
    <p:extLst>
      <p:ext uri="{BB962C8B-B14F-4D97-AF65-F5344CB8AC3E}">
        <p14:creationId xmlns:p14="http://schemas.microsoft.com/office/powerpoint/2010/main" val="819233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A5AE03AA-9D4C-478B-84EB-7A56502BCD56}" type="datetimeFigureOut">
              <a:rPr lang="ja-JP" altLang="en-US"/>
              <a:pPr>
                <a:defRPr/>
              </a:pPr>
              <a:t>2020/6/13</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604069FE-8D51-46B7-9031-591B917A3335}" type="slidenum">
              <a:rPr lang="ja-JP" altLang="en-US"/>
              <a:pPr>
                <a:defRPr/>
              </a:pPr>
              <a:t>‹#›</a:t>
            </a:fld>
            <a:endParaRPr lang="ja-JP" altLang="en-US"/>
          </a:p>
        </p:txBody>
      </p:sp>
    </p:spTree>
    <p:extLst>
      <p:ext uri="{BB962C8B-B14F-4D97-AF65-F5344CB8AC3E}">
        <p14:creationId xmlns:p14="http://schemas.microsoft.com/office/powerpoint/2010/main" val="960563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E5ECB93D-83F2-468D-A027-3F289B3B226D}" type="datetimeFigureOut">
              <a:rPr lang="ja-JP" altLang="en-US"/>
              <a:pPr>
                <a:defRPr/>
              </a:pPr>
              <a:t>2020/6/13</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431C559A-9258-405C-8233-4F047F71EA17}" type="slidenum">
              <a:rPr lang="ja-JP" altLang="en-US"/>
              <a:pPr>
                <a:defRPr/>
              </a:pPr>
              <a:t>‹#›</a:t>
            </a:fld>
            <a:endParaRPr lang="ja-JP" altLang="en-US"/>
          </a:p>
        </p:txBody>
      </p:sp>
    </p:spTree>
    <p:extLst>
      <p:ext uri="{BB962C8B-B14F-4D97-AF65-F5344CB8AC3E}">
        <p14:creationId xmlns:p14="http://schemas.microsoft.com/office/powerpoint/2010/main" val="100271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720AC8C2-0D8A-4F2A-B8EE-26B6A11B1950}" type="datetimeFigureOut">
              <a:rPr lang="ja-JP" altLang="en-US"/>
              <a:pPr>
                <a:defRPr/>
              </a:pPr>
              <a:t>2020/6/13</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96907E11-0539-4F02-8621-DD706681879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jpeg"/><Relationship Id="rId15" Type="http://schemas.openxmlformats.org/officeDocument/2006/relationships/image" Target="../media/image1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 name="Group 317"/>
          <p:cNvGraphicFramePr>
            <a:graphicFrameLocks noGrp="1"/>
          </p:cNvGraphicFramePr>
          <p:nvPr>
            <p:extLst/>
          </p:nvPr>
        </p:nvGraphicFramePr>
        <p:xfrm>
          <a:off x="150813" y="358775"/>
          <a:ext cx="8813675" cy="623888"/>
        </p:xfrm>
        <a:graphic>
          <a:graphicData uri="http://schemas.openxmlformats.org/drawingml/2006/table">
            <a:tbl>
              <a:tblPr/>
              <a:tblGrid>
                <a:gridCol w="1137240">
                  <a:extLst>
                    <a:ext uri="{9D8B030D-6E8A-4147-A177-3AD203B41FA5}">
                      <a16:colId xmlns:a16="http://schemas.microsoft.com/office/drawing/2014/main" val="20000"/>
                    </a:ext>
                  </a:extLst>
                </a:gridCol>
                <a:gridCol w="672518">
                  <a:extLst>
                    <a:ext uri="{9D8B030D-6E8A-4147-A177-3AD203B41FA5}">
                      <a16:colId xmlns:a16="http://schemas.microsoft.com/office/drawing/2014/main" val="20001"/>
                    </a:ext>
                  </a:extLst>
                </a:gridCol>
                <a:gridCol w="3259501">
                  <a:extLst>
                    <a:ext uri="{9D8B030D-6E8A-4147-A177-3AD203B41FA5}">
                      <a16:colId xmlns:a16="http://schemas.microsoft.com/office/drawing/2014/main" val="20002"/>
                    </a:ext>
                  </a:extLst>
                </a:gridCol>
                <a:gridCol w="1584176">
                  <a:extLst>
                    <a:ext uri="{9D8B030D-6E8A-4147-A177-3AD203B41FA5}">
                      <a16:colId xmlns:a16="http://schemas.microsoft.com/office/drawing/2014/main" val="20003"/>
                    </a:ext>
                  </a:extLst>
                </a:gridCol>
                <a:gridCol w="792088">
                  <a:extLst>
                    <a:ext uri="{9D8B030D-6E8A-4147-A177-3AD203B41FA5}">
                      <a16:colId xmlns:a16="http://schemas.microsoft.com/office/drawing/2014/main" val="20004"/>
                    </a:ext>
                  </a:extLst>
                </a:gridCol>
                <a:gridCol w="710332">
                  <a:extLst>
                    <a:ext uri="{9D8B030D-6E8A-4147-A177-3AD203B41FA5}">
                      <a16:colId xmlns:a16="http://schemas.microsoft.com/office/drawing/2014/main" val="20005"/>
                    </a:ext>
                  </a:extLst>
                </a:gridCol>
                <a:gridCol w="657820">
                  <a:extLst>
                    <a:ext uri="{9D8B030D-6E8A-4147-A177-3AD203B41FA5}">
                      <a16:colId xmlns:a16="http://schemas.microsoft.com/office/drawing/2014/main" val="4259983833"/>
                    </a:ext>
                  </a:extLst>
                </a:gridCol>
              </a:tblGrid>
              <a:tr h="365253">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bg1"/>
                          </a:solidFill>
                          <a:effectLst/>
                          <a:latin typeface="Arial" charset="0"/>
                          <a:ea typeface="ＭＳ Ｐゴシック" charset="-128"/>
                        </a:rPr>
                        <a:t>指導ユニット </a:t>
                      </a:r>
                      <a:r>
                        <a:rPr kumimoji="1" lang="en-US" altLang="ja-JP" sz="1000" b="1" i="0" u="none" strike="noStrike" cap="none" normalizeH="0" baseline="0" dirty="0">
                          <a:ln>
                            <a:noFill/>
                          </a:ln>
                          <a:solidFill>
                            <a:schemeClr val="bg1"/>
                          </a:solidFill>
                          <a:effectLst/>
                          <a:latin typeface="Arial" charset="0"/>
                          <a:ea typeface="ＭＳ Ｐゴシック" charset="-128"/>
                        </a:rPr>
                        <a:t>Ver.R1.12</a:t>
                      </a:r>
                    </a:p>
                  </a:txBody>
                  <a:tcPr marL="91498" marR="91498" marT="45467" marB="45467"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charset="0"/>
                          <a:ea typeface="ＭＳ Ｐゴシック" charset="-128"/>
                        </a:rPr>
                        <a:t>題材名</a:t>
                      </a:r>
                    </a:p>
                  </a:txBody>
                  <a:tcPr marL="91498" marR="91498" marT="45467" marB="45467" anchor="ctr" horzOverflow="overflow">
                    <a:lnL w="19050" cap="flat" cmpd="sng" algn="ctr">
                      <a:solidFill>
                        <a:schemeClr val="tx1"/>
                      </a:solidFill>
                      <a:prstDash val="solid"/>
                      <a:round/>
                      <a:headEnd type="none" w="med" len="med"/>
                      <a:tailEnd type="none" w="med" len="med"/>
                    </a:lnL>
                    <a:lnR w="6350"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0" fontAlgn="base" latinLnBrk="0" hangingPunct="0">
                        <a:lnSpc>
                          <a:spcPts val="9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Arial" charset="0"/>
                          <a:ea typeface="ＭＳ Ｐゴシック" charset="-128"/>
                          <a:cs typeface="+mn-cs"/>
                        </a:rPr>
                        <a:t>　</a:t>
                      </a:r>
                      <a:r>
                        <a:rPr kumimoji="1" lang="ja-JP" altLang="en-US" sz="900" b="0" i="0" u="none" strike="noStrike" kern="1200" cap="none" spc="0" normalizeH="0" baseline="0" noProof="0" dirty="0">
                          <a:ln>
                            <a:noFill/>
                          </a:ln>
                          <a:solidFill>
                            <a:prstClr val="black"/>
                          </a:solidFill>
                          <a:effectLst/>
                          <a:uLnTx/>
                          <a:uFillTx/>
                          <a:latin typeface="ＭＳ Ｐゴシック" panose="020B0600070205080204" pitchFamily="50" charset="-128"/>
                          <a:ea typeface="+mn-ea"/>
                          <a:cs typeface="+mn-cs"/>
                        </a:rPr>
                        <a:t>「組写真」で日常の美しさ・面白さを表現しよう</a:t>
                      </a:r>
                      <a:endParaRPr kumimoji="1" lang="en-US" altLang="ja-JP" sz="900" b="0" i="0" u="none" strike="noStrike" kern="1200" cap="none" spc="0" normalizeH="0" baseline="0" noProof="0" dirty="0">
                        <a:ln>
                          <a:noFill/>
                        </a:ln>
                        <a:solidFill>
                          <a:prstClr val="black"/>
                        </a:solidFill>
                        <a:effectLst/>
                        <a:uLnTx/>
                        <a:uFillTx/>
                        <a:latin typeface="ＭＳ Ｐゴシック" panose="020B0600070205080204" pitchFamily="50" charset="-128"/>
                        <a:ea typeface="+mn-ea"/>
                        <a:cs typeface="+mn-cs"/>
                      </a:endParaRPr>
                    </a:p>
                    <a:p>
                      <a:pPr marL="0" marR="0" lvl="0" indent="0" algn="l" defTabSz="914400" rtl="0" eaLnBrk="0" fontAlgn="base" latinLnBrk="0" hangingPunct="0">
                        <a:lnSpc>
                          <a:spcPts val="9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ＭＳ Ｐゴシック" panose="020B0600070205080204" pitchFamily="50" charset="-128"/>
                          <a:ea typeface="+mn-ea"/>
                          <a:cs typeface="+mn-cs"/>
                        </a:rPr>
                        <a:t>　　　　～日常の中の「色」や「形」から～　</a:t>
                      </a:r>
                      <a:endParaRPr kumimoji="1" lang="en-US" altLang="ja-JP" sz="900" b="0" i="0" u="none" strike="noStrike" kern="1200" cap="none" spc="0" normalizeH="0" baseline="0" noProof="0" dirty="0">
                        <a:ln>
                          <a:noFill/>
                        </a:ln>
                        <a:solidFill>
                          <a:prstClr val="black"/>
                        </a:solidFill>
                        <a:effectLst/>
                        <a:uLnTx/>
                        <a:uFillTx/>
                        <a:latin typeface="ＭＳ Ｐゴシック" panose="020B0600070205080204" pitchFamily="50" charset="-128"/>
                        <a:ea typeface="+mn-ea"/>
                        <a:cs typeface="+mn-cs"/>
                      </a:endParaRPr>
                    </a:p>
                  </a:txBody>
                  <a:tcPr marL="91498" marR="91498" marT="45467" marB="45467" anchor="ctr" horzOverflow="overflow">
                    <a:lnL w="635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lumMod val="20000"/>
                        <a:lumOff val="80000"/>
                      </a:schemeClr>
                    </a:solidFill>
                  </a:tcPr>
                </a:tc>
                <a:tc>
                  <a:txBody>
                    <a:bodyPr/>
                    <a:lstStyle>
                      <a:lvl1pPr>
                        <a:spcBef>
                          <a:spcPct val="20000"/>
                        </a:spcBef>
                        <a:buFont typeface="Arial" charset="0"/>
                        <a:defRPr kumimoji="1" sz="2800">
                          <a:solidFill>
                            <a:schemeClr val="tx1"/>
                          </a:solidFill>
                          <a:latin typeface="Arial" charset="0"/>
                        </a:defRPr>
                      </a:lvl1pPr>
                      <a:lvl2pPr marL="742950" indent="-285750">
                        <a:spcBef>
                          <a:spcPct val="20000"/>
                        </a:spcBef>
                        <a:buFont typeface="Arial" charset="0"/>
                        <a:defRPr kumimoji="1" sz="2400">
                          <a:solidFill>
                            <a:schemeClr val="tx1"/>
                          </a:solidFill>
                          <a:latin typeface="Arial" charset="0"/>
                        </a:defRPr>
                      </a:lvl2pPr>
                      <a:lvl3pPr marL="1143000" indent="-228600">
                        <a:spcBef>
                          <a:spcPct val="20000"/>
                        </a:spcBef>
                        <a:buFont typeface="Arial" charset="0"/>
                        <a:defRPr kumimoji="1" sz="2000">
                          <a:solidFill>
                            <a:schemeClr val="tx1"/>
                          </a:solidFill>
                          <a:latin typeface="Arial" charset="0"/>
                        </a:defRPr>
                      </a:lvl3pPr>
                      <a:lvl4pPr marL="1600200" indent="-228600">
                        <a:spcBef>
                          <a:spcPct val="20000"/>
                        </a:spcBef>
                        <a:buFont typeface="Arial" charset="0"/>
                        <a:defRPr kumimoji="1">
                          <a:solidFill>
                            <a:schemeClr val="tx1"/>
                          </a:solidFill>
                          <a:latin typeface="Arial" charset="0"/>
                        </a:defRPr>
                      </a:lvl4pPr>
                      <a:lvl5pPr marL="2057400" indent="-228600">
                        <a:spcBef>
                          <a:spcPct val="20000"/>
                        </a:spcBef>
                        <a:buFont typeface="Arial" charset="0"/>
                        <a:defRPr kumimoji="1">
                          <a:solidFill>
                            <a:schemeClr val="tx1"/>
                          </a:solidFill>
                          <a:latin typeface="Arial" charset="0"/>
                        </a:defRPr>
                      </a:lvl5pPr>
                      <a:lvl6pPr marL="2514600" indent="-228600" eaLnBrk="0" fontAlgn="base" hangingPunct="0">
                        <a:spcBef>
                          <a:spcPct val="20000"/>
                        </a:spcBef>
                        <a:spcAft>
                          <a:spcPct val="0"/>
                        </a:spcAft>
                        <a:buFont typeface="Arial" charset="0"/>
                        <a:defRPr kumimoji="1">
                          <a:solidFill>
                            <a:schemeClr val="tx1"/>
                          </a:solidFill>
                          <a:latin typeface="Arial" charset="0"/>
                        </a:defRPr>
                      </a:lvl6pPr>
                      <a:lvl7pPr marL="2971800" indent="-228600" eaLnBrk="0" fontAlgn="base" hangingPunct="0">
                        <a:spcBef>
                          <a:spcPct val="20000"/>
                        </a:spcBef>
                        <a:spcAft>
                          <a:spcPct val="0"/>
                        </a:spcAft>
                        <a:buFont typeface="Arial" charset="0"/>
                        <a:defRPr kumimoji="1">
                          <a:solidFill>
                            <a:schemeClr val="tx1"/>
                          </a:solidFill>
                          <a:latin typeface="Arial" charset="0"/>
                        </a:defRPr>
                      </a:lvl7pPr>
                      <a:lvl8pPr marL="3429000" indent="-228600" eaLnBrk="0" fontAlgn="base" hangingPunct="0">
                        <a:spcBef>
                          <a:spcPct val="20000"/>
                        </a:spcBef>
                        <a:spcAft>
                          <a:spcPct val="0"/>
                        </a:spcAft>
                        <a:buFont typeface="Arial" charset="0"/>
                        <a:defRPr kumimoji="1">
                          <a:solidFill>
                            <a:schemeClr val="tx1"/>
                          </a:solidFill>
                          <a:latin typeface="Arial" charset="0"/>
                        </a:defRPr>
                      </a:lvl8pPr>
                      <a:lvl9pPr marL="3886200" indent="-228600" eaLnBrk="0" fontAlgn="base" hangingPunct="0">
                        <a:spcBef>
                          <a:spcPct val="20000"/>
                        </a:spcBef>
                        <a:spcAft>
                          <a:spcPct val="0"/>
                        </a:spcAft>
                        <a:buFont typeface="Arial" charset="0"/>
                        <a:defRPr kumimoji="1">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charset="-128"/>
                        </a:rPr>
                        <a:t>導入／展開／まとめ</a:t>
                      </a:r>
                    </a:p>
                  </a:txBody>
                  <a:tcPr marL="91435" marR="91435" marT="45414" marB="454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a:spcBef>
                          <a:spcPct val="20000"/>
                        </a:spcBef>
                        <a:buFont typeface="Arial" charset="0"/>
                        <a:defRPr kumimoji="1" sz="2800">
                          <a:solidFill>
                            <a:schemeClr val="tx1"/>
                          </a:solidFill>
                          <a:latin typeface="Arial" charset="0"/>
                        </a:defRPr>
                      </a:lvl1pPr>
                      <a:lvl2pPr marL="742950" indent="-285750">
                        <a:spcBef>
                          <a:spcPct val="20000"/>
                        </a:spcBef>
                        <a:buFont typeface="Arial" charset="0"/>
                        <a:defRPr kumimoji="1" sz="2400">
                          <a:solidFill>
                            <a:schemeClr val="tx1"/>
                          </a:solidFill>
                          <a:latin typeface="Arial" charset="0"/>
                        </a:defRPr>
                      </a:lvl2pPr>
                      <a:lvl3pPr marL="1143000" indent="-228600">
                        <a:spcBef>
                          <a:spcPct val="20000"/>
                        </a:spcBef>
                        <a:buFont typeface="Arial" charset="0"/>
                        <a:defRPr kumimoji="1" sz="2000">
                          <a:solidFill>
                            <a:schemeClr val="tx1"/>
                          </a:solidFill>
                          <a:latin typeface="Arial" charset="0"/>
                        </a:defRPr>
                      </a:lvl3pPr>
                      <a:lvl4pPr marL="1600200" indent="-228600">
                        <a:spcBef>
                          <a:spcPct val="20000"/>
                        </a:spcBef>
                        <a:buFont typeface="Arial" charset="0"/>
                        <a:defRPr kumimoji="1">
                          <a:solidFill>
                            <a:schemeClr val="tx1"/>
                          </a:solidFill>
                          <a:latin typeface="Arial" charset="0"/>
                        </a:defRPr>
                      </a:lvl4pPr>
                      <a:lvl5pPr marL="2057400" indent="-228600">
                        <a:spcBef>
                          <a:spcPct val="20000"/>
                        </a:spcBef>
                        <a:buFont typeface="Arial" charset="0"/>
                        <a:defRPr kumimoji="1">
                          <a:solidFill>
                            <a:schemeClr val="tx1"/>
                          </a:solidFill>
                          <a:latin typeface="Arial" charset="0"/>
                        </a:defRPr>
                      </a:lvl5pPr>
                      <a:lvl6pPr marL="2514600" indent="-228600" eaLnBrk="0" fontAlgn="base" hangingPunct="0">
                        <a:spcBef>
                          <a:spcPct val="20000"/>
                        </a:spcBef>
                        <a:spcAft>
                          <a:spcPct val="0"/>
                        </a:spcAft>
                        <a:buFont typeface="Arial" charset="0"/>
                        <a:defRPr kumimoji="1">
                          <a:solidFill>
                            <a:schemeClr val="tx1"/>
                          </a:solidFill>
                          <a:latin typeface="Arial" charset="0"/>
                        </a:defRPr>
                      </a:lvl6pPr>
                      <a:lvl7pPr marL="2971800" indent="-228600" eaLnBrk="0" fontAlgn="base" hangingPunct="0">
                        <a:spcBef>
                          <a:spcPct val="20000"/>
                        </a:spcBef>
                        <a:spcAft>
                          <a:spcPct val="0"/>
                        </a:spcAft>
                        <a:buFont typeface="Arial" charset="0"/>
                        <a:defRPr kumimoji="1">
                          <a:solidFill>
                            <a:schemeClr val="tx1"/>
                          </a:solidFill>
                          <a:latin typeface="Arial" charset="0"/>
                        </a:defRPr>
                      </a:lvl7pPr>
                      <a:lvl8pPr marL="3429000" indent="-228600" eaLnBrk="0" fontAlgn="base" hangingPunct="0">
                        <a:spcBef>
                          <a:spcPct val="20000"/>
                        </a:spcBef>
                        <a:spcAft>
                          <a:spcPct val="0"/>
                        </a:spcAft>
                        <a:buFont typeface="Arial" charset="0"/>
                        <a:defRPr kumimoji="1">
                          <a:solidFill>
                            <a:schemeClr val="tx1"/>
                          </a:solidFill>
                          <a:latin typeface="Arial" charset="0"/>
                        </a:defRPr>
                      </a:lvl8pPr>
                      <a:lvl9pPr marL="3886200" indent="-228600" eaLnBrk="0" fontAlgn="base" hangingPunct="0">
                        <a:spcBef>
                          <a:spcPct val="20000"/>
                        </a:spcBef>
                        <a:spcAft>
                          <a:spcPct val="0"/>
                        </a:spcAft>
                        <a:buFont typeface="Arial" charset="0"/>
                        <a:defRPr kumimoji="1">
                          <a:solidFill>
                            <a:schemeClr val="tx1"/>
                          </a:solidFill>
                          <a:latin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cap="none" normalizeH="0" baseline="0" dirty="0">
                          <a:ln>
                            <a:noFill/>
                          </a:ln>
                          <a:solidFill>
                            <a:schemeClr val="tx1"/>
                          </a:solidFill>
                          <a:effectLst/>
                          <a:latin typeface="Verdana" charset="0"/>
                          <a:ea typeface="ＭＳ Ｐゴシック" charset="-128"/>
                        </a:rPr>
                        <a:t>指導案など資料</a:t>
                      </a:r>
                    </a:p>
                  </a:txBody>
                  <a:tcPr marL="91435" marR="91435" marT="45414" marB="454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lumMod val="20000"/>
                        <a:lumOff val="80000"/>
                      </a:schemeClr>
                    </a:solidFill>
                  </a:tcPr>
                </a:tc>
                <a:tc>
                  <a:txBody>
                    <a:bodyPr/>
                    <a:lstStyle>
                      <a:lvl1pPr>
                        <a:spcBef>
                          <a:spcPct val="20000"/>
                        </a:spcBef>
                        <a:buFont typeface="Arial" charset="0"/>
                        <a:defRPr kumimoji="1" sz="2800">
                          <a:solidFill>
                            <a:schemeClr val="tx1"/>
                          </a:solidFill>
                          <a:latin typeface="Arial" charset="0"/>
                        </a:defRPr>
                      </a:lvl1pPr>
                      <a:lvl2pPr marL="742950" indent="-285750">
                        <a:spcBef>
                          <a:spcPct val="20000"/>
                        </a:spcBef>
                        <a:buFont typeface="Arial" charset="0"/>
                        <a:defRPr kumimoji="1" sz="2400">
                          <a:solidFill>
                            <a:schemeClr val="tx1"/>
                          </a:solidFill>
                          <a:latin typeface="Arial" charset="0"/>
                        </a:defRPr>
                      </a:lvl2pPr>
                      <a:lvl3pPr marL="1143000" indent="-228600">
                        <a:spcBef>
                          <a:spcPct val="20000"/>
                        </a:spcBef>
                        <a:buFont typeface="Arial" charset="0"/>
                        <a:defRPr kumimoji="1" sz="2000">
                          <a:solidFill>
                            <a:schemeClr val="tx1"/>
                          </a:solidFill>
                          <a:latin typeface="Arial" charset="0"/>
                        </a:defRPr>
                      </a:lvl3pPr>
                      <a:lvl4pPr marL="1600200" indent="-228600">
                        <a:spcBef>
                          <a:spcPct val="20000"/>
                        </a:spcBef>
                        <a:buFont typeface="Arial" charset="0"/>
                        <a:defRPr kumimoji="1">
                          <a:solidFill>
                            <a:schemeClr val="tx1"/>
                          </a:solidFill>
                          <a:latin typeface="Arial" charset="0"/>
                        </a:defRPr>
                      </a:lvl4pPr>
                      <a:lvl5pPr marL="2057400" indent="-228600">
                        <a:spcBef>
                          <a:spcPct val="20000"/>
                        </a:spcBef>
                        <a:buFont typeface="Arial" charset="0"/>
                        <a:defRPr kumimoji="1">
                          <a:solidFill>
                            <a:schemeClr val="tx1"/>
                          </a:solidFill>
                          <a:latin typeface="Arial" charset="0"/>
                        </a:defRPr>
                      </a:lvl5pPr>
                      <a:lvl6pPr marL="2514600" indent="-228600" eaLnBrk="0" fontAlgn="base" hangingPunct="0">
                        <a:spcBef>
                          <a:spcPct val="20000"/>
                        </a:spcBef>
                        <a:spcAft>
                          <a:spcPct val="0"/>
                        </a:spcAft>
                        <a:buFont typeface="Arial" charset="0"/>
                        <a:defRPr kumimoji="1">
                          <a:solidFill>
                            <a:schemeClr val="tx1"/>
                          </a:solidFill>
                          <a:latin typeface="Arial" charset="0"/>
                        </a:defRPr>
                      </a:lvl6pPr>
                      <a:lvl7pPr marL="2971800" indent="-228600" eaLnBrk="0" fontAlgn="base" hangingPunct="0">
                        <a:spcBef>
                          <a:spcPct val="20000"/>
                        </a:spcBef>
                        <a:spcAft>
                          <a:spcPct val="0"/>
                        </a:spcAft>
                        <a:buFont typeface="Arial" charset="0"/>
                        <a:defRPr kumimoji="1">
                          <a:solidFill>
                            <a:schemeClr val="tx1"/>
                          </a:solidFill>
                          <a:latin typeface="Arial" charset="0"/>
                        </a:defRPr>
                      </a:lvl7pPr>
                      <a:lvl8pPr marL="3429000" indent="-228600" eaLnBrk="0" fontAlgn="base" hangingPunct="0">
                        <a:spcBef>
                          <a:spcPct val="20000"/>
                        </a:spcBef>
                        <a:spcAft>
                          <a:spcPct val="0"/>
                        </a:spcAft>
                        <a:buFont typeface="Arial" charset="0"/>
                        <a:defRPr kumimoji="1">
                          <a:solidFill>
                            <a:schemeClr val="tx1"/>
                          </a:solidFill>
                          <a:latin typeface="Arial" charset="0"/>
                        </a:defRPr>
                      </a:lvl8pPr>
                      <a:lvl9pPr marL="3886200" indent="-228600" eaLnBrk="0" fontAlgn="base" hangingPunct="0">
                        <a:spcBef>
                          <a:spcPct val="20000"/>
                        </a:spcBef>
                        <a:spcAft>
                          <a:spcPct val="0"/>
                        </a:spcAft>
                        <a:buFont typeface="Arial" charset="0"/>
                        <a:defRPr kumimoji="1">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Verdana" charset="0"/>
                          <a:ea typeface="ＭＳ Ｐゴシック" charset="-128"/>
                        </a:rPr>
                        <a:t>道具・鑑賞</a:t>
                      </a:r>
                      <a:r>
                        <a:rPr kumimoji="1" lang="en-US" altLang="ja-JP" sz="900" b="0" i="0" u="none" strike="noStrike" cap="none" normalizeH="0" baseline="0" dirty="0">
                          <a:ln>
                            <a:noFill/>
                          </a:ln>
                          <a:solidFill>
                            <a:schemeClr val="tx1"/>
                          </a:solidFill>
                          <a:effectLst/>
                          <a:latin typeface="Verdana" charset="0"/>
                          <a:ea typeface="ＭＳ Ｐゴシック" charset="-128"/>
                        </a:rPr>
                        <a:t>box</a:t>
                      </a:r>
                      <a:endParaRPr kumimoji="1" lang="ja-JP" altLang="en-US" sz="900" b="0" i="0" u="none" strike="noStrike" cap="none" normalizeH="0" baseline="0" dirty="0">
                        <a:ln>
                          <a:noFill/>
                        </a:ln>
                        <a:solidFill>
                          <a:schemeClr val="tx1"/>
                        </a:solidFill>
                        <a:effectLst/>
                        <a:latin typeface="Verdana" charset="0"/>
                        <a:ea typeface="ＭＳ Ｐゴシック" charset="-128"/>
                      </a:endParaRPr>
                    </a:p>
                  </a:txBody>
                  <a:tcPr marL="91435" marR="91435" marT="45414" marB="45414"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ja-JP" altLang="en-US" sz="900" dirty="0">
                          <a:solidFill>
                            <a:prstClr val="black"/>
                          </a:solidFill>
                          <a:latin typeface="Verdana" pitchFamily="34" charset="0"/>
                        </a:rPr>
                        <a:t>作成日</a:t>
                      </a:r>
                      <a:endParaRPr kumimoji="1" lang="ja-JP" altLang="en-US" sz="900" b="1" i="0" u="none" strike="noStrike" cap="none" normalizeH="0" baseline="0" dirty="0">
                        <a:ln>
                          <a:noFill/>
                        </a:ln>
                        <a:solidFill>
                          <a:schemeClr val="tx1"/>
                        </a:solidFill>
                        <a:effectLst/>
                        <a:latin typeface="Verdana" charset="0"/>
                        <a:ea typeface="ＭＳ Ｐゴシック" charset="-128"/>
                      </a:endParaRPr>
                    </a:p>
                  </a:txBody>
                  <a:tcPr marL="91435" marR="91435" marT="45414" marB="45414"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val="10000"/>
                  </a:ext>
                </a:extLst>
              </a:tr>
              <a:tr h="258635">
                <a:tc vMerge="1">
                  <a:txBody>
                    <a:bodyPr/>
                    <a:lstStyle/>
                    <a:p>
                      <a:endParaRPr kumimoji="1" lang="ja-JP" altLang="en-US"/>
                    </a:p>
                  </a:txBody>
                  <a:tcPr/>
                </a:tc>
                <a:tc gridSpan="2">
                  <a:txBody>
                    <a:bodyPr/>
                    <a:lstStyle/>
                    <a:p>
                      <a:pPr algn="l" fontAlgn="base">
                        <a:spcAft>
                          <a:spcPts val="0"/>
                        </a:spcAft>
                      </a:pPr>
                      <a:r>
                        <a:rPr lang="ja-JP" altLang="en-US" sz="1100" kern="1200" dirty="0">
                          <a:solidFill>
                            <a:srgbClr val="000000"/>
                          </a:solidFill>
                          <a:effectLst/>
                          <a:latin typeface="ＭＳ Ｐゴシック" panose="020B0600070205080204" pitchFamily="50" charset="-128"/>
                          <a:ea typeface="+mn-ea"/>
                          <a:cs typeface="Arial"/>
                        </a:rPr>
                        <a:t>③身の回りのものや風景を見つめ直し、テーマを生み出そう</a:t>
                      </a:r>
                      <a:endParaRPr lang="ja-JP" altLang="ja-JP" sz="1100" kern="100" dirty="0">
                        <a:effectLst/>
                        <a:latin typeface="ＭＳ Ｐゴシック" panose="020B0600070205080204" pitchFamily="50" charset="-128"/>
                        <a:ea typeface="+mn-ea"/>
                        <a:cs typeface="Times New Roman"/>
                      </a:endParaRPr>
                    </a:p>
                  </a:txBody>
                  <a:tcPr marL="91498" marR="91498" marT="45467" marB="45467"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lvl1pPr>
                        <a:spcBef>
                          <a:spcPct val="20000"/>
                        </a:spcBef>
                        <a:buFont typeface="Arial" charset="0"/>
                        <a:defRPr kumimoji="1" sz="2800">
                          <a:solidFill>
                            <a:schemeClr val="tx1"/>
                          </a:solidFill>
                          <a:latin typeface="Arial" charset="0"/>
                        </a:defRPr>
                      </a:lvl1pPr>
                      <a:lvl2pPr marL="742950" indent="-285750">
                        <a:spcBef>
                          <a:spcPct val="20000"/>
                        </a:spcBef>
                        <a:buFont typeface="Arial" charset="0"/>
                        <a:defRPr kumimoji="1" sz="2400">
                          <a:solidFill>
                            <a:schemeClr val="tx1"/>
                          </a:solidFill>
                          <a:latin typeface="Arial" charset="0"/>
                        </a:defRPr>
                      </a:lvl2pPr>
                      <a:lvl3pPr marL="1143000" indent="-228600">
                        <a:spcBef>
                          <a:spcPct val="20000"/>
                        </a:spcBef>
                        <a:buFont typeface="Arial" charset="0"/>
                        <a:defRPr kumimoji="1" sz="2000">
                          <a:solidFill>
                            <a:schemeClr val="tx1"/>
                          </a:solidFill>
                          <a:latin typeface="Arial" charset="0"/>
                        </a:defRPr>
                      </a:lvl3pPr>
                      <a:lvl4pPr marL="1600200" indent="-228600">
                        <a:spcBef>
                          <a:spcPct val="20000"/>
                        </a:spcBef>
                        <a:buFont typeface="Arial" charset="0"/>
                        <a:defRPr kumimoji="1">
                          <a:solidFill>
                            <a:schemeClr val="tx1"/>
                          </a:solidFill>
                          <a:latin typeface="Arial" charset="0"/>
                        </a:defRPr>
                      </a:lvl4pPr>
                      <a:lvl5pPr marL="2057400" indent="-228600">
                        <a:spcBef>
                          <a:spcPct val="20000"/>
                        </a:spcBef>
                        <a:buFont typeface="Arial" charset="0"/>
                        <a:defRPr kumimoji="1">
                          <a:solidFill>
                            <a:schemeClr val="tx1"/>
                          </a:solidFill>
                          <a:latin typeface="Arial" charset="0"/>
                        </a:defRPr>
                      </a:lvl5pPr>
                      <a:lvl6pPr marL="2514600" indent="-228600" eaLnBrk="0" fontAlgn="base" hangingPunct="0">
                        <a:spcBef>
                          <a:spcPct val="20000"/>
                        </a:spcBef>
                        <a:spcAft>
                          <a:spcPct val="0"/>
                        </a:spcAft>
                        <a:buFont typeface="Arial" charset="0"/>
                        <a:defRPr kumimoji="1">
                          <a:solidFill>
                            <a:schemeClr val="tx1"/>
                          </a:solidFill>
                          <a:latin typeface="Arial" charset="0"/>
                        </a:defRPr>
                      </a:lvl6pPr>
                      <a:lvl7pPr marL="2971800" indent="-228600" eaLnBrk="0" fontAlgn="base" hangingPunct="0">
                        <a:spcBef>
                          <a:spcPct val="20000"/>
                        </a:spcBef>
                        <a:spcAft>
                          <a:spcPct val="0"/>
                        </a:spcAft>
                        <a:buFont typeface="Arial" charset="0"/>
                        <a:defRPr kumimoji="1">
                          <a:solidFill>
                            <a:schemeClr val="tx1"/>
                          </a:solidFill>
                          <a:latin typeface="Arial" charset="0"/>
                        </a:defRPr>
                      </a:lvl7pPr>
                      <a:lvl8pPr marL="3429000" indent="-228600" eaLnBrk="0" fontAlgn="base" hangingPunct="0">
                        <a:spcBef>
                          <a:spcPct val="20000"/>
                        </a:spcBef>
                        <a:spcAft>
                          <a:spcPct val="0"/>
                        </a:spcAft>
                        <a:buFont typeface="Arial" charset="0"/>
                        <a:defRPr kumimoji="1">
                          <a:solidFill>
                            <a:schemeClr val="tx1"/>
                          </a:solidFill>
                          <a:latin typeface="Arial" charset="0"/>
                        </a:defRPr>
                      </a:lvl8pPr>
                      <a:lvl9pPr marL="3886200" indent="-228600" eaLnBrk="0" fontAlgn="base" hangingPunct="0">
                        <a:spcBef>
                          <a:spcPct val="20000"/>
                        </a:spcBef>
                        <a:spcAft>
                          <a:spcPct val="0"/>
                        </a:spcAft>
                        <a:buFont typeface="Arial" charset="0"/>
                        <a:defRPr kumimoji="1">
                          <a:solidFill>
                            <a:schemeClr val="tx1"/>
                          </a:solidFill>
                          <a:latin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sz="900" b="0" i="0" u="none" strike="noStrike" cap="none" normalizeH="0" baseline="0" dirty="0">
                          <a:ln>
                            <a:noFill/>
                          </a:ln>
                          <a:solidFill>
                            <a:schemeClr val="tx1"/>
                          </a:solidFill>
                          <a:effectLst/>
                          <a:latin typeface="Calibri" charset="0"/>
                          <a:ea typeface="ＭＳ Ｐゴシック" charset="-128"/>
                        </a:rPr>
                        <a:t>2</a:t>
                      </a:r>
                      <a:r>
                        <a:rPr kumimoji="0" lang="zh-TW" altLang="en-US" sz="900" b="0" i="0" u="none" strike="noStrike" cap="none" normalizeH="0" baseline="0" dirty="0">
                          <a:ln>
                            <a:noFill/>
                          </a:ln>
                          <a:solidFill>
                            <a:schemeClr val="tx1"/>
                          </a:solidFill>
                          <a:effectLst/>
                          <a:latin typeface="Calibri" charset="0"/>
                          <a:ea typeface="ＭＳ Ｐゴシック" charset="-128"/>
                        </a:rPr>
                        <a:t>時間</a:t>
                      </a:r>
                      <a:r>
                        <a:rPr kumimoji="0" lang="ja-JP" altLang="en-US" sz="900" b="0" i="0" u="none" strike="noStrike" cap="none" normalizeH="0" baseline="0" dirty="0">
                          <a:ln>
                            <a:noFill/>
                          </a:ln>
                          <a:solidFill>
                            <a:schemeClr val="tx1"/>
                          </a:solidFill>
                          <a:effectLst/>
                          <a:latin typeface="Calibri" charset="0"/>
                          <a:ea typeface="ＭＳ Ｐゴシック" charset="-128"/>
                        </a:rPr>
                        <a:t>扱い（</a:t>
                      </a:r>
                      <a:r>
                        <a:rPr kumimoji="0" lang="en-US" altLang="ja-JP" sz="900" b="0" i="0" u="none" strike="noStrike" cap="none" normalizeH="0" baseline="0" dirty="0">
                          <a:ln>
                            <a:noFill/>
                          </a:ln>
                          <a:solidFill>
                            <a:schemeClr val="tx1"/>
                          </a:solidFill>
                          <a:effectLst/>
                          <a:latin typeface="Calibri" charset="0"/>
                          <a:ea typeface="ＭＳ Ｐゴシック" charset="-128"/>
                        </a:rPr>
                        <a:t>3</a:t>
                      </a:r>
                      <a:r>
                        <a:rPr kumimoji="0" lang="ja-JP" altLang="en-US" sz="900" b="0" i="0" u="none" strike="noStrike" cap="none" normalizeH="0" baseline="0" dirty="0">
                          <a:ln>
                            <a:noFill/>
                          </a:ln>
                          <a:solidFill>
                            <a:schemeClr val="tx1"/>
                          </a:solidFill>
                          <a:effectLst/>
                          <a:latin typeface="Calibri" charset="0"/>
                          <a:ea typeface="ＭＳ Ｐゴシック" charset="-128"/>
                        </a:rPr>
                        <a:t>～</a:t>
                      </a:r>
                      <a:r>
                        <a:rPr kumimoji="0" lang="en-US" altLang="ja-JP" sz="900" b="0" i="0" u="none" strike="noStrike" cap="none" normalizeH="0" baseline="0" dirty="0">
                          <a:ln>
                            <a:noFill/>
                          </a:ln>
                          <a:solidFill>
                            <a:schemeClr val="tx1"/>
                          </a:solidFill>
                          <a:effectLst/>
                          <a:latin typeface="Calibri" charset="0"/>
                          <a:ea typeface="ＭＳ Ｐゴシック" charset="-128"/>
                        </a:rPr>
                        <a:t>4</a:t>
                      </a:r>
                      <a:r>
                        <a:rPr kumimoji="0" lang="ja-JP" altLang="en-US" sz="900" b="0" i="0" u="none" strike="noStrike" cap="none" normalizeH="0" baseline="0" dirty="0">
                          <a:ln>
                            <a:noFill/>
                          </a:ln>
                          <a:solidFill>
                            <a:schemeClr val="tx1"/>
                          </a:solidFill>
                          <a:effectLst/>
                          <a:latin typeface="Calibri" charset="0"/>
                          <a:ea typeface="ＭＳ Ｐゴシック" charset="-128"/>
                        </a:rPr>
                        <a:t>　時間目）</a:t>
                      </a:r>
                    </a:p>
                  </a:txBody>
                  <a:tcPr marL="91435" marR="91435" marT="45414" marB="454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charset="0"/>
                        <a:defRPr kumimoji="1" sz="2800">
                          <a:solidFill>
                            <a:schemeClr val="tx1"/>
                          </a:solidFill>
                          <a:latin typeface="Arial" charset="0"/>
                        </a:defRPr>
                      </a:lvl1pPr>
                      <a:lvl2pPr marL="742950" indent="-285750">
                        <a:spcBef>
                          <a:spcPct val="20000"/>
                        </a:spcBef>
                        <a:buFont typeface="Arial" charset="0"/>
                        <a:defRPr kumimoji="1" sz="2400">
                          <a:solidFill>
                            <a:schemeClr val="tx1"/>
                          </a:solidFill>
                          <a:latin typeface="Arial" charset="0"/>
                        </a:defRPr>
                      </a:lvl2pPr>
                      <a:lvl3pPr marL="1143000" indent="-228600">
                        <a:spcBef>
                          <a:spcPct val="20000"/>
                        </a:spcBef>
                        <a:buFont typeface="Arial" charset="0"/>
                        <a:defRPr kumimoji="1" sz="2000">
                          <a:solidFill>
                            <a:schemeClr val="tx1"/>
                          </a:solidFill>
                          <a:latin typeface="Arial" charset="0"/>
                        </a:defRPr>
                      </a:lvl3pPr>
                      <a:lvl4pPr marL="1600200" indent="-228600">
                        <a:spcBef>
                          <a:spcPct val="20000"/>
                        </a:spcBef>
                        <a:buFont typeface="Arial" charset="0"/>
                        <a:defRPr kumimoji="1">
                          <a:solidFill>
                            <a:schemeClr val="tx1"/>
                          </a:solidFill>
                          <a:latin typeface="Arial" charset="0"/>
                        </a:defRPr>
                      </a:lvl4pPr>
                      <a:lvl5pPr marL="2057400" indent="-228600">
                        <a:spcBef>
                          <a:spcPct val="20000"/>
                        </a:spcBef>
                        <a:buFont typeface="Arial" charset="0"/>
                        <a:defRPr kumimoji="1">
                          <a:solidFill>
                            <a:schemeClr val="tx1"/>
                          </a:solidFill>
                          <a:latin typeface="Arial" charset="0"/>
                        </a:defRPr>
                      </a:lvl5pPr>
                      <a:lvl6pPr marL="2514600" indent="-228600" eaLnBrk="0" fontAlgn="base" hangingPunct="0">
                        <a:spcBef>
                          <a:spcPct val="20000"/>
                        </a:spcBef>
                        <a:spcAft>
                          <a:spcPct val="0"/>
                        </a:spcAft>
                        <a:buFont typeface="Arial" charset="0"/>
                        <a:defRPr kumimoji="1">
                          <a:solidFill>
                            <a:schemeClr val="tx1"/>
                          </a:solidFill>
                          <a:latin typeface="Arial" charset="0"/>
                        </a:defRPr>
                      </a:lvl6pPr>
                      <a:lvl7pPr marL="2971800" indent="-228600" eaLnBrk="0" fontAlgn="base" hangingPunct="0">
                        <a:spcBef>
                          <a:spcPct val="20000"/>
                        </a:spcBef>
                        <a:spcAft>
                          <a:spcPct val="0"/>
                        </a:spcAft>
                        <a:buFont typeface="Arial" charset="0"/>
                        <a:defRPr kumimoji="1">
                          <a:solidFill>
                            <a:schemeClr val="tx1"/>
                          </a:solidFill>
                          <a:latin typeface="Arial" charset="0"/>
                        </a:defRPr>
                      </a:lvl7pPr>
                      <a:lvl8pPr marL="3429000" indent="-228600" eaLnBrk="0" fontAlgn="base" hangingPunct="0">
                        <a:spcBef>
                          <a:spcPct val="20000"/>
                        </a:spcBef>
                        <a:spcAft>
                          <a:spcPct val="0"/>
                        </a:spcAft>
                        <a:buFont typeface="Arial" charset="0"/>
                        <a:defRPr kumimoji="1">
                          <a:solidFill>
                            <a:schemeClr val="tx1"/>
                          </a:solidFill>
                          <a:latin typeface="Arial" charset="0"/>
                        </a:defRPr>
                      </a:lvl8pPr>
                      <a:lvl9pPr marL="3886200" indent="-228600" eaLnBrk="0" fontAlgn="base" hangingPunct="0">
                        <a:spcBef>
                          <a:spcPct val="20000"/>
                        </a:spcBef>
                        <a:spcAft>
                          <a:spcPct val="0"/>
                        </a:spcAft>
                        <a:buFont typeface="Arial" charset="0"/>
                        <a:defRPr kumimoji="1">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cap="none" normalizeH="0" baseline="0" dirty="0">
                          <a:ln>
                            <a:noFill/>
                          </a:ln>
                          <a:solidFill>
                            <a:schemeClr val="tx1"/>
                          </a:solidFill>
                          <a:effectLst/>
                          <a:latin typeface="Verdana" charset="0"/>
                          <a:ea typeface="ＭＳ Ｐゴシック" charset="-128"/>
                        </a:rPr>
                        <a:t>ある　なし</a:t>
                      </a:r>
                    </a:p>
                  </a:txBody>
                  <a:tcPr marL="91435" marR="91435" marT="45414" marB="454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charset="0"/>
                        <a:defRPr kumimoji="1" sz="2800">
                          <a:solidFill>
                            <a:schemeClr val="tx1"/>
                          </a:solidFill>
                          <a:latin typeface="Arial" charset="0"/>
                        </a:defRPr>
                      </a:lvl1pPr>
                      <a:lvl2pPr marL="742950" indent="-285750">
                        <a:spcBef>
                          <a:spcPct val="20000"/>
                        </a:spcBef>
                        <a:buFont typeface="Arial" charset="0"/>
                        <a:defRPr kumimoji="1" sz="2400">
                          <a:solidFill>
                            <a:schemeClr val="tx1"/>
                          </a:solidFill>
                          <a:latin typeface="Arial" charset="0"/>
                        </a:defRPr>
                      </a:lvl2pPr>
                      <a:lvl3pPr marL="1143000" indent="-228600">
                        <a:spcBef>
                          <a:spcPct val="20000"/>
                        </a:spcBef>
                        <a:buFont typeface="Arial" charset="0"/>
                        <a:defRPr kumimoji="1" sz="2000">
                          <a:solidFill>
                            <a:schemeClr val="tx1"/>
                          </a:solidFill>
                          <a:latin typeface="Arial" charset="0"/>
                        </a:defRPr>
                      </a:lvl3pPr>
                      <a:lvl4pPr marL="1600200" indent="-228600">
                        <a:spcBef>
                          <a:spcPct val="20000"/>
                        </a:spcBef>
                        <a:buFont typeface="Arial" charset="0"/>
                        <a:defRPr kumimoji="1">
                          <a:solidFill>
                            <a:schemeClr val="tx1"/>
                          </a:solidFill>
                          <a:latin typeface="Arial" charset="0"/>
                        </a:defRPr>
                      </a:lvl4pPr>
                      <a:lvl5pPr marL="2057400" indent="-228600">
                        <a:spcBef>
                          <a:spcPct val="20000"/>
                        </a:spcBef>
                        <a:buFont typeface="Arial" charset="0"/>
                        <a:defRPr kumimoji="1">
                          <a:solidFill>
                            <a:schemeClr val="tx1"/>
                          </a:solidFill>
                          <a:latin typeface="Arial" charset="0"/>
                        </a:defRPr>
                      </a:lvl5pPr>
                      <a:lvl6pPr marL="2514600" indent="-228600" eaLnBrk="0" fontAlgn="base" hangingPunct="0">
                        <a:spcBef>
                          <a:spcPct val="20000"/>
                        </a:spcBef>
                        <a:spcAft>
                          <a:spcPct val="0"/>
                        </a:spcAft>
                        <a:buFont typeface="Arial" charset="0"/>
                        <a:defRPr kumimoji="1">
                          <a:solidFill>
                            <a:schemeClr val="tx1"/>
                          </a:solidFill>
                          <a:latin typeface="Arial" charset="0"/>
                        </a:defRPr>
                      </a:lvl6pPr>
                      <a:lvl7pPr marL="2971800" indent="-228600" eaLnBrk="0" fontAlgn="base" hangingPunct="0">
                        <a:spcBef>
                          <a:spcPct val="20000"/>
                        </a:spcBef>
                        <a:spcAft>
                          <a:spcPct val="0"/>
                        </a:spcAft>
                        <a:buFont typeface="Arial" charset="0"/>
                        <a:defRPr kumimoji="1">
                          <a:solidFill>
                            <a:schemeClr val="tx1"/>
                          </a:solidFill>
                          <a:latin typeface="Arial" charset="0"/>
                        </a:defRPr>
                      </a:lvl7pPr>
                      <a:lvl8pPr marL="3429000" indent="-228600" eaLnBrk="0" fontAlgn="base" hangingPunct="0">
                        <a:spcBef>
                          <a:spcPct val="20000"/>
                        </a:spcBef>
                        <a:spcAft>
                          <a:spcPct val="0"/>
                        </a:spcAft>
                        <a:buFont typeface="Arial" charset="0"/>
                        <a:defRPr kumimoji="1">
                          <a:solidFill>
                            <a:schemeClr val="tx1"/>
                          </a:solidFill>
                          <a:latin typeface="Arial" charset="0"/>
                        </a:defRPr>
                      </a:lvl8pPr>
                      <a:lvl9pPr marL="3886200" indent="-228600" eaLnBrk="0" fontAlgn="base" hangingPunct="0">
                        <a:spcBef>
                          <a:spcPct val="20000"/>
                        </a:spcBef>
                        <a:spcAft>
                          <a:spcPct val="0"/>
                        </a:spcAft>
                        <a:buFont typeface="Arial" charset="0"/>
                        <a:defRPr kumimoji="1">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Verdana" charset="0"/>
                          <a:ea typeface="ＭＳ Ｐゴシック" charset="-128"/>
                        </a:rPr>
                        <a:t>ある　なし</a:t>
                      </a:r>
                    </a:p>
                  </a:txBody>
                  <a:tcPr marL="91435" marR="91435" marT="45414" marB="45414"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ja-JP" sz="900" dirty="0">
                          <a:solidFill>
                            <a:prstClr val="black"/>
                          </a:solidFill>
                          <a:latin typeface="Verdana" pitchFamily="34" charset="0"/>
                        </a:rPr>
                        <a:t>R</a:t>
                      </a:r>
                      <a:r>
                        <a:rPr lang="ja-JP" altLang="en-US" sz="900" dirty="0">
                          <a:solidFill>
                            <a:prstClr val="black"/>
                          </a:solidFill>
                          <a:latin typeface="Verdana" pitchFamily="34" charset="0"/>
                        </a:rPr>
                        <a:t>２</a:t>
                      </a:r>
                      <a:r>
                        <a:rPr lang="en-US" altLang="ja-JP" sz="900" dirty="0">
                          <a:solidFill>
                            <a:prstClr val="black"/>
                          </a:solidFill>
                          <a:latin typeface="Verdana" pitchFamily="34" charset="0"/>
                        </a:rPr>
                        <a:t>.</a:t>
                      </a:r>
                      <a:r>
                        <a:rPr lang="ja-JP" altLang="en-US" sz="900" dirty="0">
                          <a:solidFill>
                            <a:prstClr val="black"/>
                          </a:solidFill>
                          <a:latin typeface="Verdana" pitchFamily="34" charset="0"/>
                        </a:rPr>
                        <a:t>２</a:t>
                      </a:r>
                      <a:r>
                        <a:rPr lang="en-US" altLang="ja-JP" sz="900" dirty="0">
                          <a:solidFill>
                            <a:prstClr val="black"/>
                          </a:solidFill>
                          <a:latin typeface="Verdana" pitchFamily="34" charset="0"/>
                        </a:rPr>
                        <a:t>.</a:t>
                      </a:r>
                      <a:r>
                        <a:rPr lang="ja-JP" altLang="en-US" sz="900" dirty="0">
                          <a:solidFill>
                            <a:prstClr val="black"/>
                          </a:solidFill>
                          <a:latin typeface="Verdana" pitchFamily="34" charset="0"/>
                        </a:rPr>
                        <a:t>２０</a:t>
                      </a:r>
                      <a:endParaRPr lang="en-US" altLang="ja-JP" sz="900" dirty="0">
                        <a:solidFill>
                          <a:prstClr val="black"/>
                        </a:solidFill>
                        <a:latin typeface="Verdana" pitchFamily="34" charset="0"/>
                      </a:endParaRPr>
                    </a:p>
                  </a:txBody>
                  <a:tcPr marL="91435" marR="91435" marT="45414" marB="45414"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val="10001"/>
                  </a:ext>
                </a:extLst>
              </a:tr>
            </a:tbl>
          </a:graphicData>
        </a:graphic>
      </p:graphicFrame>
      <p:graphicFrame>
        <p:nvGraphicFramePr>
          <p:cNvPr id="38" name="Group 271"/>
          <p:cNvGraphicFramePr>
            <a:graphicFrameLocks noGrp="1"/>
          </p:cNvGraphicFramePr>
          <p:nvPr>
            <p:extLst/>
          </p:nvPr>
        </p:nvGraphicFramePr>
        <p:xfrm>
          <a:off x="2986088" y="1111250"/>
          <a:ext cx="6034880" cy="5702907"/>
        </p:xfrm>
        <a:graphic>
          <a:graphicData uri="http://schemas.openxmlformats.org/drawingml/2006/table">
            <a:tbl>
              <a:tblPr/>
              <a:tblGrid>
                <a:gridCol w="2552426">
                  <a:extLst>
                    <a:ext uri="{9D8B030D-6E8A-4147-A177-3AD203B41FA5}">
                      <a16:colId xmlns:a16="http://schemas.microsoft.com/office/drawing/2014/main" val="20000"/>
                    </a:ext>
                  </a:extLst>
                </a:gridCol>
                <a:gridCol w="3482454">
                  <a:extLst>
                    <a:ext uri="{9D8B030D-6E8A-4147-A177-3AD203B41FA5}">
                      <a16:colId xmlns:a16="http://schemas.microsoft.com/office/drawing/2014/main" val="20001"/>
                    </a:ext>
                  </a:extLst>
                </a:gridCol>
              </a:tblGrid>
              <a:tr h="408020">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ja-JP" altLang="en-US" sz="1200" b="1" i="0" u="none" strike="noStrike" cap="none" normalizeH="0" baseline="0" dirty="0">
                          <a:ln>
                            <a:noFill/>
                          </a:ln>
                          <a:solidFill>
                            <a:srgbClr val="000000"/>
                          </a:solidFill>
                          <a:effectLst/>
                          <a:latin typeface="ＭＳ Ｐゴシック" charset="-128"/>
                          <a:ea typeface="ＭＳ Ｐゴシック" charset="-128"/>
                        </a:rPr>
                        <a:t>　　</a:t>
                      </a:r>
                      <a:r>
                        <a:rPr kumimoji="0" lang="ja-JP" altLang="en-US" sz="1000" b="1" i="0" u="none" strike="noStrike" kern="1200" cap="none" normalizeH="0" baseline="0" dirty="0">
                          <a:ln>
                            <a:noFill/>
                          </a:ln>
                          <a:solidFill>
                            <a:srgbClr val="000000"/>
                          </a:solidFill>
                          <a:effectLst/>
                          <a:latin typeface="ＭＳ Ｐゴシック" charset="-128"/>
                          <a:ea typeface="ＭＳ Ｐゴシック" charset="-128"/>
                          <a:cs typeface="+mn-cs"/>
                        </a:rPr>
                        <a:t>　　資質・能力とつながる活動の要点</a:t>
                      </a:r>
                      <a:endParaRPr kumimoji="0" lang="en-US" altLang="ja-JP" sz="1000" b="1" i="0" u="none" strike="noStrike" kern="1200" cap="none" normalizeH="0" baseline="0" dirty="0">
                        <a:ln>
                          <a:noFill/>
                        </a:ln>
                        <a:solidFill>
                          <a:srgbClr val="000000"/>
                        </a:solidFill>
                        <a:effectLst/>
                        <a:latin typeface="ＭＳ Ｐゴシック" charset="-128"/>
                        <a:ea typeface="ＭＳ Ｐゴシック" charset="-128"/>
                        <a:cs typeface="+mn-cs"/>
                      </a:endParaRPr>
                    </a:p>
                  </a:txBody>
                  <a:tcPr marL="91471" marR="91471" marT="45590" marB="45590"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ja-JP" altLang="en-US" sz="1200" b="1" i="0" u="none" strike="noStrike" cap="none" normalizeH="0" baseline="0" dirty="0">
                          <a:ln>
                            <a:noFill/>
                          </a:ln>
                          <a:solidFill>
                            <a:srgbClr val="000000"/>
                          </a:solidFill>
                          <a:effectLst/>
                          <a:latin typeface="ＭＳ Ｐゴシック" charset="-128"/>
                          <a:ea typeface="ＭＳ Ｐゴシック" charset="-128"/>
                          <a:cs typeface="Times New Roman" pitchFamily="18" charset="0"/>
                        </a:rPr>
                        <a:t>　　　　</a:t>
                      </a:r>
                      <a:r>
                        <a:rPr kumimoji="0" lang="ja-JP" altLang="en-US" sz="1000" b="1" i="0" u="none" strike="noStrike" cap="none" normalizeH="0" baseline="0" dirty="0">
                          <a:ln>
                            <a:noFill/>
                          </a:ln>
                          <a:solidFill>
                            <a:srgbClr val="000000"/>
                          </a:solidFill>
                          <a:effectLst/>
                          <a:latin typeface="ＭＳ Ｐゴシック" charset="-128"/>
                          <a:ea typeface="ＭＳ Ｐゴシック" charset="-128"/>
                          <a:cs typeface="Times New Roman" pitchFamily="18" charset="0"/>
                        </a:rPr>
                        <a:t>活動内容</a:t>
                      </a:r>
                      <a:endParaRPr kumimoji="0" lang="ja-JP" altLang="en-US" sz="1000" b="1" i="0" u="none" strike="noStrike" cap="none" normalizeH="0" baseline="0" dirty="0">
                        <a:ln>
                          <a:noFill/>
                        </a:ln>
                        <a:solidFill>
                          <a:srgbClr val="FF0000"/>
                        </a:solidFill>
                        <a:effectLst/>
                        <a:latin typeface="ＭＳ Ｐゴシック" charset="-128"/>
                        <a:ea typeface="ＭＳ Ｐゴシック" charset="-128"/>
                        <a:cs typeface="Times New Roman" pitchFamily="18" charset="0"/>
                      </a:endParaRPr>
                    </a:p>
                  </a:txBody>
                  <a:tcPr marL="91471" marR="91471" marT="45590" marB="45590"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0"/>
                  </a:ext>
                </a:extLst>
              </a:tr>
              <a:tr h="1555425">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ja-JP" altLang="en-US" sz="1100" kern="100" dirty="0">
                          <a:effectLst/>
                          <a:latin typeface="ＭＳ Ｐゴシック" panose="020B0600070205080204" pitchFamily="50" charset="-128"/>
                          <a:ea typeface="+mn-ea"/>
                          <a:cs typeface="Times New Roman"/>
                        </a:rPr>
                        <a:t>デジタルカメラを活用。校舎外を歩き回り、自然の空気や匂いを感じながら、改めて身の回りのものや風景を見つめ直し、ひとつのテーマを見つけ出す。テーマを表現するにふさわしい被写体を見つけ、構図や視点、光と影等を工夫して、撮影する。「組写真」の利点を意識し、テーマを多角的に捉える。</a:t>
                      </a:r>
                      <a:endParaRPr lang="ja-JP" altLang="ja-JP" sz="1100" kern="100" dirty="0">
                        <a:effectLst/>
                        <a:latin typeface="ＭＳ Ｐゴシック" panose="020B0600070205080204" pitchFamily="50" charset="-128"/>
                        <a:ea typeface="+mn-ea"/>
                        <a:cs typeface="Times New Roman"/>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ja-JP" altLang="ja-JP" sz="1100" kern="100" dirty="0">
                        <a:effectLst/>
                        <a:latin typeface="ＭＳ Ｐゴシック" panose="020B0600070205080204" pitchFamily="50" charset="-128"/>
                        <a:ea typeface="+mn-ea"/>
                        <a:cs typeface="Times New Roman"/>
                      </a:endParaRPr>
                    </a:p>
                  </a:txBody>
                  <a:tcPr marL="91471" marR="91471" marT="45590" marB="45590"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・デジタルカメラを使って、校舎外の景色やものを撮影する。</a:t>
                      </a:r>
                      <a:endPar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・身の回りの景色やものを観察する中で、自分の心が動いたものを基に、作品のテーマを決める。</a:t>
                      </a:r>
                      <a:endPar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・テーマを表現するに適した被写体を見つけ、教科書に書かれていたデジカメのメリット、撮影の工夫点を参考にして、効果的な方法で撮影する。</a:t>
                      </a:r>
                      <a:endPar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・今回の作品では、３枚構成を基本とする。</a:t>
                      </a:r>
                      <a:endParaRPr kumimoji="1" lang="en-US" altLang="ja-JP" sz="11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91471" marR="91471" marT="45590" marB="45590"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253703">
                <a:tc grid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Calibri" pitchFamily="34" charset="0"/>
                          <a:ea typeface="ＭＳ Ｐゴシック" charset="-128"/>
                        </a:rPr>
                        <a:t>　　　　　　</a:t>
                      </a:r>
                      <a:r>
                        <a:rPr kumimoji="1" lang="ja-JP" altLang="en-US" sz="1000" b="1" i="0" u="none" strike="noStrike" cap="none" normalizeH="0" baseline="0" dirty="0">
                          <a:ln>
                            <a:noFill/>
                          </a:ln>
                          <a:solidFill>
                            <a:schemeClr val="tx1"/>
                          </a:solidFill>
                          <a:effectLst/>
                          <a:latin typeface="Calibri" pitchFamily="34" charset="0"/>
                          <a:ea typeface="ＭＳ Ｐゴシック" charset="-128"/>
                        </a:rPr>
                        <a:t>授業づくりの要点</a:t>
                      </a:r>
                    </a:p>
                  </a:txBody>
                  <a:tcPr marL="91471" marR="91471" marT="45590" marB="4559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000" b="0" i="0" u="none" strike="noStrike" cap="none" normalizeH="0" baseline="0" dirty="0">
                        <a:ln>
                          <a:noFill/>
                        </a:ln>
                        <a:solidFill>
                          <a:schemeClr val="tx1"/>
                        </a:solidFill>
                        <a:effectLst/>
                        <a:latin typeface="Calibri" pitchFamily="34" charset="0"/>
                        <a:ea typeface="ＭＳ Ｐゴシック" charset="-128"/>
                      </a:endParaRPr>
                    </a:p>
                  </a:txBody>
                  <a:tcPr marL="91476" marR="91476" marT="45582" marB="45582"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3441244">
                <a:tc grid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Calibri" pitchFamily="34" charset="0"/>
                          <a:ea typeface="ＭＳ Ｐゴシック" charset="-128"/>
                        </a:rPr>
                        <a:t>　　</a:t>
                      </a:r>
                      <a:endParaRPr kumimoji="1" lang="en-US" altLang="ja-JP" sz="1000" b="0" i="0" u="none" strike="noStrike" cap="none" normalizeH="0" baseline="0" dirty="0">
                        <a:ln>
                          <a:noFill/>
                        </a:ln>
                        <a:solidFill>
                          <a:schemeClr val="tx1"/>
                        </a:solidFill>
                        <a:effectLst/>
                        <a:latin typeface="Calibri" pitchFamily="34"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cap="none" normalizeH="0" baseline="0" dirty="0">
                          <a:ln>
                            <a:noFill/>
                          </a:ln>
                          <a:solidFill>
                            <a:schemeClr val="tx1"/>
                          </a:solidFill>
                          <a:effectLst/>
                          <a:latin typeface="Calibri" pitchFamily="34" charset="0"/>
                          <a:ea typeface="ＭＳ Ｐゴシック" charset="-128"/>
                        </a:rPr>
                        <a:t>　　　　　　　　　　　　　　　　　　</a:t>
                      </a:r>
                      <a:endParaRPr kumimoji="1" lang="en-US" altLang="ja-JP" sz="1000" b="0" i="0" u="none" strike="noStrike" cap="none" normalizeH="0" baseline="0" dirty="0">
                        <a:ln>
                          <a:noFill/>
                        </a:ln>
                        <a:solidFill>
                          <a:schemeClr val="tx1"/>
                        </a:solidFill>
                        <a:effectLst/>
                        <a:latin typeface="Calibri" pitchFamily="34"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cap="none" normalizeH="0" baseline="0" dirty="0">
                          <a:ln>
                            <a:noFill/>
                          </a:ln>
                          <a:solidFill>
                            <a:schemeClr val="tx1"/>
                          </a:solidFill>
                          <a:effectLst/>
                          <a:latin typeface="Calibri" pitchFamily="34" charset="0"/>
                          <a:ea typeface="ＭＳ Ｐゴシック" charset="-128"/>
                        </a:rPr>
                        <a:t>　　　　　　　　　　　　　　　　　　　　　　　　　　　　　　　　　　　　　　　　　</a:t>
                      </a:r>
                      <a:endParaRPr kumimoji="1" lang="en-US" altLang="ja-JP" sz="1000" b="0" i="0" u="none" strike="noStrike" cap="none" normalizeH="0" baseline="0" dirty="0">
                        <a:ln>
                          <a:noFill/>
                        </a:ln>
                        <a:solidFill>
                          <a:schemeClr val="tx1"/>
                        </a:solidFill>
                        <a:effectLst/>
                        <a:latin typeface="Calibri" pitchFamily="34" charset="0"/>
                        <a:ea typeface="ＭＳ Ｐゴシック" charset="-128"/>
                      </a:endParaRPr>
                    </a:p>
                  </a:txBody>
                  <a:tcPr marL="91471" marR="91471" marT="45590" marB="45590"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000" b="0" i="0" u="none" strike="noStrike" cap="none" normalizeH="0" baseline="0" dirty="0">
                        <a:ln>
                          <a:noFill/>
                        </a:ln>
                        <a:solidFill>
                          <a:schemeClr val="tx1"/>
                        </a:solidFill>
                        <a:effectLst/>
                        <a:latin typeface="Calibri" pitchFamily="34" charset="0"/>
                        <a:ea typeface="ＭＳ Ｐゴシック" charset="-128"/>
                      </a:endParaRPr>
                    </a:p>
                  </a:txBody>
                  <a:tcPr marL="91476" marR="91476" marT="45582" marB="45582"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bl>
          </a:graphicData>
        </a:graphic>
      </p:graphicFrame>
      <p:graphicFrame>
        <p:nvGraphicFramePr>
          <p:cNvPr id="37" name="Group 165"/>
          <p:cNvGraphicFramePr>
            <a:graphicFrameLocks noGrp="1"/>
          </p:cNvGraphicFramePr>
          <p:nvPr>
            <p:extLst/>
          </p:nvPr>
        </p:nvGraphicFramePr>
        <p:xfrm>
          <a:off x="123032" y="1111251"/>
          <a:ext cx="2800078" cy="3386436"/>
        </p:xfrm>
        <a:graphic>
          <a:graphicData uri="http://schemas.openxmlformats.org/drawingml/2006/table">
            <a:tbl>
              <a:tblPr bandCol="1"/>
              <a:tblGrid>
                <a:gridCol w="120981">
                  <a:extLst>
                    <a:ext uri="{9D8B030D-6E8A-4147-A177-3AD203B41FA5}">
                      <a16:colId xmlns:a16="http://schemas.microsoft.com/office/drawing/2014/main" val="20000"/>
                    </a:ext>
                  </a:extLst>
                </a:gridCol>
                <a:gridCol w="145092">
                  <a:extLst>
                    <a:ext uri="{9D8B030D-6E8A-4147-A177-3AD203B41FA5}">
                      <a16:colId xmlns:a16="http://schemas.microsoft.com/office/drawing/2014/main" val="20001"/>
                    </a:ext>
                  </a:extLst>
                </a:gridCol>
                <a:gridCol w="140618">
                  <a:extLst>
                    <a:ext uri="{9D8B030D-6E8A-4147-A177-3AD203B41FA5}">
                      <a16:colId xmlns:a16="http://schemas.microsoft.com/office/drawing/2014/main" val="3740382228"/>
                    </a:ext>
                  </a:extLst>
                </a:gridCol>
                <a:gridCol w="162868">
                  <a:extLst>
                    <a:ext uri="{9D8B030D-6E8A-4147-A177-3AD203B41FA5}">
                      <a16:colId xmlns:a16="http://schemas.microsoft.com/office/drawing/2014/main" val="3508286439"/>
                    </a:ext>
                  </a:extLst>
                </a:gridCol>
                <a:gridCol w="48059">
                  <a:extLst>
                    <a:ext uri="{9D8B030D-6E8A-4147-A177-3AD203B41FA5}">
                      <a16:colId xmlns:a16="http://schemas.microsoft.com/office/drawing/2014/main" val="2757078843"/>
                    </a:ext>
                  </a:extLst>
                </a:gridCol>
                <a:gridCol w="69419">
                  <a:extLst>
                    <a:ext uri="{9D8B030D-6E8A-4147-A177-3AD203B41FA5}">
                      <a16:colId xmlns:a16="http://schemas.microsoft.com/office/drawing/2014/main" val="2229520088"/>
                    </a:ext>
                  </a:extLst>
                </a:gridCol>
                <a:gridCol w="141507">
                  <a:extLst>
                    <a:ext uri="{9D8B030D-6E8A-4147-A177-3AD203B41FA5}">
                      <a16:colId xmlns:a16="http://schemas.microsoft.com/office/drawing/2014/main" val="932570964"/>
                    </a:ext>
                  </a:extLst>
                </a:gridCol>
                <a:gridCol w="210927">
                  <a:extLst>
                    <a:ext uri="{9D8B030D-6E8A-4147-A177-3AD203B41FA5}">
                      <a16:colId xmlns:a16="http://schemas.microsoft.com/office/drawing/2014/main" val="4199481403"/>
                    </a:ext>
                  </a:extLst>
                </a:gridCol>
                <a:gridCol w="112887">
                  <a:extLst>
                    <a:ext uri="{9D8B030D-6E8A-4147-A177-3AD203B41FA5}">
                      <a16:colId xmlns:a16="http://schemas.microsoft.com/office/drawing/2014/main" val="20004"/>
                    </a:ext>
                  </a:extLst>
                </a:gridCol>
                <a:gridCol w="98039">
                  <a:extLst>
                    <a:ext uri="{9D8B030D-6E8A-4147-A177-3AD203B41FA5}">
                      <a16:colId xmlns:a16="http://schemas.microsoft.com/office/drawing/2014/main" val="745987750"/>
                    </a:ext>
                  </a:extLst>
                </a:gridCol>
                <a:gridCol w="62668">
                  <a:extLst>
                    <a:ext uri="{9D8B030D-6E8A-4147-A177-3AD203B41FA5}">
                      <a16:colId xmlns:a16="http://schemas.microsoft.com/office/drawing/2014/main" val="3905890171"/>
                    </a:ext>
                  </a:extLst>
                </a:gridCol>
                <a:gridCol w="27371">
                  <a:extLst>
                    <a:ext uri="{9D8B030D-6E8A-4147-A177-3AD203B41FA5}">
                      <a16:colId xmlns:a16="http://schemas.microsoft.com/office/drawing/2014/main" val="3780888487"/>
                    </a:ext>
                  </a:extLst>
                </a:gridCol>
                <a:gridCol w="157102">
                  <a:extLst>
                    <a:ext uri="{9D8B030D-6E8A-4147-A177-3AD203B41FA5}">
                      <a16:colId xmlns:a16="http://schemas.microsoft.com/office/drawing/2014/main" val="1566979419"/>
                    </a:ext>
                  </a:extLst>
                </a:gridCol>
                <a:gridCol w="62680">
                  <a:extLst>
                    <a:ext uri="{9D8B030D-6E8A-4147-A177-3AD203B41FA5}">
                      <a16:colId xmlns:a16="http://schemas.microsoft.com/office/drawing/2014/main" val="1286313339"/>
                    </a:ext>
                  </a:extLst>
                </a:gridCol>
                <a:gridCol w="81183">
                  <a:extLst>
                    <a:ext uri="{9D8B030D-6E8A-4147-A177-3AD203B41FA5}">
                      <a16:colId xmlns:a16="http://schemas.microsoft.com/office/drawing/2014/main" val="1427273429"/>
                    </a:ext>
                  </a:extLst>
                </a:gridCol>
                <a:gridCol w="57097">
                  <a:extLst>
                    <a:ext uri="{9D8B030D-6E8A-4147-A177-3AD203B41FA5}">
                      <a16:colId xmlns:a16="http://schemas.microsoft.com/office/drawing/2014/main" val="3877628610"/>
                    </a:ext>
                  </a:extLst>
                </a:gridCol>
                <a:gridCol w="200960">
                  <a:extLst>
                    <a:ext uri="{9D8B030D-6E8A-4147-A177-3AD203B41FA5}">
                      <a16:colId xmlns:a16="http://schemas.microsoft.com/office/drawing/2014/main" val="2776269064"/>
                    </a:ext>
                  </a:extLst>
                </a:gridCol>
                <a:gridCol w="25400">
                  <a:extLst>
                    <a:ext uri="{9D8B030D-6E8A-4147-A177-3AD203B41FA5}">
                      <a16:colId xmlns:a16="http://schemas.microsoft.com/office/drawing/2014/main" val="2775661204"/>
                    </a:ext>
                  </a:extLst>
                </a:gridCol>
                <a:gridCol w="25400">
                  <a:extLst>
                    <a:ext uri="{9D8B030D-6E8A-4147-A177-3AD203B41FA5}">
                      <a16:colId xmlns:a16="http://schemas.microsoft.com/office/drawing/2014/main" val="1664011738"/>
                    </a:ext>
                  </a:extLst>
                </a:gridCol>
                <a:gridCol w="40579">
                  <a:extLst>
                    <a:ext uri="{9D8B030D-6E8A-4147-A177-3AD203B41FA5}">
                      <a16:colId xmlns:a16="http://schemas.microsoft.com/office/drawing/2014/main" val="20008"/>
                    </a:ext>
                  </a:extLst>
                </a:gridCol>
                <a:gridCol w="65735">
                  <a:extLst>
                    <a:ext uri="{9D8B030D-6E8A-4147-A177-3AD203B41FA5}">
                      <a16:colId xmlns:a16="http://schemas.microsoft.com/office/drawing/2014/main" val="3192318780"/>
                    </a:ext>
                  </a:extLst>
                </a:gridCol>
                <a:gridCol w="54624">
                  <a:extLst>
                    <a:ext uri="{9D8B030D-6E8A-4147-A177-3AD203B41FA5}">
                      <a16:colId xmlns:a16="http://schemas.microsoft.com/office/drawing/2014/main" val="525994830"/>
                    </a:ext>
                  </a:extLst>
                </a:gridCol>
                <a:gridCol w="122335">
                  <a:extLst>
                    <a:ext uri="{9D8B030D-6E8A-4147-A177-3AD203B41FA5}">
                      <a16:colId xmlns:a16="http://schemas.microsoft.com/office/drawing/2014/main" val="1651183171"/>
                    </a:ext>
                  </a:extLst>
                </a:gridCol>
                <a:gridCol w="63403">
                  <a:extLst>
                    <a:ext uri="{9D8B030D-6E8A-4147-A177-3AD203B41FA5}">
                      <a16:colId xmlns:a16="http://schemas.microsoft.com/office/drawing/2014/main" val="1939580681"/>
                    </a:ext>
                  </a:extLst>
                </a:gridCol>
                <a:gridCol w="70217">
                  <a:extLst>
                    <a:ext uri="{9D8B030D-6E8A-4147-A177-3AD203B41FA5}">
                      <a16:colId xmlns:a16="http://schemas.microsoft.com/office/drawing/2014/main" val="20010"/>
                    </a:ext>
                  </a:extLst>
                </a:gridCol>
                <a:gridCol w="149654">
                  <a:extLst>
                    <a:ext uri="{9D8B030D-6E8A-4147-A177-3AD203B41FA5}">
                      <a16:colId xmlns:a16="http://schemas.microsoft.com/office/drawing/2014/main" val="3601466051"/>
                    </a:ext>
                  </a:extLst>
                </a:gridCol>
                <a:gridCol w="283273">
                  <a:extLst>
                    <a:ext uri="{9D8B030D-6E8A-4147-A177-3AD203B41FA5}">
                      <a16:colId xmlns:a16="http://schemas.microsoft.com/office/drawing/2014/main" val="980286720"/>
                    </a:ext>
                  </a:extLst>
                </a:gridCol>
              </a:tblGrid>
              <a:tr h="252397">
                <a:tc gridSpan="27">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ja-JP" altLang="en-US" sz="1100" b="1" i="0" u="none" strike="noStrike" cap="none" normalizeH="0" baseline="0" dirty="0">
                          <a:ln>
                            <a:noFill/>
                          </a:ln>
                          <a:solidFill>
                            <a:srgbClr val="000000"/>
                          </a:solidFill>
                          <a:effectLst/>
                          <a:latin typeface="ＭＳ Ｐゴシック" charset="-128"/>
                          <a:ea typeface="ＭＳ Ｐゴシック" charset="-128"/>
                        </a:rPr>
                        <a:t>高校美術</a:t>
                      </a:r>
                      <a:r>
                        <a:rPr kumimoji="0" lang="en-US" altLang="ja-JP" sz="1100" b="1" i="0" u="none" strike="noStrike" cap="none" normalizeH="0" baseline="0" dirty="0">
                          <a:ln>
                            <a:noFill/>
                          </a:ln>
                          <a:solidFill>
                            <a:srgbClr val="000000"/>
                          </a:solidFill>
                          <a:effectLst/>
                          <a:latin typeface="ＭＳ Ｐゴシック" charset="-128"/>
                          <a:ea typeface="ＭＳ Ｐゴシック" charset="-128"/>
                        </a:rPr>
                        <a:t>Ⅰ</a:t>
                      </a:r>
                      <a:r>
                        <a:rPr kumimoji="0" lang="ja-JP" altLang="en-US" sz="1100" b="1" i="0" u="none" strike="noStrike" cap="none" normalizeH="0" baseline="0" dirty="0">
                          <a:ln>
                            <a:noFill/>
                          </a:ln>
                          <a:solidFill>
                            <a:srgbClr val="000000"/>
                          </a:solidFill>
                          <a:effectLst/>
                          <a:latin typeface="ＭＳ Ｐゴシック" charset="-128"/>
                          <a:ea typeface="ＭＳ Ｐゴシック" charset="-128"/>
                        </a:rPr>
                        <a:t>の指導項目</a:t>
                      </a:r>
                      <a:endParaRPr kumimoji="0" lang="ja-JP" altLang="en-US" sz="1000" b="1" i="0" u="none" strike="noStrike" cap="none" normalizeH="0" baseline="0" dirty="0">
                        <a:ln>
                          <a:noFill/>
                        </a:ln>
                        <a:solidFill>
                          <a:srgbClr val="000000"/>
                        </a:solidFill>
                        <a:effectLst/>
                        <a:latin typeface="ＭＳ Ｐゴシック" charset="-128"/>
                        <a:ea typeface="ＭＳ Ｐゴシック" charset="-128"/>
                      </a:endParaRPr>
                    </a:p>
                  </a:txBody>
                  <a:tcPr marL="91471" marR="91471" marT="45739" marB="457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330439">
                <a:tc gridSpan="3">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 altLang="en-US" sz="800" b="0" i="0" u="none" strike="noStrike" cap="none" normalizeH="0" baseline="0" dirty="0">
                          <a:ln>
                            <a:noFill/>
                          </a:ln>
                          <a:solidFill>
                            <a:schemeClr val="tx1"/>
                          </a:solidFill>
                          <a:effectLst/>
                          <a:latin typeface="Calibri" pitchFamily="34" charset="0"/>
                          <a:ea typeface="ＭＳ Ｐゴシック" charset="-128"/>
                        </a:rPr>
                        <a:t>知識</a:t>
                      </a:r>
                      <a:endParaRPr kumimoji="1" lang="en-US" altLang="ja" sz="800" b="0" i="0" u="none" strike="noStrike" cap="none" normalizeH="0" baseline="0" dirty="0">
                        <a:ln>
                          <a:noFill/>
                        </a:ln>
                        <a:solidFill>
                          <a:schemeClr val="tx1"/>
                        </a:solidFill>
                        <a:effectLst/>
                        <a:latin typeface="Calibri" pitchFamily="34"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600" b="0" i="0" u="none" strike="noStrike" cap="none" normalizeH="0" baseline="0" dirty="0">
                          <a:ln>
                            <a:noFill/>
                          </a:ln>
                          <a:solidFill>
                            <a:schemeClr val="tx1"/>
                          </a:solidFill>
                          <a:effectLst/>
                          <a:latin typeface="Calibri" pitchFamily="34" charset="0"/>
                          <a:ea typeface="ＭＳ Ｐゴシック" charset="-128"/>
                        </a:rPr>
                        <a:t>〔</a:t>
                      </a:r>
                      <a:r>
                        <a:rPr kumimoji="1" lang="ja-JP" altLang="en-US" sz="600" b="0" i="0" u="none" strike="noStrike" cap="none" normalizeH="0" baseline="0" dirty="0">
                          <a:ln>
                            <a:noFill/>
                          </a:ln>
                          <a:solidFill>
                            <a:schemeClr val="tx1"/>
                          </a:solidFill>
                          <a:effectLst/>
                          <a:latin typeface="Calibri" pitchFamily="34" charset="0"/>
                          <a:ea typeface="ＭＳ Ｐゴシック" charset="-128"/>
                        </a:rPr>
                        <a:t>共通事項</a:t>
                      </a:r>
                      <a:r>
                        <a:rPr kumimoji="1" lang="en-US" altLang="ja-JP" sz="600" b="0" i="0" u="none" strike="noStrike" cap="none" normalizeH="0" baseline="0" dirty="0">
                          <a:ln>
                            <a:noFill/>
                          </a:ln>
                          <a:solidFill>
                            <a:schemeClr val="tx1"/>
                          </a:solidFill>
                          <a:effectLst/>
                          <a:latin typeface="Calibri" pitchFamily="34" charset="0"/>
                          <a:ea typeface="ＭＳ Ｐゴシック" charset="-128"/>
                        </a:rPr>
                        <a:t>〕</a:t>
                      </a:r>
                      <a:endParaRPr kumimoji="1" lang="en-US" altLang="ja" sz="600" b="0" i="0" u="none" strike="noStrike" cap="none" normalizeH="0" baseline="0" dirty="0">
                        <a:ln>
                          <a:noFill/>
                        </a:ln>
                        <a:solidFill>
                          <a:schemeClr val="tx1"/>
                        </a:solidFill>
                        <a:effectLst/>
                        <a:latin typeface="Calibri" pitchFamily="34" charset="0"/>
                        <a:ea typeface="ＭＳ Ｐゴシック" charset="-128"/>
                      </a:endParaRPr>
                    </a:p>
                  </a:txBody>
                  <a:tcPr marL="0" marR="0" marT="7200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en-US" altLang="ja-JP" sz="800" b="0" i="0" u="none" strike="noStrike" kern="1200"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mn-cs"/>
                      </a:endParaRPr>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5">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mn-cs"/>
                        </a:rPr>
                        <a:t>造形の要素の働き</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ＭＳ Ｐゴシック" panose="020B0600070205080204" pitchFamily="50" charset="-128"/>
                          <a:ea typeface="+mn-ea"/>
                          <a:cs typeface="+mn-cs"/>
                        </a:rPr>
                        <a:t>全体の</a:t>
                      </a:r>
                      <a:endParaRPr kumimoji="1" lang="en-US" altLang="ja-JP" sz="800" b="0" i="0" u="none" strike="noStrike" kern="1200" cap="none" spc="0" normalizeH="0" baseline="0" noProof="0" dirty="0">
                        <a:ln>
                          <a:noFill/>
                        </a:ln>
                        <a:solidFill>
                          <a:schemeClr val="tx1"/>
                        </a:solidFill>
                        <a:effectLst/>
                        <a:uLnTx/>
                        <a:uFillTx/>
                        <a:latin typeface="ＭＳ Ｐゴシック" panose="020B0600070205080204" pitchFamily="50" charset="-128"/>
                        <a:ea typeface="+mn-ea"/>
                        <a:cs typeface="+mn-cs"/>
                      </a:endParaRPr>
                    </a:p>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ＭＳ Ｐゴシック" panose="020B0600070205080204" pitchFamily="50" charset="-128"/>
                          <a:ea typeface="+mn-ea"/>
                          <a:cs typeface="+mn-cs"/>
                        </a:rPr>
                        <a:t>イメージ</a:t>
                      </a:r>
                      <a:endParaRPr kumimoji="1" lang="en-US" altLang="ja-JP" sz="8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en-US" altLang="ja-JP" sz="8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ＭＳ Ｐゴシック" panose="020B0600070205080204" pitchFamily="50" charset="-128"/>
                          <a:ea typeface="+mn-ea"/>
                          <a:cs typeface="+mn-cs"/>
                        </a:rPr>
                        <a:t>作風</a:t>
                      </a:r>
                      <a:endParaRPr kumimoji="1" lang="en-US" altLang="ja-JP" sz="800" b="0" i="0" u="none" strike="noStrike" kern="1200" cap="none" spc="0" normalizeH="0" baseline="0" noProof="0" dirty="0">
                        <a:ln>
                          <a:noFill/>
                        </a:ln>
                        <a:solidFill>
                          <a:schemeClr val="tx1"/>
                        </a:solidFill>
                        <a:effectLst/>
                        <a:uLnTx/>
                        <a:uFillTx/>
                        <a:latin typeface="ＭＳ Ｐゴシック" panose="020B0600070205080204" pitchFamily="50" charset="-128"/>
                        <a:ea typeface="+mn-ea"/>
                        <a:cs typeface="+mn-cs"/>
                      </a:endParaRPr>
                    </a:p>
                    <a:p>
                      <a:pPr marL="0" marR="0" lvl="0" indent="0" algn="ctr" defTabSz="914400" rtl="0" eaLnBrk="0" fontAlgn="base" latinLnBrk="0" hangingPunct="0">
                        <a:lnSpc>
                          <a:spcPts val="800"/>
                        </a:lnSpc>
                        <a:spcBef>
                          <a:spcPct val="0"/>
                        </a:spcBef>
                        <a:spcAft>
                          <a:spcPct val="0"/>
                        </a:spcAft>
                        <a:buClrTx/>
                        <a:buSzTx/>
                        <a:buFontTx/>
                        <a:buNone/>
                        <a:tabLst/>
                        <a:defRPr/>
                      </a:pPr>
                      <a:endParaRPr kumimoji="1" lang="en-US" altLang="ja-JP" sz="8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7">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ＭＳ Ｐゴシック" panose="020B0600070205080204" pitchFamily="50" charset="-128"/>
                          <a:ea typeface="+mn-ea"/>
                          <a:cs typeface="+mn-cs"/>
                        </a:rPr>
                        <a:t>様式</a:t>
                      </a:r>
                      <a:endParaRPr kumimoji="1" lang="en-US" altLang="ja-JP" sz="800" b="0" i="0" u="none" strike="noStrike" kern="1200" cap="none" spc="0" normalizeH="0" baseline="0" noProof="0" dirty="0">
                        <a:ln>
                          <a:noFill/>
                        </a:ln>
                        <a:solidFill>
                          <a:schemeClr val="tx1"/>
                        </a:solidFill>
                        <a:effectLst/>
                        <a:uLnTx/>
                        <a:uFillTx/>
                        <a:latin typeface="ＭＳ Ｐゴシック" panose="020B0600070205080204" pitchFamily="50" charset="-128"/>
                        <a:ea typeface="+mn-ea"/>
                        <a:cs typeface="+mn-cs"/>
                      </a:endParaRPr>
                    </a:p>
                    <a:p>
                      <a:pPr marL="0" marR="0" lvl="0" indent="0" algn="ctr" defTabSz="914400" rtl="0" eaLnBrk="0" fontAlgn="base" latinLnBrk="0" hangingPunct="0">
                        <a:lnSpc>
                          <a:spcPts val="800"/>
                        </a:lnSpc>
                        <a:spcBef>
                          <a:spcPct val="0"/>
                        </a:spcBef>
                        <a:spcAft>
                          <a:spcPct val="0"/>
                        </a:spcAft>
                        <a:buClrTx/>
                        <a:buSzTx/>
                        <a:buFontTx/>
                        <a:buNone/>
                        <a:tabLst/>
                        <a:defRPr/>
                      </a:pPr>
                      <a:endParaRPr kumimoji="1" lang="en-US" altLang="ja-JP" sz="8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800" b="0" i="0" u="none" strike="noStrike" cap="none" normalizeH="0" baseline="0" dirty="0">
                        <a:ln>
                          <a:noFill/>
                        </a:ln>
                        <a:solidFill>
                          <a:srgbClr val="FF0000"/>
                        </a:solidFill>
                        <a:effectLst/>
                        <a:latin typeface="ＭＳ Ｐゴシック" panose="020B0600070205080204" pitchFamily="50" charset="-128"/>
                        <a:ea typeface="ＭＳ Ｐゴシック" panose="020B0600070205080204" pitchFamily="50" charset="-128"/>
                      </a:endParaRPr>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その他</a:t>
                      </a:r>
                      <a:endParaRPr kumimoji="1" lang="en-US" altLang="ja-JP" sz="800" b="0" i="0" u="none" strike="noStrike" cap="none" normalizeH="0" baseline="0" dirty="0">
                        <a:ln>
                          <a:noFill/>
                        </a:ln>
                        <a:solidFill>
                          <a:schemeClr val="tx1"/>
                        </a:solidFill>
                        <a:effectLst/>
                        <a:latin typeface="ＭＳ Ｐゴシック" panose="020B0600070205080204" pitchFamily="50" charset="-128"/>
                        <a:ea typeface="+mn-ea"/>
                      </a:endParaRPr>
                    </a:p>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　　　　）</a:t>
                      </a:r>
                      <a:endParaRPr kumimoji="1" lang="ja-JP" altLang="en-US" sz="800" dirty="0"/>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extLst>
                  <a:ext uri="{0D108BD9-81ED-4DB2-BD59-A6C34878D82A}">
                    <a16:rowId xmlns:a16="http://schemas.microsoft.com/office/drawing/2014/main" val="10001"/>
                  </a:ext>
                </a:extLst>
              </a:tr>
              <a:tr h="144016">
                <a:tc rowSpan="2" grid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800" b="0" i="0" u="none" strike="noStrike" kern="1200" cap="none" normalizeH="0" baseline="0" dirty="0">
                          <a:ln>
                            <a:noFill/>
                          </a:ln>
                          <a:solidFill>
                            <a:schemeClr val="tx1"/>
                          </a:solidFill>
                          <a:effectLst/>
                          <a:latin typeface="Calibri" pitchFamily="34" charset="0"/>
                          <a:ea typeface="ＭＳ Ｐゴシック" charset="-128"/>
                          <a:cs typeface="+mn-cs"/>
                        </a:rPr>
                        <a:t>技　能</a:t>
                      </a:r>
                    </a:p>
                  </a:txBody>
                  <a:tcPr marL="0" marR="0" marT="7200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rowSpan="2" hMerge="1">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mn-cs"/>
                      </a:endParaRPr>
                    </a:p>
                  </a:txBody>
                  <a:tcPr marL="0" marR="0" marT="72055" marB="0" anchor="ctr" horzOverflow="overflow">
                    <a:lnL w="12700" cap="flat" cmpd="sng" algn="ctr">
                      <a:solidFill>
                        <a:scrgbClr r="0" g="0" b="0"/>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gridSpan="7">
                  <a:txBody>
                    <a:bodyPr/>
                    <a:lstStyle/>
                    <a:p>
                      <a:pPr marL="0" marR="0" lvl="0" indent="0" algn="ctr" defTabSz="914400" rtl="0" eaLnBrk="0" fontAlgn="base" latinLnBrk="0" hangingPunct="0">
                        <a:lnSpc>
                          <a:spcPts val="500"/>
                        </a:lnSpc>
                        <a:spcBef>
                          <a:spcPct val="0"/>
                        </a:spcBef>
                        <a:spcAft>
                          <a:spcPct val="0"/>
                        </a:spcAft>
                        <a:buClrTx/>
                        <a:buSzTx/>
                        <a:buFontTx/>
                        <a:buNone/>
                        <a:tabLst/>
                        <a:defRPr/>
                      </a:pPr>
                      <a:r>
                        <a:rPr kumimoji="1" lang="ja-JP" altLang="en-US" sz="800" b="0" i="0" u="none" strike="noStrike" kern="1200" cap="none" normalizeH="0" baseline="0">
                          <a:ln>
                            <a:noFill/>
                          </a:ln>
                          <a:solidFill>
                            <a:schemeClr val="tx1"/>
                          </a:solidFill>
                          <a:effectLst/>
                          <a:latin typeface="ＭＳ Ｐゴシック" panose="020B0600070205080204" pitchFamily="50" charset="-128"/>
                          <a:ea typeface="+mn-ea"/>
                          <a:cs typeface="+mn-cs"/>
                        </a:rPr>
                        <a:t>（ア）特性を生かす</a:t>
                      </a: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mn-cs"/>
                      </a:endParaRPr>
                    </a:p>
                  </a:txBody>
                  <a:tcPr marL="0" marR="0" marT="7206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bg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1" fontAlgn="auto" latinLnBrk="0" hangingPunct="1">
                        <a:lnSpc>
                          <a:spcPts val="500"/>
                        </a:lnSpc>
                        <a:spcBef>
                          <a:spcPts val="0"/>
                        </a:spcBef>
                        <a:spcAft>
                          <a:spcPts val="0"/>
                        </a:spcAft>
                        <a:buClrTx/>
                        <a:buSzTx/>
                        <a:buFontTx/>
                        <a:buNone/>
                        <a:tabLst/>
                        <a:defRPr/>
                      </a:pPr>
                      <a:endPar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06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17">
                  <a:txBody>
                    <a:bodyPr/>
                    <a:lstStyle/>
                    <a:p>
                      <a:pPr marL="0" marR="0" lvl="0" indent="0" algn="ctr" defTabSz="914400" rtl="0" eaLnBrk="1" fontAlgn="auto" latinLnBrk="0" hangingPunct="1">
                        <a:lnSpc>
                          <a:spcPts val="5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（イ）表す</a:t>
                      </a:r>
                    </a:p>
                  </a:txBody>
                  <a:tcPr marL="0" marR="0" marT="7206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bg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361410">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3">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mn-cs"/>
                        </a:rPr>
                        <a:t>材料</a:t>
                      </a:r>
                    </a:p>
                  </a:txBody>
                  <a:tcPr marL="0" marR="0" marT="7206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gridSpan="4">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mn-cs"/>
                        </a:rPr>
                        <a:t>用具</a:t>
                      </a:r>
                      <a:endParaRPr kumimoji="1" lang="en-US" altLang="ja-JP" sz="800" b="0" i="0" u="none" strike="noStrike" kern="1200" cap="none" normalizeH="0" baseline="0" dirty="0">
                        <a:ln>
                          <a:noFill/>
                        </a:ln>
                        <a:solidFill>
                          <a:schemeClr val="tx1"/>
                        </a:solidFill>
                        <a:effectLst/>
                        <a:latin typeface="ＭＳ Ｐゴシック" panose="020B0600070205080204" pitchFamily="50" charset="-128"/>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mn-cs"/>
                        </a:rPr>
                        <a:t>（</a:t>
                      </a: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機器等の</a:t>
                      </a:r>
                      <a:endParaRPr kumimoji="1" lang="en-US" altLang="ja-JP" sz="800" b="0" i="0" u="none" strike="noStrike" cap="none" normalizeH="0" baseline="0" dirty="0">
                        <a:ln>
                          <a:noFill/>
                        </a:ln>
                        <a:solidFill>
                          <a:schemeClr val="tx1"/>
                        </a:solidFill>
                        <a:effectLst/>
                        <a:latin typeface="ＭＳ Ｐゴシック" panose="020B0600070205080204" pitchFamily="50" charset="-128"/>
                        <a:ea typeface="+mn-ea"/>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用具）</a:t>
                      </a: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mn-cs"/>
                      </a:endParaRPr>
                    </a:p>
                  </a:txBody>
                  <a:tcPr marL="0" marR="0" marT="7206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06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主題を</a:t>
                      </a:r>
                      <a:endParaRPr kumimoji="1" lang="en-US" altLang="ja-JP" sz="800" b="0" i="0" u="none" strike="noStrike" cap="none" normalizeH="0" baseline="0" dirty="0">
                        <a:ln>
                          <a:noFill/>
                        </a:ln>
                        <a:solidFill>
                          <a:schemeClr val="tx1"/>
                        </a:solidFill>
                        <a:effectLst/>
                        <a:latin typeface="ＭＳ Ｐゴシック" panose="020B0600070205080204" pitchFamily="50" charset="-128"/>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追求して</a:t>
                      </a:r>
                    </a:p>
                  </a:txBody>
                  <a:tcPr marL="0" marR="0" marT="7206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目的や計画を基に</a:t>
                      </a:r>
                      <a:endPar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表現の意図を効果的に</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664413588"/>
                  </a:ext>
                </a:extLst>
              </a:tr>
              <a:tr h="0">
                <a:tc rowSpan="9">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normalizeH="0" baseline="0" dirty="0">
                          <a:ln>
                            <a:noFill/>
                          </a:ln>
                          <a:solidFill>
                            <a:schemeClr val="tx1"/>
                          </a:solidFill>
                          <a:effectLst/>
                          <a:latin typeface="Calibri" pitchFamily="34" charset="0"/>
                          <a:ea typeface="ＭＳ Ｐゴシック" charset="-128"/>
                          <a:cs typeface="+mn-cs"/>
                        </a:rPr>
                        <a:t>思考力・判断力・表現力</a:t>
                      </a:r>
                    </a:p>
                  </a:txBody>
                  <a:tcPr marL="0" marR="0" marT="7200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rowSpan="6">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pPr>
                      <a:endParaRPr kumimoji="1" lang="en-US" altLang="ja-JP"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ctr" defTabSz="914400" rtl="0" eaLnBrk="0" fontAlgn="base" latinLnBrk="0" hangingPunct="1">
                        <a:lnSpc>
                          <a:spcPct val="100000"/>
                        </a:lnSpc>
                        <a:spcBef>
                          <a:spcPct val="0"/>
                        </a:spcBef>
                        <a:spcAft>
                          <a:spcPct val="0"/>
                        </a:spcAft>
                        <a:buClrTx/>
                        <a:buSzPct val="100000"/>
                        <a:buFontTx/>
                        <a:buNone/>
                        <a:tabLst/>
                      </a:pPr>
                      <a:endParaRPr kumimoji="1" lang="en-US" altLang="ja-JP"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ctr" defTabSz="914400" rtl="0" eaLnBrk="0" fontAlgn="base"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表現</a:t>
                      </a:r>
                      <a:endParaRPr kumimoji="1" lang="ja-JP" altLang="en-US" sz="800" dirty="0">
                        <a:solidFill>
                          <a:schemeClr val="tx1"/>
                        </a:solidFill>
                        <a:latin typeface="ＭＳ Ｐゴシック" panose="020B0600070205080204" pitchFamily="50" charset="-128"/>
                        <a:ea typeface="ＭＳ Ｐゴシック" panose="020B0600070205080204" pitchFamily="50" charset="-128"/>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2"/>
                    </a:solidFill>
                  </a:tcPr>
                </a:tc>
                <a:tc rowSpan="2">
                  <a:txBody>
                    <a:bodyPr/>
                    <a:lstStyle/>
                    <a:p>
                      <a:pPr algn="ctr"/>
                      <a:r>
                        <a:rPr lang="ja-JP" altLang="en-US" sz="800" dirty="0"/>
                        <a:t>主題</a:t>
                      </a:r>
                      <a:endParaRPr lang="en-US" altLang="ja-JP" sz="800" dirty="0"/>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2"/>
                    </a:solidFill>
                  </a:tcPr>
                </a:tc>
                <a:tc gridSpan="5">
                  <a:txBody>
                    <a:bodyPr/>
                    <a:lstStyle/>
                    <a:p>
                      <a:pPr marL="0" marR="0" lvl="0" indent="0" algn="ctr" defTabSz="914400" rtl="0" eaLnBrk="1" fontAlgn="auto" latinLnBrk="0" hangingPunct="1">
                        <a:lnSpc>
                          <a:spcPts val="5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見つめる</a:t>
                      </a:r>
                      <a:endParaRPr kumimoji="1" lang="ja-JP" altLang="en-US" sz="800" dirty="0"/>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bg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gridSpan="5">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夢や</a:t>
                      </a:r>
                      <a:endParaRPr kumimoji="1" lang="en-US" altLang="ja-JP" sz="800" b="0" i="0" u="none" strike="noStrike" cap="none" normalizeH="0" baseline="0" dirty="0">
                        <a:ln>
                          <a:noFill/>
                        </a:ln>
                        <a:solidFill>
                          <a:schemeClr val="tx1"/>
                        </a:solidFill>
                        <a:effectLst/>
                        <a:latin typeface="ＭＳ Ｐゴシック" panose="020B0600070205080204" pitchFamily="50" charset="-128"/>
                        <a:ea typeface="+mn-ea"/>
                      </a:endParaRPr>
                    </a:p>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想像などから</a:t>
                      </a: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gridSpan="11">
                  <a:txBody>
                    <a:bodyPr/>
                    <a:lstStyle/>
                    <a:p>
                      <a:pPr marL="0" marR="0" lvl="0" indent="0" algn="ctr" defTabSz="914400" rtl="0" eaLnBrk="1" fontAlgn="auto" latinLnBrk="0" hangingPunct="1">
                        <a:lnSpc>
                          <a:spcPts val="500"/>
                        </a:lnSpc>
                        <a:spcBef>
                          <a:spcPts val="0"/>
                        </a:spcBef>
                        <a:spcAft>
                          <a:spcPts val="0"/>
                        </a:spcAft>
                        <a:buClrTx/>
                        <a:buSzTx/>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mn-cs"/>
                        </a:rPr>
                        <a:t>考える</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bg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800" dirty="0">
                        <a:solidFill>
                          <a:schemeClr val="tx1"/>
                        </a:solidFill>
                        <a:latin typeface="ＭＳ Ｐゴシック" panose="020B0600070205080204" pitchFamily="50" charset="-128"/>
                        <a:ea typeface="+mn-ea"/>
                      </a:endParaRPr>
                    </a:p>
                  </a:txBody>
                  <a:tcPr marL="0" marR="0" marT="71995"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gridSpan="3">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dirty="0">
                          <a:solidFill>
                            <a:schemeClr val="tx1"/>
                          </a:solidFill>
                          <a:latin typeface="ＭＳ Ｐゴシック" panose="020B0600070205080204" pitchFamily="50" charset="-128"/>
                          <a:ea typeface="+mn-ea"/>
                        </a:rPr>
                        <a:t>映像メディアの特性を生かして</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rowSpan="2" hMerge="1">
                  <a:txBody>
                    <a:bodyPr/>
                    <a:lstStyle/>
                    <a:p>
                      <a:endParaRPr kumimoji="1" lang="ja-JP" altLang="en-US"/>
                    </a:p>
                  </a:txBody>
                  <a:tcPr/>
                </a:tc>
                <a:extLst>
                  <a:ext uri="{0D108BD9-81ED-4DB2-BD59-A6C34878D82A}">
                    <a16:rowId xmlns:a16="http://schemas.microsoft.com/office/drawing/2014/main" val="10003"/>
                  </a:ext>
                </a:extLst>
              </a:tr>
              <a:tr h="29077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marL="0" marR="0" lvl="0" indent="0" algn="l"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自然</a:t>
                      </a:r>
                      <a:endParaRPr kumimoji="1" lang="ja-JP" altLang="en-US" sz="800" dirty="0"/>
                    </a:p>
                  </a:txBody>
                  <a:tcPr marL="0" marR="0" marT="72000" marB="0" vert="eaVert"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gridSpan="2">
                  <a:txBody>
                    <a:bodyPr/>
                    <a:lstStyle/>
                    <a:p>
                      <a:pPr marL="0" marR="0" lvl="0" indent="0" algn="l"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自己</a:t>
                      </a:r>
                      <a:endParaRPr kumimoji="1" lang="ja-JP" altLang="en-US" sz="800" dirty="0"/>
                    </a:p>
                  </a:txBody>
                  <a:tcPr marL="0" marR="0" marT="72000" marB="0" vert="eaVert"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生活</a:t>
                      </a:r>
                      <a:endParaRPr kumimoji="1" lang="ja-JP" altLang="en-US" sz="800" dirty="0"/>
                    </a:p>
                  </a:txBody>
                  <a:tcPr marL="0" marR="0" marT="72000" marB="0" vert="eaVert"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3">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dirty="0">
                          <a:solidFill>
                            <a:schemeClr val="tx1"/>
                          </a:solidFill>
                          <a:latin typeface="ＭＳ Ｐゴシック" panose="020B0600070205080204" pitchFamily="50" charset="-128"/>
                          <a:ea typeface="+mn-ea"/>
                        </a:rPr>
                        <a:t>目的</a:t>
                      </a: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dirty="0">
                          <a:solidFill>
                            <a:schemeClr val="tx1"/>
                          </a:solidFill>
                          <a:latin typeface="ＭＳ Ｐゴシック" panose="020B0600070205080204" pitchFamily="50" charset="-128"/>
                          <a:ea typeface="+mn-ea"/>
                        </a:rPr>
                        <a:t>条件</a:t>
                      </a: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gridSpan="5">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dirty="0">
                          <a:solidFill>
                            <a:schemeClr val="tx1"/>
                          </a:solidFill>
                          <a:latin typeface="ＭＳ Ｐゴシック" panose="020B0600070205080204" pitchFamily="50" charset="-128"/>
                          <a:ea typeface="+mn-ea"/>
                        </a:rPr>
                        <a:t>美しさ</a:t>
                      </a: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rPr>
                        <a:t>機能</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231563783"/>
                  </a:ext>
                </a:extLst>
              </a:tr>
              <a:tr h="0">
                <a:tc vMerge="1">
                  <a:txBody>
                    <a:bodyPr/>
                    <a:lstStyle/>
                    <a:p>
                      <a:endParaRPr kumimoji="1" lang="ja-JP" altLang="en-US"/>
                    </a:p>
                  </a:txBody>
                  <a:tcPr/>
                </a:tc>
                <a:tc vMerge="1">
                  <a:txBody>
                    <a:bodyPr/>
                    <a:lstStyle/>
                    <a:p>
                      <a:endParaRPr kumimoji="1" lang="ja-JP" altLang="en-US"/>
                    </a:p>
                  </a:txBody>
                  <a:tcPr/>
                </a:tc>
                <a:tc rowSpan="4">
                  <a:txBody>
                    <a:bodyPr/>
                    <a:lstStyle/>
                    <a:p>
                      <a:pPr algn="ctr"/>
                      <a:r>
                        <a:rPr lang="ja-JP" altLang="en-US" sz="800" dirty="0"/>
                        <a:t>　構想</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2"/>
                    </a:solidFill>
                  </a:tcPr>
                </a:tc>
                <a:tc gridSpan="24">
                  <a:txBody>
                    <a:bodyPr/>
                    <a:lstStyle/>
                    <a:p>
                      <a:pPr marL="0" marR="0" lvl="0" indent="0" algn="ctr" defTabSz="914400" rtl="0" eaLnBrk="1" fontAlgn="auto" latinLnBrk="0" hangingPunct="1">
                        <a:lnSpc>
                          <a:spcPts val="700"/>
                        </a:lnSpc>
                        <a:spcBef>
                          <a:spcPts val="0"/>
                        </a:spcBef>
                        <a:spcAft>
                          <a:spcPts val="0"/>
                        </a:spcAft>
                        <a:buClrTx/>
                        <a:buSzTx/>
                        <a:buFontTx/>
                        <a:buNone/>
                        <a:tabLst/>
                        <a:defRPr/>
                      </a:pPr>
                      <a:r>
                        <a:rPr kumimoji="1" lang="ja-JP" altLang="en-US" sz="800" dirty="0"/>
                        <a:t>考える</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bg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22417399"/>
                  </a:ext>
                </a:extLst>
              </a:tr>
              <a:tr h="12746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3" gridSpan="2">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形体</a:t>
                      </a:r>
                    </a:p>
                  </a:txBody>
                  <a:tcPr marL="0" marR="0" marT="72000" marB="0" vert="eaVert"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3"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3" gridSpan="2">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色彩</a:t>
                      </a:r>
                    </a:p>
                  </a:txBody>
                  <a:tcPr marL="0" marR="0" marT="72000" marB="0" vert="eaVert"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3"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p>
                  </a:txBody>
                  <a:tcPr/>
                </a:tc>
                <a:tc rowSpan="3">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構成</a:t>
                      </a:r>
                    </a:p>
                  </a:txBody>
                  <a:tcPr marL="0" marR="0" marT="72000" marB="0" vert="eaVert"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gridSpan="7">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rPr>
                        <a:t>デザインの</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bg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a:tc>
                <a:tc hMerge="1">
                  <a:txBody>
                    <a:bodyPr/>
                    <a:lstStyle/>
                    <a:p>
                      <a:endParaRPr kumimoji="1" lang="ja-JP" altLang="en-US"/>
                    </a:p>
                  </a:txBody>
                  <a:tcPr/>
                </a:tc>
                <a:tc rowSpan="3" gridSpan="4">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rPr>
                        <a:t>表現</a:t>
                      </a:r>
                      <a:endParaRPr kumimoji="1" lang="en-US" altLang="ja-JP"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rPr>
                        <a:t>形式</a:t>
                      </a:r>
                      <a:endParaRPr kumimoji="1" lang="en-US" altLang="ja-JP"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rPr>
                        <a:t>の</a:t>
                      </a:r>
                      <a:endParaRPr kumimoji="1" lang="en-US" altLang="ja-JP"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rPr>
                        <a:t>特性</a:t>
                      </a: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rowSpan="2" gridSpan="8">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dirty="0">
                          <a:solidFill>
                            <a:schemeClr val="tx1"/>
                          </a:solidFill>
                          <a:latin typeface="ＭＳ Ｐゴシック" panose="020B0600070205080204" pitchFamily="50" charset="-128"/>
                          <a:ea typeface="+mn-ea"/>
                        </a:rPr>
                        <a:t>映像表現の視覚的な要素の働き</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bg2"/>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dirty="0"/>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extLst>
                  <a:ext uri="{0D108BD9-81ED-4DB2-BD59-A6C34878D82A}">
                    <a16:rowId xmlns:a16="http://schemas.microsoft.com/office/drawing/2014/main" val="956441065"/>
                  </a:ext>
                </a:extLst>
              </a:tr>
              <a:tr h="12233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rowSpan="2" gridSpan="4">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rPr>
                        <a:t>機能</a:t>
                      </a: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2" hMerge="1">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a:tc>
                <a:tc rowSpan="2" hMerge="1">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rowSpan="2" gridSpan="3">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rPr>
                        <a:t>効果</a:t>
                      </a: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2" hMerge="1">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8" vMerge="1">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800" dirty="0">
                        <a:solidFill>
                          <a:schemeClr val="tx1"/>
                        </a:solidFill>
                        <a:latin typeface="ＭＳ Ｐゴシック" panose="020B0600070205080204" pitchFamily="50" charset="-128"/>
                        <a:ea typeface="+mn-ea"/>
                      </a:endParaRPr>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800" dirty="0">
                        <a:solidFill>
                          <a:schemeClr val="tx1"/>
                        </a:solidFill>
                        <a:latin typeface="ＭＳ Ｐゴシック" panose="020B0600070205080204" pitchFamily="50" charset="-128"/>
                        <a:ea typeface="+mn-ea"/>
                      </a:endParaRPr>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800" dirty="0">
                        <a:solidFill>
                          <a:schemeClr val="tx1"/>
                        </a:solidFill>
                        <a:latin typeface="ＭＳ Ｐゴシック" panose="020B0600070205080204" pitchFamily="50" charset="-128"/>
                        <a:ea typeface="+mn-ea"/>
                      </a:endParaRPr>
                    </a:p>
                  </a:txBody>
                  <a:tcPr/>
                </a:tc>
                <a:extLst>
                  <a:ext uri="{0D108BD9-81ED-4DB2-BD59-A6C34878D82A}">
                    <a16:rowId xmlns:a16="http://schemas.microsoft.com/office/drawing/2014/main" val="2458436112"/>
                  </a:ext>
                </a:extLst>
              </a:tr>
              <a:tr h="27984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gridSpan="4" vMerge="1">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vMerge="1">
                  <a:txBody>
                    <a:bodyPr/>
                    <a:lstStyle/>
                    <a:p>
                      <a:endParaRPr kumimoji="1" lang="ja-JP" altLang="en-US"/>
                    </a:p>
                  </a:txBody>
                  <a:tcPr/>
                </a:tc>
                <a:tc hMerge="1" vMerge="1">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dirty="0">
                          <a:solidFill>
                            <a:schemeClr val="tx1"/>
                          </a:solidFill>
                          <a:latin typeface="ＭＳ Ｐゴシック" panose="020B0600070205080204" pitchFamily="50" charset="-128"/>
                          <a:ea typeface="+mn-ea"/>
                        </a:rPr>
                        <a:t>色光</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dirty="0">
                          <a:solidFill>
                            <a:schemeClr val="tx1"/>
                          </a:solidFill>
                          <a:latin typeface="ＭＳ Ｐゴシック" panose="020B0600070205080204" pitchFamily="50" charset="-128"/>
                          <a:ea typeface="+mn-ea"/>
                        </a:rPr>
                        <a:t>視点</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dirty="0">
                          <a:solidFill>
                            <a:schemeClr val="tx1"/>
                          </a:solidFill>
                          <a:latin typeface="ＭＳ Ｐゴシック" panose="020B0600070205080204" pitchFamily="50" charset="-128"/>
                          <a:ea typeface="+mn-ea"/>
                        </a:rPr>
                        <a:t>動き</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107078908"/>
                  </a:ext>
                </a:extLst>
              </a:tr>
              <a:tr h="280561">
                <a:tc vMerge="1">
                  <a:txBody>
                    <a:bodyPr/>
                    <a:lstStyle/>
                    <a:p>
                      <a:endParaRPr kumimoji="1" lang="ja-JP" altLang="en-US"/>
                    </a:p>
                  </a:txBody>
                  <a:tcPr/>
                </a:tc>
                <a:tc rowSpan="3">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鑑賞</a:t>
                      </a:r>
                      <a:endParaRPr kumimoji="1" lang="en-US" altLang="ja-JP" sz="800" b="0" i="0" u="none" strike="noStrike" cap="none" normalizeH="0" baseline="0" dirty="0">
                        <a:ln>
                          <a:noFill/>
                        </a:ln>
                        <a:solidFill>
                          <a:schemeClr val="tx1"/>
                        </a:solidFill>
                        <a:effectLst/>
                        <a:latin typeface="ＭＳ Ｐゴシック" panose="020B0600070205080204" pitchFamily="50" charset="-128"/>
                        <a:ea typeface="+mn-ea"/>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gridSpan="2">
                  <a:txBody>
                    <a:bodyPr/>
                    <a:lstStyle/>
                    <a:p>
                      <a:pPr algn="ctr">
                        <a:lnSpc>
                          <a:spcPts val="800"/>
                        </a:lnSpc>
                      </a:pPr>
                      <a:r>
                        <a:rPr lang="ja-JP" altLang="en-US" sz="800" dirty="0"/>
                        <a:t>美術作品</a:t>
                      </a:r>
                      <a:endParaRPr lang="en-US" altLang="ja-JP" sz="800" dirty="0"/>
                    </a:p>
                    <a:p>
                      <a:pPr algn="ctr">
                        <a:lnSpc>
                          <a:spcPts val="800"/>
                        </a:lnSpc>
                      </a:pPr>
                      <a:r>
                        <a:rPr lang="ja-JP" altLang="en-US" sz="800" dirty="0"/>
                        <a:t>など</a:t>
                      </a:r>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2"/>
                    </a:solidFill>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gridSpan="7">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作者の心情や</a:t>
                      </a:r>
                      <a:endParaRPr kumimoji="1" lang="en-US" altLang="ja-JP" sz="800" dirty="0"/>
                    </a:p>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意図</a:t>
                      </a:r>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a:tc>
                <a:tc hMerge="1">
                  <a:txBody>
                    <a:bodyPr/>
                    <a:lstStyle/>
                    <a:p>
                      <a:endParaRPr kumimoji="1" lang="ja-JP" altLang="en-US"/>
                    </a:p>
                  </a:txBody>
                  <a:tcPr/>
                </a:tc>
                <a:tc hMerge="1">
                  <a:txBody>
                    <a:bodyPr/>
                    <a:lstStyle/>
                    <a:p>
                      <a:pPr marL="0" marR="0" lvl="0" indent="0" algn="l"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Arial" panose="020B0604020202020204" pitchFamily="34" charset="0"/>
                      </a:endParaRPr>
                    </a:p>
                  </a:txBody>
                  <a:tcPr marL="0" marR="0" marT="7199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gridSpan="10">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創造的な表現の工夫</a:t>
                      </a:r>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800" dirty="0">
                        <a:solidFill>
                          <a:schemeClr val="tx1"/>
                        </a:solidFill>
                        <a:latin typeface="ＭＳ Ｐゴシック" panose="020B0600070205080204" pitchFamily="50" charset="-128"/>
                        <a:ea typeface="ＭＳ Ｐゴシック" panose="020B0600070205080204" pitchFamily="50" charset="-128"/>
                      </a:endParaRPr>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6">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その他</a:t>
                      </a:r>
                      <a:endParaRPr kumimoji="1" lang="en-US" altLang="ja-JP" sz="800" b="0" i="0" u="none" strike="noStrike" cap="none" normalizeH="0" baseline="0" dirty="0">
                        <a:ln>
                          <a:noFill/>
                        </a:ln>
                        <a:solidFill>
                          <a:schemeClr val="tx1"/>
                        </a:solidFill>
                        <a:effectLst/>
                        <a:latin typeface="ＭＳ Ｐゴシック" panose="020B0600070205080204" pitchFamily="50" charset="-128"/>
                        <a:ea typeface="+mn-ea"/>
                      </a:endParaRPr>
                    </a:p>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　　　　　　　）</a:t>
                      </a:r>
                      <a:endParaRPr kumimoji="1"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5"/>
                  </a:ext>
                </a:extLst>
              </a:tr>
              <a:tr h="319291">
                <a:tc vMerge="1">
                  <a:txBody>
                    <a:bodyPr/>
                    <a:lstStyle/>
                    <a:p>
                      <a:endParaRPr kumimoji="1" lang="ja-JP" altLang="en-US"/>
                    </a:p>
                  </a:txBody>
                  <a:tcPr/>
                </a:tc>
                <a:tc vMerge="1">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endParaRPr>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gridSpan="2">
                  <a:txBody>
                    <a:bodyPr/>
                    <a:lstStyle/>
                    <a:p>
                      <a:pPr algn="ctr">
                        <a:lnSpc>
                          <a:spcPts val="800"/>
                        </a:lnSpc>
                      </a:pPr>
                      <a:r>
                        <a:rPr kumimoji="1" lang="ja-JP" altLang="en-US" sz="800" dirty="0"/>
                        <a:t>美術の</a:t>
                      </a:r>
                      <a:endParaRPr kumimoji="1" lang="en-US" altLang="ja-JP" sz="800" dirty="0"/>
                    </a:p>
                    <a:p>
                      <a:pPr algn="ctr">
                        <a:lnSpc>
                          <a:spcPts val="800"/>
                        </a:lnSpc>
                      </a:pPr>
                      <a:r>
                        <a:rPr kumimoji="1" lang="ja-JP" altLang="en-US" sz="800" dirty="0"/>
                        <a:t>働き</a:t>
                      </a:r>
                      <a:endParaRPr kumimoji="1" lang="en-US" altLang="ja-JP" sz="800" dirty="0"/>
                    </a:p>
                    <a:p>
                      <a:pPr algn="ctr">
                        <a:lnSpc>
                          <a:spcPts val="800"/>
                        </a:lnSpc>
                      </a:pPr>
                      <a:r>
                        <a:rPr kumimoji="1" lang="ja-JP" altLang="en-US" sz="800" dirty="0"/>
                        <a:t>・</a:t>
                      </a:r>
                      <a:endParaRPr kumimoji="1" lang="en-US" altLang="ja-JP" sz="800" dirty="0"/>
                    </a:p>
                    <a:p>
                      <a:pPr algn="ctr">
                        <a:lnSpc>
                          <a:spcPts val="800"/>
                        </a:lnSpc>
                      </a:pPr>
                      <a:r>
                        <a:rPr kumimoji="1" lang="ja-JP" altLang="en-US" sz="800" dirty="0"/>
                        <a:t>美術</a:t>
                      </a:r>
                      <a:endParaRPr kumimoji="1" lang="en-US" altLang="ja-JP" sz="800" dirty="0"/>
                    </a:p>
                    <a:p>
                      <a:pPr algn="ctr">
                        <a:lnSpc>
                          <a:spcPts val="800"/>
                        </a:lnSpc>
                      </a:pPr>
                      <a:r>
                        <a:rPr kumimoji="1" lang="ja-JP" altLang="en-US" sz="800" dirty="0"/>
                        <a:t>文化</a:t>
                      </a:r>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rowSpan="2"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gridSpan="10">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a:t>自然と美術との関り</a:t>
                      </a:r>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a:tc>
                <a:tc hMerge="1">
                  <a:txBody>
                    <a:bodyPr/>
                    <a:lstStyle/>
                    <a:p>
                      <a:endParaRPr kumimoji="1" lang="ja-JP" altLang="en-US"/>
                    </a:p>
                  </a:txBody>
                  <a:tcPr/>
                </a:tc>
                <a:tc hMerge="1">
                  <a:txBody>
                    <a:bodyPr/>
                    <a:lstStyle/>
                    <a:p>
                      <a:pPr marL="0" marR="0" lvl="0" indent="0" algn="l"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3">
                  <a:txBody>
                    <a:bodyPr/>
                    <a:lstStyle/>
                    <a:p>
                      <a:pPr algn="ctr">
                        <a:lnSpc>
                          <a:spcPts val="800"/>
                        </a:lnSpc>
                      </a:pPr>
                      <a:r>
                        <a:rPr kumimoji="1" lang="ja-JP" altLang="en-US" sz="800" dirty="0"/>
                        <a:t>生活や社会を心豊かに</a:t>
                      </a:r>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800" dirty="0"/>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6"/>
                  </a:ext>
                </a:extLst>
              </a:tr>
              <a:tr h="371684">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5">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美意識や創造性</a:t>
                      </a:r>
                      <a:endParaRPr kumimoji="1"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a:tc>
                <a:tc hMerge="1">
                  <a:txBody>
                    <a:bodyPr/>
                    <a:lstStyle/>
                    <a:p>
                      <a:endParaRPr kumimoji="1" lang="ja-JP" altLang="en-US"/>
                    </a:p>
                  </a:txBody>
                  <a:tcPr/>
                </a:tc>
                <a:tc hMerge="1">
                  <a:txBody>
                    <a:bodyPr/>
                    <a:lstStyle/>
                    <a:p>
                      <a:pPr marL="0" marR="0" lvl="0" indent="0" algn="l"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gridSpan="1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日本の美術の</a:t>
                      </a:r>
                      <a:endParaRPr kumimoji="1" lang="en-US" altLang="ja-JP" sz="800" b="0" i="0" u="none" strike="noStrike" cap="none" normalizeH="0" baseline="0" dirty="0">
                        <a:ln>
                          <a:noFill/>
                        </a:ln>
                        <a:solidFill>
                          <a:schemeClr val="tx1"/>
                        </a:solidFill>
                        <a:effectLst/>
                        <a:latin typeface="ＭＳ Ｐゴシック" panose="020B0600070205080204" pitchFamily="50" charset="-128"/>
                        <a:ea typeface="+mn-ea"/>
                      </a:endParaRPr>
                    </a:p>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歴史や表現の特徴</a:t>
                      </a:r>
                      <a:endParaRPr kumimoji="1"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7">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mn-ea"/>
                        </a:rPr>
                        <a:t>それぞれの国</a:t>
                      </a:r>
                      <a:endParaRPr kumimoji="1"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7"/>
                  </a:ext>
                </a:extLst>
              </a:tr>
            </a:tbl>
          </a:graphicData>
        </a:graphic>
      </p:graphicFrame>
      <p:graphicFrame>
        <p:nvGraphicFramePr>
          <p:cNvPr id="53" name="Group 315"/>
          <p:cNvGraphicFramePr>
            <a:graphicFrameLocks noGrp="1"/>
          </p:cNvGraphicFramePr>
          <p:nvPr>
            <p:extLst>
              <p:ext uri="{D42A27DB-BD31-4B8C-83A1-F6EECF244321}">
                <p14:modId xmlns:p14="http://schemas.microsoft.com/office/powerpoint/2010/main" val="2979595021"/>
              </p:ext>
            </p:extLst>
          </p:nvPr>
        </p:nvGraphicFramePr>
        <p:xfrm>
          <a:off x="117475" y="5664200"/>
          <a:ext cx="2805635" cy="1077167"/>
        </p:xfrm>
        <a:graphic>
          <a:graphicData uri="http://schemas.openxmlformats.org/drawingml/2006/table">
            <a:tbl>
              <a:tblPr/>
              <a:tblGrid>
                <a:gridCol w="2805635">
                  <a:extLst>
                    <a:ext uri="{9D8B030D-6E8A-4147-A177-3AD203B41FA5}">
                      <a16:colId xmlns:a16="http://schemas.microsoft.com/office/drawing/2014/main" val="20000"/>
                    </a:ext>
                  </a:extLst>
                </a:gridCol>
              </a:tblGrid>
              <a:tr h="168307">
                <a:tc>
                  <a:txBody>
                    <a:bodyPr/>
                    <a:lstStyle>
                      <a:lvl1pPr>
                        <a:spcBef>
                          <a:spcPct val="20000"/>
                        </a:spcBef>
                        <a:buFont typeface="Arial" charset="0"/>
                        <a:defRPr kumimoji="1" sz="2800">
                          <a:solidFill>
                            <a:schemeClr val="tx1"/>
                          </a:solidFill>
                          <a:latin typeface="Calibri" pitchFamily="34" charset="0"/>
                          <a:ea typeface="ＭＳ Ｐゴシック" charset="-128"/>
                        </a:defRPr>
                      </a:lvl1pPr>
                      <a:lvl2pPr marL="742950" indent="-285750">
                        <a:spcBef>
                          <a:spcPct val="20000"/>
                        </a:spcBef>
                        <a:buFont typeface="Arial" charset="0"/>
                        <a:defRPr kumimoji="1" sz="2400">
                          <a:solidFill>
                            <a:schemeClr val="tx1"/>
                          </a:solidFill>
                          <a:latin typeface="Calibri" pitchFamily="34" charset="0"/>
                          <a:ea typeface="ＭＳ Ｐゴシック" charset="-128"/>
                        </a:defRPr>
                      </a:lvl2pPr>
                      <a:lvl3pPr marL="1143000" indent="-228600">
                        <a:spcBef>
                          <a:spcPct val="20000"/>
                        </a:spcBef>
                        <a:buFont typeface="Arial" charset="0"/>
                        <a:defRPr kumimoji="1" sz="2000">
                          <a:solidFill>
                            <a:schemeClr val="tx1"/>
                          </a:solidFill>
                          <a:latin typeface="Calibri" pitchFamily="34" charset="0"/>
                          <a:ea typeface="ＭＳ Ｐゴシック" charset="-128"/>
                        </a:defRPr>
                      </a:lvl3pPr>
                      <a:lvl4pPr marL="1600200" indent="-228600">
                        <a:spcBef>
                          <a:spcPct val="20000"/>
                        </a:spcBef>
                        <a:buFont typeface="Arial" charset="0"/>
                        <a:defRPr kumimoji="1">
                          <a:solidFill>
                            <a:schemeClr val="tx1"/>
                          </a:solidFill>
                          <a:latin typeface="Calibri" pitchFamily="34" charset="0"/>
                          <a:ea typeface="ＭＳ Ｐゴシック" charset="-128"/>
                        </a:defRPr>
                      </a:lvl4pPr>
                      <a:lvl5pPr marL="2057400" indent="-22860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900" b="1" i="0" u="none" strike="noStrike" cap="none" normalizeH="0" baseline="0" dirty="0">
                          <a:ln>
                            <a:noFill/>
                          </a:ln>
                          <a:solidFill>
                            <a:srgbClr val="000000"/>
                          </a:solidFill>
                          <a:effectLst/>
                          <a:latin typeface="ＭＳ Ｐゴシック" charset="-128"/>
                          <a:ea typeface="ＭＳ Ｐゴシック" charset="-128"/>
                          <a:cs typeface="Times New Roman" pitchFamily="18" charset="0"/>
                        </a:rPr>
                        <a:t>　　　　　　　</a:t>
                      </a:r>
                      <a:r>
                        <a:rPr kumimoji="0" lang="ja-JP" altLang="en-US" sz="1000" b="1" i="0" u="none" strike="noStrike" cap="none" normalizeH="0" baseline="0" dirty="0">
                          <a:ln>
                            <a:noFill/>
                          </a:ln>
                          <a:solidFill>
                            <a:srgbClr val="000000"/>
                          </a:solidFill>
                          <a:effectLst/>
                          <a:latin typeface="ＭＳ Ｐゴシック" charset="-128"/>
                          <a:ea typeface="ＭＳ Ｐゴシック" charset="-128"/>
                          <a:cs typeface="Times New Roman" pitchFamily="18" charset="0"/>
                        </a:rPr>
                        <a:t>準備物</a:t>
                      </a:r>
                      <a:endParaRPr kumimoji="0" lang="ja-JP" altLang="en-US" sz="1000" b="0" i="0" u="none" strike="noStrike" cap="none" normalizeH="0" baseline="0" dirty="0">
                        <a:ln>
                          <a:noFill/>
                        </a:ln>
                        <a:solidFill>
                          <a:schemeClr val="tx1"/>
                        </a:solidFill>
                        <a:effectLst/>
                        <a:latin typeface="ＭＳ Ｐゴシック" charset="-128"/>
                        <a:ea typeface="ＭＳ Ｐゴシック" charset="-128"/>
                        <a:cs typeface="Times New Roman" pitchFamily="18" charset="0"/>
                      </a:endParaRPr>
                    </a:p>
                  </a:txBody>
                  <a:tcPr marL="90102" marR="9010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0"/>
                  </a:ext>
                </a:extLst>
              </a:tr>
              <a:tr h="908860">
                <a:tc>
                  <a:txBody>
                    <a:bodyPr/>
                    <a:lstStyle>
                      <a:lvl1pPr>
                        <a:spcBef>
                          <a:spcPct val="20000"/>
                        </a:spcBef>
                        <a:buFont typeface="Arial" charset="0"/>
                        <a:defRPr kumimoji="1" sz="2800">
                          <a:solidFill>
                            <a:schemeClr val="tx1"/>
                          </a:solidFill>
                          <a:latin typeface="Calibri" pitchFamily="34" charset="0"/>
                          <a:ea typeface="ＭＳ Ｐゴシック" charset="-128"/>
                        </a:defRPr>
                      </a:lvl1pPr>
                      <a:lvl2pPr marL="742950" indent="-285750">
                        <a:spcBef>
                          <a:spcPct val="20000"/>
                        </a:spcBef>
                        <a:buFont typeface="Arial" charset="0"/>
                        <a:defRPr kumimoji="1" sz="2400">
                          <a:solidFill>
                            <a:schemeClr val="tx1"/>
                          </a:solidFill>
                          <a:latin typeface="Calibri" pitchFamily="34" charset="0"/>
                          <a:ea typeface="ＭＳ Ｐゴシック" charset="-128"/>
                        </a:defRPr>
                      </a:lvl2pPr>
                      <a:lvl3pPr marL="1143000" indent="-228600">
                        <a:spcBef>
                          <a:spcPct val="20000"/>
                        </a:spcBef>
                        <a:buFont typeface="Arial" charset="0"/>
                        <a:defRPr kumimoji="1" sz="2000">
                          <a:solidFill>
                            <a:schemeClr val="tx1"/>
                          </a:solidFill>
                          <a:latin typeface="Calibri" pitchFamily="34" charset="0"/>
                          <a:ea typeface="ＭＳ Ｐゴシック" charset="-128"/>
                        </a:defRPr>
                      </a:lvl3pPr>
                      <a:lvl4pPr marL="1600200" indent="-228600">
                        <a:spcBef>
                          <a:spcPct val="20000"/>
                        </a:spcBef>
                        <a:buFont typeface="Arial" charset="0"/>
                        <a:defRPr kumimoji="1">
                          <a:solidFill>
                            <a:schemeClr val="tx1"/>
                          </a:solidFill>
                          <a:latin typeface="Calibri" pitchFamily="34" charset="0"/>
                          <a:ea typeface="ＭＳ Ｐゴシック" charset="-128"/>
                        </a:defRPr>
                      </a:lvl4pPr>
                      <a:lvl5pPr marL="2057400" indent="-22860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ja-JP" sz="1000" b="0"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rPr>
                        <a:t>・デジタルカメラ（２～３人に１台）</a:t>
                      </a:r>
                      <a:endParaRPr kumimoji="0" lang="en-US" altLang="ja-JP" sz="1000" b="0"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a:ln>
                            <a:noFill/>
                          </a:ln>
                          <a:solidFill>
                            <a:schemeClr val="tx1"/>
                          </a:solidFill>
                          <a:effectLst/>
                          <a:latin typeface="ＭＳ 明朝" pitchFamily="17" charset="-128"/>
                          <a:ea typeface="ＭＳ 明朝" pitchFamily="17" charset="-128"/>
                          <a:cs typeface="Times New Roman" pitchFamily="18" charset="0"/>
                        </a:rPr>
                        <a:t>・パソコン</a:t>
                      </a:r>
                      <a:r>
                        <a:rPr kumimoji="0" lang="en-US" altLang="ja-JP" sz="1000" b="0"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rPr>
                        <a:t>10</a:t>
                      </a:r>
                      <a:r>
                        <a:rPr kumimoji="0" lang="ja-JP" altLang="en-US" sz="1000" b="0"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rPr>
                        <a:t>台程度</a:t>
                      </a:r>
                      <a:endParaRPr kumimoji="0" lang="en-US" altLang="ja-JP" sz="1000" b="0"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rPr>
                        <a:t>(1</a:t>
                      </a:r>
                      <a:r>
                        <a:rPr kumimoji="0" lang="ja-JP" altLang="en-US" sz="1000" b="0"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rPr>
                        <a:t>グループに</a:t>
                      </a:r>
                      <a:r>
                        <a:rPr kumimoji="0" lang="en-US" altLang="ja-JP" sz="1000" b="0"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rPr>
                        <a:t>1</a:t>
                      </a:r>
                      <a:r>
                        <a:rPr kumimoji="0" lang="ja-JP" altLang="en-US" sz="1000" b="0"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rPr>
                        <a:t>台の割合・データ取り込み用</a:t>
                      </a:r>
                      <a:r>
                        <a:rPr kumimoji="0" lang="en-US" altLang="ja-JP" sz="1000" b="0"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rPr>
                        <a:t>)</a:t>
                      </a:r>
                    </a:p>
                  </a:txBody>
                  <a:tcPr marL="90102" marR="9010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
        <p:nvSpPr>
          <p:cNvPr id="6223" name="テキスト ボックス 3"/>
          <p:cNvSpPr txBox="1">
            <a:spLocks noChangeArrowheads="1"/>
          </p:cNvSpPr>
          <p:nvPr/>
        </p:nvSpPr>
        <p:spPr bwMode="auto">
          <a:xfrm>
            <a:off x="112713" y="41275"/>
            <a:ext cx="215582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 typeface="Arial" panose="020B0604020202020204" pitchFamily="34" charset="0"/>
              <a:buNone/>
            </a:pPr>
            <a:r>
              <a:rPr lang="ja-JP" altLang="en-US" sz="1100" dirty="0">
                <a:solidFill>
                  <a:srgbClr val="000000"/>
                </a:solidFill>
                <a:latin typeface="Verdana" panose="020B0604030504040204" pitchFamily="34" charset="0"/>
              </a:rPr>
              <a:t>実感的に学ぶ授業の最小単位　　　　</a:t>
            </a:r>
            <a:endParaRPr lang="en-US" altLang="ja-JP" sz="1000" dirty="0">
              <a:solidFill>
                <a:srgbClr val="000000"/>
              </a:solidFill>
              <a:latin typeface="Verdana" panose="020B0604030504040204" pitchFamily="34" charset="0"/>
            </a:endParaRPr>
          </a:p>
        </p:txBody>
      </p:sp>
      <p:graphicFrame>
        <p:nvGraphicFramePr>
          <p:cNvPr id="65" name="表 64"/>
          <p:cNvGraphicFramePr>
            <a:graphicFrameLocks noGrp="1"/>
          </p:cNvGraphicFramePr>
          <p:nvPr>
            <p:extLst/>
          </p:nvPr>
        </p:nvGraphicFramePr>
        <p:xfrm>
          <a:off x="123032" y="4603535"/>
          <a:ext cx="2800078" cy="955218"/>
        </p:xfrm>
        <a:graphic>
          <a:graphicData uri="http://schemas.openxmlformats.org/drawingml/2006/table">
            <a:tbl>
              <a:tblPr firstRow="1" bandRow="1">
                <a:tableStyleId>{5C22544A-7EE6-4342-B048-85BDC9FD1C3A}</a:tableStyleId>
              </a:tblPr>
              <a:tblGrid>
                <a:gridCol w="920576">
                  <a:extLst>
                    <a:ext uri="{9D8B030D-6E8A-4147-A177-3AD203B41FA5}">
                      <a16:colId xmlns:a16="http://schemas.microsoft.com/office/drawing/2014/main" val="20000"/>
                    </a:ext>
                  </a:extLst>
                </a:gridCol>
                <a:gridCol w="792088">
                  <a:extLst>
                    <a:ext uri="{9D8B030D-6E8A-4147-A177-3AD203B41FA5}">
                      <a16:colId xmlns:a16="http://schemas.microsoft.com/office/drawing/2014/main" val="2636888545"/>
                    </a:ext>
                  </a:extLst>
                </a:gridCol>
                <a:gridCol w="1087414">
                  <a:extLst>
                    <a:ext uri="{9D8B030D-6E8A-4147-A177-3AD203B41FA5}">
                      <a16:colId xmlns:a16="http://schemas.microsoft.com/office/drawing/2014/main" val="2826564785"/>
                    </a:ext>
                  </a:extLst>
                </a:gridCol>
              </a:tblGrid>
              <a:tr h="165029">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dirty="0">
                          <a:solidFill>
                            <a:schemeClr val="tx1"/>
                          </a:solidFill>
                          <a:latin typeface="ＭＳ Ｐゴシック" panose="020B0600070205080204" pitchFamily="50" charset="-128"/>
                          <a:ea typeface="+mn-ea"/>
                        </a:rPr>
                        <a:t>【HP</a:t>
                      </a:r>
                      <a:r>
                        <a:rPr kumimoji="1" lang="ja-JP" altLang="en-US" sz="900" b="0" dirty="0">
                          <a:solidFill>
                            <a:schemeClr val="tx1"/>
                          </a:solidFill>
                          <a:latin typeface="ＭＳ Ｐゴシック" panose="020B0600070205080204" pitchFamily="50" charset="-128"/>
                          <a:ea typeface="+mn-ea"/>
                        </a:rPr>
                        <a:t>キーワード</a:t>
                      </a:r>
                      <a:r>
                        <a:rPr kumimoji="1" lang="en-US" altLang="ja-JP" sz="900" b="0" dirty="0">
                          <a:solidFill>
                            <a:schemeClr val="tx1"/>
                          </a:solidFill>
                          <a:latin typeface="ＭＳ Ｐゴシック" panose="020B0600070205080204" pitchFamily="50" charset="-128"/>
                          <a:ea typeface="+mn-ea"/>
                        </a:rPr>
                        <a:t>】</a:t>
                      </a:r>
                      <a:endParaRPr kumimoji="1" lang="ja-JP" altLang="en-US" sz="900" b="0" dirty="0">
                        <a:solidFill>
                          <a:schemeClr val="tx1"/>
                        </a:solidFill>
                        <a:latin typeface="ＭＳ Ｐゴシック" panose="020B0600070205080204" pitchFamily="50" charset="-128"/>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172604">
                <a:tc>
                  <a:txBody>
                    <a:bodyPr/>
                    <a:lstStyle/>
                    <a:p>
                      <a:pPr algn="ctr"/>
                      <a:r>
                        <a:rPr kumimoji="1" lang="ja-JP" altLang="en-US" sz="900" b="0" dirty="0">
                          <a:solidFill>
                            <a:schemeClr val="tx1"/>
                          </a:solidFill>
                          <a:latin typeface="ＭＳ Ｐゴシック" panose="020B0600070205080204" pitchFamily="50" charset="-128"/>
                          <a:ea typeface="+mn-ea"/>
                        </a:rPr>
                        <a:t>材料</a:t>
                      </a:r>
                      <a:endParaRPr kumimoji="1" lang="ja-JP" altLang="en-US" sz="900" b="0" dirty="0">
                        <a:solidFill>
                          <a:schemeClr val="tx1"/>
                        </a:solidFill>
                        <a:latin typeface="ＭＳ Ｐゴシック" panose="020B0600070205080204" pitchFamily="50" charset="-128"/>
                        <a:ea typeface="ＭＳ Ｐゴシック" panose="020B0600070205080204" pitchFamily="50" charset="-128"/>
                      </a:endParaRPr>
                    </a:p>
                  </a:txBody>
                  <a:tcPr marL="91516" marR="91516"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kumimoji="1" lang="ja-JP" altLang="en-US" sz="900" b="0" dirty="0">
                          <a:solidFill>
                            <a:schemeClr val="tx1"/>
                          </a:solidFill>
                          <a:latin typeface="ＭＳ Ｐゴシック" panose="020B0600070205080204" pitchFamily="50" charset="-128"/>
                          <a:ea typeface="+mn-ea"/>
                        </a:rPr>
                        <a:t>方法</a:t>
                      </a:r>
                      <a:endParaRPr kumimoji="1" lang="ja-JP" altLang="en-US" sz="900" b="0" dirty="0">
                        <a:solidFill>
                          <a:schemeClr val="tx1"/>
                        </a:solidFill>
                        <a:latin typeface="ＭＳ Ｐゴシック" panose="020B0600070205080204" pitchFamily="50" charset="-128"/>
                        <a:ea typeface="ＭＳ Ｐゴシック" panose="020B0600070205080204" pitchFamily="50" charset="-128"/>
                      </a:endParaRPr>
                    </a:p>
                  </a:txBody>
                  <a:tcPr marL="91516" marR="91516" marT="45691" marB="4569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kumimoji="1" lang="ja-JP" altLang="en-US" sz="900" b="0" dirty="0">
                          <a:solidFill>
                            <a:schemeClr val="tx1"/>
                          </a:solidFill>
                          <a:latin typeface="ＭＳ Ｐゴシック" panose="020B0600070205080204" pitchFamily="50" charset="-128"/>
                          <a:ea typeface="+mn-ea"/>
                        </a:rPr>
                        <a:t>造形要素（中高）</a:t>
                      </a:r>
                      <a:endParaRPr kumimoji="1" lang="ja-JP" altLang="en-US" sz="900" b="0" dirty="0">
                        <a:solidFill>
                          <a:schemeClr val="tx1"/>
                        </a:solidFill>
                        <a:latin typeface="ＭＳ Ｐゴシック" panose="020B0600070205080204" pitchFamily="50" charset="-128"/>
                        <a:ea typeface="ＭＳ Ｐゴシック" panose="020B0600070205080204" pitchFamily="50" charset="-128"/>
                      </a:endParaRPr>
                    </a:p>
                  </a:txBody>
                  <a:tcPr marL="91516" marR="91516" marT="45691" marB="45691"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4"/>
                  </a:ext>
                </a:extLst>
              </a:tr>
              <a:tr h="561647">
                <a:tc>
                  <a:txBody>
                    <a:bodyPr/>
                    <a:lstStyle/>
                    <a:p>
                      <a:r>
                        <a:rPr lang="ja-JP" altLang="en-US" sz="800" dirty="0"/>
                        <a:t>写真</a:t>
                      </a:r>
                      <a:endParaRPr lang="en-US" altLang="ja-JP" sz="800" dirty="0"/>
                    </a:p>
                    <a:p>
                      <a:r>
                        <a:rPr lang="ja-JP" altLang="en-US" sz="800" dirty="0"/>
                        <a:t>情報機器</a:t>
                      </a:r>
                      <a:endParaRPr lang="en-US" altLang="ja-JP" sz="800" dirty="0"/>
                    </a:p>
                    <a:p>
                      <a:r>
                        <a:rPr lang="ja-JP" altLang="en-US" sz="800" dirty="0"/>
                        <a:t>ワークシート</a:t>
                      </a:r>
                    </a:p>
                  </a:txBody>
                  <a:tcPr marL="91516" marR="91516"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800" b="0" dirty="0">
                          <a:solidFill>
                            <a:schemeClr val="tx1"/>
                          </a:solidFill>
                          <a:latin typeface="ＭＳ Ｐゴシック" panose="020B0600070205080204" pitchFamily="50" charset="-128"/>
                          <a:ea typeface="ＭＳ Ｐゴシック" panose="020B0600070205080204" pitchFamily="50" charset="-128"/>
                        </a:rPr>
                        <a:t>テーマ</a:t>
                      </a:r>
                      <a:endParaRPr kumimoji="1" lang="en-US" altLang="ja-JP" sz="800" b="0" dirty="0">
                        <a:solidFill>
                          <a:schemeClr val="tx1"/>
                        </a:solidFill>
                        <a:latin typeface="ＭＳ Ｐゴシック" panose="020B0600070205080204" pitchFamily="50" charset="-128"/>
                        <a:ea typeface="ＭＳ Ｐゴシック" panose="020B0600070205080204" pitchFamily="50" charset="-128"/>
                      </a:endParaRPr>
                    </a:p>
                    <a:p>
                      <a:pPr algn="l"/>
                      <a:r>
                        <a:rPr kumimoji="1" lang="ja-JP" altLang="en-US" sz="800" b="0" dirty="0">
                          <a:solidFill>
                            <a:schemeClr val="tx1"/>
                          </a:solidFill>
                          <a:latin typeface="ＭＳ Ｐゴシック" panose="020B0600070205080204" pitchFamily="50" charset="-128"/>
                          <a:ea typeface="ＭＳ Ｐゴシック" panose="020B0600070205080204" pitchFamily="50" charset="-128"/>
                        </a:rPr>
                        <a:t>観察</a:t>
                      </a:r>
                      <a:endParaRPr kumimoji="1" lang="en-US" altLang="ja-JP" sz="800" b="0" dirty="0">
                        <a:solidFill>
                          <a:schemeClr val="tx1"/>
                        </a:solidFill>
                        <a:latin typeface="ＭＳ Ｐゴシック" panose="020B0600070205080204" pitchFamily="50" charset="-128"/>
                        <a:ea typeface="ＭＳ Ｐゴシック" panose="020B0600070205080204" pitchFamily="50" charset="-128"/>
                      </a:endParaRPr>
                    </a:p>
                  </a:txBody>
                  <a:tcPr marL="91516" marR="91516" marT="45691" marB="4569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700" b="0" dirty="0">
                          <a:solidFill>
                            <a:schemeClr val="tx1"/>
                          </a:solidFill>
                          <a:latin typeface="ＭＳ Ｐゴシック" panose="020B0600070205080204" pitchFamily="50" charset="-128"/>
                          <a:ea typeface="+mn-ea"/>
                        </a:rPr>
                        <a:t>映像表現の視覚的要素</a:t>
                      </a:r>
                      <a:endParaRPr kumimoji="1" lang="en-US" altLang="ja-JP" sz="700" b="0" dirty="0">
                        <a:solidFill>
                          <a:schemeClr val="tx1"/>
                        </a:solidFill>
                        <a:latin typeface="ＭＳ Ｐゴシック" panose="020B0600070205080204" pitchFamily="50" charset="-128"/>
                        <a:ea typeface="+mn-ea"/>
                      </a:endParaRPr>
                    </a:p>
                    <a:p>
                      <a:pPr algn="l"/>
                      <a:r>
                        <a:rPr kumimoji="1" lang="ja-JP" altLang="en-US" sz="700" b="0" dirty="0">
                          <a:solidFill>
                            <a:schemeClr val="tx1"/>
                          </a:solidFill>
                          <a:latin typeface="ＭＳ Ｐゴシック" panose="020B0600070205080204" pitchFamily="50" charset="-128"/>
                          <a:ea typeface="+mn-ea"/>
                        </a:rPr>
                        <a:t>機器の特性を生かす</a:t>
                      </a:r>
                      <a:endParaRPr kumimoji="1" lang="en-US" altLang="ja-JP" sz="700" b="0" dirty="0">
                        <a:solidFill>
                          <a:schemeClr val="tx1"/>
                        </a:solidFill>
                        <a:latin typeface="ＭＳ Ｐゴシック" panose="020B0600070205080204" pitchFamily="50" charset="-128"/>
                        <a:ea typeface="+mn-ea"/>
                      </a:endParaRPr>
                    </a:p>
                    <a:p>
                      <a:pPr algn="l"/>
                      <a:r>
                        <a:rPr kumimoji="1" lang="ja-JP" altLang="en-US" sz="700" b="0" dirty="0">
                          <a:solidFill>
                            <a:schemeClr val="tx1"/>
                          </a:solidFill>
                          <a:latin typeface="ＭＳ Ｐゴシック" panose="020B0600070205080204" pitchFamily="50" charset="-128"/>
                          <a:ea typeface="+mn-ea"/>
                        </a:rPr>
                        <a:t>表現方法や編集</a:t>
                      </a:r>
                      <a:endParaRPr kumimoji="1" lang="en-US" altLang="ja-JP" sz="700" b="0" dirty="0">
                        <a:solidFill>
                          <a:schemeClr val="tx1"/>
                        </a:solidFill>
                        <a:latin typeface="ＭＳ Ｐゴシック" panose="020B0600070205080204" pitchFamily="50" charset="-128"/>
                        <a:ea typeface="+mn-ea"/>
                      </a:endParaRPr>
                    </a:p>
                  </a:txBody>
                  <a:tcPr marL="91516" marR="91516" marT="45691" marB="45691"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01500235"/>
                  </a:ext>
                </a:extLst>
              </a:tr>
            </a:tbl>
          </a:graphicData>
        </a:graphic>
      </p:graphicFrame>
      <p:sp>
        <p:nvSpPr>
          <p:cNvPr id="18" name="円/楕円 17"/>
          <p:cNvSpPr/>
          <p:nvPr/>
        </p:nvSpPr>
        <p:spPr>
          <a:xfrm>
            <a:off x="3081338" y="1144588"/>
            <a:ext cx="338137" cy="339725"/>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1400" dirty="0">
                <a:solidFill>
                  <a:prstClr val="white"/>
                </a:solidFill>
                <a:latin typeface="ＤＦ特太ゴシック体" pitchFamily="49" charset="-128"/>
                <a:ea typeface="ＤＦ特太ゴシック体" pitchFamily="49" charset="-128"/>
              </a:rPr>
              <a:t>１</a:t>
            </a:r>
          </a:p>
        </p:txBody>
      </p:sp>
      <p:sp>
        <p:nvSpPr>
          <p:cNvPr id="19" name="円/楕円 18"/>
          <p:cNvSpPr/>
          <p:nvPr/>
        </p:nvSpPr>
        <p:spPr>
          <a:xfrm>
            <a:off x="5602288" y="1144588"/>
            <a:ext cx="339725" cy="339725"/>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1400" dirty="0">
                <a:solidFill>
                  <a:prstClr val="white"/>
                </a:solidFill>
                <a:latin typeface="ＤＦ特太ゴシック体" pitchFamily="49" charset="-128"/>
                <a:ea typeface="ＤＦ特太ゴシック体" pitchFamily="49" charset="-128"/>
              </a:rPr>
              <a:t>２</a:t>
            </a:r>
          </a:p>
        </p:txBody>
      </p:sp>
      <p:sp>
        <p:nvSpPr>
          <p:cNvPr id="52" name="円/楕円 51"/>
          <p:cNvSpPr/>
          <p:nvPr/>
        </p:nvSpPr>
        <p:spPr>
          <a:xfrm>
            <a:off x="3123331" y="3040848"/>
            <a:ext cx="366712" cy="369888"/>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ja-JP" dirty="0">
                <a:solidFill>
                  <a:prstClr val="white"/>
                </a:solidFill>
                <a:latin typeface="ＤＦ特太ゴシック体" pitchFamily="49" charset="-128"/>
                <a:ea typeface="ＤＦ特太ゴシック体" pitchFamily="49" charset="-128"/>
              </a:rPr>
              <a:t>3</a:t>
            </a:r>
            <a:endParaRPr lang="ja-JP" altLang="en-US" dirty="0">
              <a:solidFill>
                <a:prstClr val="white"/>
              </a:solidFill>
              <a:latin typeface="ＤＦ特太ゴシック体" pitchFamily="49" charset="-128"/>
              <a:ea typeface="ＤＦ特太ゴシック体" pitchFamily="49" charset="-128"/>
            </a:endParaRPr>
          </a:p>
        </p:txBody>
      </p:sp>
      <p:sp>
        <p:nvSpPr>
          <p:cNvPr id="6252" name="正方形/長方形 2"/>
          <p:cNvSpPr>
            <a:spLocks noChangeArrowheads="1"/>
          </p:cNvSpPr>
          <p:nvPr/>
        </p:nvSpPr>
        <p:spPr bwMode="auto">
          <a:xfrm>
            <a:off x="3182927" y="3966284"/>
            <a:ext cx="1898970" cy="169277"/>
          </a:xfrm>
          <a:prstGeom prst="rect">
            <a:avLst/>
          </a:prstGeom>
          <a:solidFill>
            <a:schemeClr val="accent6">
              <a:lumMod val="20000"/>
              <a:lumOff val="80000"/>
            </a:schemeClr>
          </a:solidFill>
          <a:ln>
            <a:noFill/>
          </a:ln>
        </p:spPr>
        <p:txBody>
          <a:bodyPr wrap="square" lIns="0" tIns="0" rIns="0" bIns="0"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100" b="1" dirty="0">
                <a:latin typeface="ＭＳ Ｐゴシック" panose="020B0600070205080204" pitchFamily="50" charset="-128"/>
              </a:rPr>
              <a:t>思考力を使う問いかけ</a:t>
            </a:r>
            <a:endParaRPr lang="en-US" altLang="ja-JP" sz="1100" b="1" dirty="0">
              <a:latin typeface="ＭＳ Ｐゴシック" panose="020B0600070205080204" pitchFamily="50" charset="-128"/>
            </a:endParaRPr>
          </a:p>
        </p:txBody>
      </p:sp>
      <p:sp>
        <p:nvSpPr>
          <p:cNvPr id="58" name="円/楕円 57"/>
          <p:cNvSpPr/>
          <p:nvPr/>
        </p:nvSpPr>
        <p:spPr>
          <a:xfrm>
            <a:off x="901997" y="2403608"/>
            <a:ext cx="288628" cy="33813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59" name="円/楕円 58"/>
          <p:cNvSpPr/>
          <p:nvPr/>
        </p:nvSpPr>
        <p:spPr>
          <a:xfrm>
            <a:off x="739369" y="3834961"/>
            <a:ext cx="864096" cy="30038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64" name="円/楕円 63"/>
          <p:cNvSpPr/>
          <p:nvPr/>
        </p:nvSpPr>
        <p:spPr>
          <a:xfrm>
            <a:off x="-9525" y="5594350"/>
            <a:ext cx="407988" cy="409575"/>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dirty="0">
                <a:solidFill>
                  <a:prstClr val="white"/>
                </a:solidFill>
                <a:latin typeface="ＤＦ特太ゴシック体" pitchFamily="49" charset="-128"/>
                <a:ea typeface="ＤＦ特太ゴシック体" pitchFamily="49" charset="-128"/>
              </a:rPr>
              <a:t>４</a:t>
            </a:r>
          </a:p>
        </p:txBody>
      </p:sp>
      <p:sp>
        <p:nvSpPr>
          <p:cNvPr id="6283" name="テキスト ボックス 35"/>
          <p:cNvSpPr txBox="1">
            <a:spLocks noChangeArrowheads="1"/>
          </p:cNvSpPr>
          <p:nvPr/>
        </p:nvSpPr>
        <p:spPr bwMode="auto">
          <a:xfrm>
            <a:off x="7651185" y="88357"/>
            <a:ext cx="1338828"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dirty="0"/>
              <a:t>福井県造形教育研究会</a:t>
            </a:r>
          </a:p>
        </p:txBody>
      </p:sp>
      <p:sp>
        <p:nvSpPr>
          <p:cNvPr id="6284" name="円/楕円 29"/>
          <p:cNvSpPr>
            <a:spLocks noChangeArrowheads="1"/>
          </p:cNvSpPr>
          <p:nvPr/>
        </p:nvSpPr>
        <p:spPr bwMode="auto">
          <a:xfrm>
            <a:off x="7166183" y="752789"/>
            <a:ext cx="314325" cy="200025"/>
          </a:xfrm>
          <a:prstGeom prst="ellipse">
            <a:avLst/>
          </a:prstGeom>
          <a:noFill/>
          <a:ln w="63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ja-JP" sz="1800">
              <a:solidFill>
                <a:srgbClr val="FF0000"/>
              </a:solidFill>
            </a:endParaRPr>
          </a:p>
        </p:txBody>
      </p:sp>
      <p:sp>
        <p:nvSpPr>
          <p:cNvPr id="6285" name="円/楕円 29"/>
          <p:cNvSpPr>
            <a:spLocks noChangeArrowheads="1"/>
          </p:cNvSpPr>
          <p:nvPr/>
        </p:nvSpPr>
        <p:spPr bwMode="auto">
          <a:xfrm>
            <a:off x="7974176" y="755173"/>
            <a:ext cx="314325" cy="200025"/>
          </a:xfrm>
          <a:prstGeom prst="ellipse">
            <a:avLst/>
          </a:prstGeom>
          <a:noFill/>
          <a:ln w="63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ja-JP" sz="1800">
              <a:solidFill>
                <a:srgbClr val="FF0000"/>
              </a:solidFill>
            </a:endParaRPr>
          </a:p>
        </p:txBody>
      </p:sp>
      <p:sp>
        <p:nvSpPr>
          <p:cNvPr id="6286" name="円/楕円 29"/>
          <p:cNvSpPr>
            <a:spLocks noChangeArrowheads="1"/>
          </p:cNvSpPr>
          <p:nvPr/>
        </p:nvSpPr>
        <p:spPr bwMode="auto">
          <a:xfrm>
            <a:off x="5633224" y="428640"/>
            <a:ext cx="367395" cy="212960"/>
          </a:xfrm>
          <a:prstGeom prst="ellipse">
            <a:avLst/>
          </a:prstGeom>
          <a:noFill/>
          <a:ln w="63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ja-JP" sz="1800">
              <a:solidFill>
                <a:srgbClr val="FF0000"/>
              </a:solidFill>
            </a:endParaRPr>
          </a:p>
        </p:txBody>
      </p:sp>
      <p:sp>
        <p:nvSpPr>
          <p:cNvPr id="31" name="円/楕円 57"/>
          <p:cNvSpPr/>
          <p:nvPr/>
        </p:nvSpPr>
        <p:spPr>
          <a:xfrm>
            <a:off x="1430066" y="3461983"/>
            <a:ext cx="738616" cy="33813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32" name="円/楕円 57"/>
          <p:cNvSpPr/>
          <p:nvPr/>
        </p:nvSpPr>
        <p:spPr>
          <a:xfrm>
            <a:off x="620751" y="4152393"/>
            <a:ext cx="639477" cy="33813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35" name="円/楕円 57"/>
          <p:cNvSpPr/>
          <p:nvPr/>
        </p:nvSpPr>
        <p:spPr>
          <a:xfrm>
            <a:off x="467543" y="1331091"/>
            <a:ext cx="705039" cy="33813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36" name="円/楕円 57"/>
          <p:cNvSpPr/>
          <p:nvPr/>
        </p:nvSpPr>
        <p:spPr>
          <a:xfrm>
            <a:off x="1332666" y="1871920"/>
            <a:ext cx="456478" cy="33813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40" name="円/楕円 57"/>
          <p:cNvSpPr/>
          <p:nvPr/>
        </p:nvSpPr>
        <p:spPr>
          <a:xfrm>
            <a:off x="1146987" y="1353569"/>
            <a:ext cx="456478" cy="33813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41" name="円/楕円 57"/>
          <p:cNvSpPr/>
          <p:nvPr/>
        </p:nvSpPr>
        <p:spPr>
          <a:xfrm>
            <a:off x="927592" y="3032026"/>
            <a:ext cx="244990" cy="33813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47" name="角丸四角形吹き出し 46"/>
          <p:cNvSpPr/>
          <p:nvPr/>
        </p:nvSpPr>
        <p:spPr>
          <a:xfrm>
            <a:off x="4856905" y="3786915"/>
            <a:ext cx="3666343" cy="472501"/>
          </a:xfrm>
          <a:prstGeom prst="wedgeRoundRectCallout">
            <a:avLst>
              <a:gd name="adj1" fmla="val -24246"/>
              <a:gd name="adj2" fmla="val -62890"/>
              <a:gd name="adj3" fmla="val 16667"/>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defRPr/>
            </a:pPr>
            <a:r>
              <a:rPr lang="ja-JP" altLang="en-US" sz="1000" dirty="0">
                <a:solidFill>
                  <a:schemeClr val="tx1"/>
                </a:solidFill>
                <a:latin typeface="Calibri" pitchFamily="34" charset="0"/>
                <a:ea typeface="ＭＳ Ｐゴシック" charset="-128"/>
              </a:rPr>
              <a:t>・何を見てどう感じた？→　テーマにできるのでは？</a:t>
            </a:r>
            <a:endParaRPr lang="en-US" altLang="ja-JP" sz="1000" dirty="0">
              <a:solidFill>
                <a:schemeClr val="tx1"/>
              </a:solidFill>
              <a:latin typeface="Calibri" pitchFamily="34" charset="0"/>
              <a:ea typeface="ＭＳ Ｐゴシック" charset="-128"/>
            </a:endParaRPr>
          </a:p>
          <a:p>
            <a:pPr lvl="0">
              <a:defRPr/>
            </a:pPr>
            <a:r>
              <a:rPr lang="ja-JP" altLang="en-US" sz="1000" dirty="0">
                <a:solidFill>
                  <a:schemeClr val="tx1"/>
                </a:solidFill>
                <a:latin typeface="Calibri" pitchFamily="34" charset="0"/>
                <a:ea typeface="ＭＳ Ｐゴシック" charset="-128"/>
              </a:rPr>
              <a:t>・撮影対象は、自然のものでも人工のものでもどちらでもよい。</a:t>
            </a:r>
            <a:endParaRPr lang="en-US" altLang="ja-JP" sz="1000" dirty="0">
              <a:solidFill>
                <a:schemeClr val="tx1"/>
              </a:solidFill>
              <a:latin typeface="Calibri" pitchFamily="34" charset="0"/>
              <a:ea typeface="ＭＳ Ｐゴシック" charset="-128"/>
            </a:endParaRPr>
          </a:p>
        </p:txBody>
      </p:sp>
      <p:pic>
        <p:nvPicPr>
          <p:cNvPr id="43" name="図 42" descr="C:\Documents and Settings\nomura-yukari\Local Settings\Temporary Internet Files\Content.IE5\S4CYTVNR\MC900343747[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rot="2591442">
            <a:off x="4603727" y="3936830"/>
            <a:ext cx="288925"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 name="角丸四角形吹き出し 49"/>
          <p:cNvSpPr/>
          <p:nvPr/>
        </p:nvSpPr>
        <p:spPr>
          <a:xfrm>
            <a:off x="5283884" y="4900872"/>
            <a:ext cx="2472222" cy="916057"/>
          </a:xfrm>
          <a:prstGeom prst="wedgeRoundRectCallout">
            <a:avLst>
              <a:gd name="adj1" fmla="val -54258"/>
              <a:gd name="adj2" fmla="val -18552"/>
              <a:gd name="adj3" fmla="val 16667"/>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defRPr/>
            </a:pPr>
            <a:r>
              <a:rPr lang="ja-JP" altLang="en-US" sz="1000" dirty="0">
                <a:solidFill>
                  <a:schemeClr val="tx1"/>
                </a:solidFill>
                <a:latin typeface="Calibri" pitchFamily="34" charset="0"/>
                <a:ea typeface="ＭＳ Ｐゴシック" charset="-128"/>
              </a:rPr>
              <a:t>・どんな３枚組が必要か？（多角的視点）</a:t>
            </a:r>
            <a:endParaRPr lang="en-US" altLang="ja-JP" sz="1000" dirty="0">
              <a:solidFill>
                <a:schemeClr val="tx1"/>
              </a:solidFill>
              <a:latin typeface="Calibri" pitchFamily="34" charset="0"/>
              <a:ea typeface="ＭＳ Ｐゴシック" charset="-128"/>
            </a:endParaRPr>
          </a:p>
          <a:p>
            <a:pPr lvl="0">
              <a:defRPr/>
            </a:pPr>
            <a:r>
              <a:rPr lang="ja-JP" altLang="en-US" sz="1000" dirty="0">
                <a:solidFill>
                  <a:schemeClr val="tx1"/>
                </a:solidFill>
                <a:latin typeface="Calibri" pitchFamily="34" charset="0"/>
                <a:ea typeface="ＭＳ Ｐゴシック" charset="-128"/>
              </a:rPr>
              <a:t>・何のどんなことを表現したい？</a:t>
            </a:r>
            <a:endParaRPr lang="en-US" altLang="ja-JP" sz="1000" dirty="0">
              <a:solidFill>
                <a:schemeClr val="tx1"/>
              </a:solidFill>
              <a:latin typeface="Calibri" pitchFamily="34" charset="0"/>
              <a:ea typeface="ＭＳ Ｐゴシック" charset="-128"/>
            </a:endParaRPr>
          </a:p>
          <a:p>
            <a:pPr lvl="0">
              <a:defRPr/>
            </a:pPr>
            <a:r>
              <a:rPr lang="ja-JP" altLang="en-US" sz="1000" dirty="0">
                <a:solidFill>
                  <a:schemeClr val="tx1"/>
                </a:solidFill>
                <a:latin typeface="Calibri" pitchFamily="34" charset="0"/>
                <a:ea typeface="ＭＳ Ｐゴシック" charset="-128"/>
              </a:rPr>
              <a:t>・何を一番見せたいのか？</a:t>
            </a:r>
            <a:endParaRPr lang="en-US" altLang="ja-JP" sz="1000" dirty="0">
              <a:solidFill>
                <a:schemeClr val="tx1"/>
              </a:solidFill>
              <a:latin typeface="Calibri" pitchFamily="34" charset="0"/>
              <a:ea typeface="ＭＳ Ｐゴシック" charset="-128"/>
            </a:endParaRPr>
          </a:p>
          <a:p>
            <a:pPr lvl="0">
              <a:defRPr/>
            </a:pPr>
            <a:r>
              <a:rPr lang="ja-JP" altLang="en-US" sz="1000" dirty="0">
                <a:solidFill>
                  <a:schemeClr val="tx1"/>
                </a:solidFill>
                <a:latin typeface="Calibri" pitchFamily="34" charset="0"/>
                <a:ea typeface="ＭＳ Ｐゴシック" charset="-128"/>
              </a:rPr>
              <a:t>　形なのか色なのか？</a:t>
            </a:r>
            <a:endParaRPr lang="en-US" altLang="ja-JP" sz="1000" dirty="0">
              <a:solidFill>
                <a:schemeClr val="tx1"/>
              </a:solidFill>
              <a:latin typeface="Calibri" pitchFamily="34" charset="0"/>
              <a:ea typeface="ＭＳ Ｐゴシック" charset="-128"/>
            </a:endParaRPr>
          </a:p>
          <a:p>
            <a:pPr lvl="0">
              <a:defRPr/>
            </a:pPr>
            <a:r>
              <a:rPr lang="ja-JP" altLang="en-US" sz="1000" dirty="0">
                <a:solidFill>
                  <a:schemeClr val="tx1"/>
                </a:solidFill>
                <a:latin typeface="Calibri" pitchFamily="34" charset="0"/>
                <a:ea typeface="ＭＳ Ｐゴシック" charset="-128"/>
              </a:rPr>
              <a:t>　その場の雰囲気なのか？等</a:t>
            </a:r>
            <a:endParaRPr lang="en-US" altLang="ja-JP" sz="1000" dirty="0">
              <a:solidFill>
                <a:schemeClr val="tx1"/>
              </a:solidFill>
              <a:latin typeface="Calibri" pitchFamily="34" charset="0"/>
              <a:ea typeface="ＭＳ Ｐゴシック" charset="-128"/>
            </a:endParaRPr>
          </a:p>
        </p:txBody>
      </p:sp>
      <p:grpSp>
        <p:nvGrpSpPr>
          <p:cNvPr id="42" name="グループ化 3"/>
          <p:cNvGrpSpPr>
            <a:grpSpLocks/>
          </p:cNvGrpSpPr>
          <p:nvPr/>
        </p:nvGrpSpPr>
        <p:grpSpPr bwMode="auto">
          <a:xfrm>
            <a:off x="3140524" y="4438785"/>
            <a:ext cx="5480050" cy="330200"/>
            <a:chOff x="3417154" y="4612059"/>
            <a:chExt cx="18715219" cy="329893"/>
          </a:xfrm>
        </p:grpSpPr>
        <p:sp>
          <p:nvSpPr>
            <p:cNvPr id="51" name="角丸四角形吹き出し 50"/>
            <p:cNvSpPr/>
            <p:nvPr/>
          </p:nvSpPr>
          <p:spPr bwMode="auto">
            <a:xfrm>
              <a:off x="3417154" y="4612059"/>
              <a:ext cx="5573362" cy="309274"/>
            </a:xfrm>
            <a:prstGeom prst="wedgeRoundRectCallout">
              <a:avLst>
                <a:gd name="adj1" fmla="val -35877"/>
                <a:gd name="adj2" fmla="val -49967"/>
                <a:gd name="adj3" fmla="val 16667"/>
              </a:avLst>
            </a:prstGeom>
            <a:solidFill>
              <a:srgbClr val="FFFF99"/>
            </a:solidFill>
            <a:ln w="15875"/>
          </p:spPr>
          <p:style>
            <a:lnRef idx="2">
              <a:schemeClr val="accent1"/>
            </a:lnRef>
            <a:fillRef idx="1">
              <a:schemeClr val="lt1"/>
            </a:fillRef>
            <a:effectRef idx="0">
              <a:schemeClr val="accent1"/>
            </a:effectRef>
            <a:fontRef idx="minor">
              <a:schemeClr val="dk1"/>
            </a:fontRef>
          </p:style>
          <p:txBody>
            <a:bodyPr lIns="0" tIns="0" rIns="0" bIns="0" anchor="ctr"/>
            <a:lstStyle/>
            <a:p>
              <a:pPr eaLnBrk="1" fontAlgn="auto" hangingPunct="1">
                <a:spcBef>
                  <a:spcPts val="0"/>
                </a:spcBef>
                <a:spcAft>
                  <a:spcPts val="0"/>
                </a:spcAft>
                <a:defRPr/>
              </a:pPr>
              <a:r>
                <a:rPr lang="ja-JP" altLang="en-US" sz="1200" b="1" dirty="0">
                  <a:solidFill>
                    <a:prstClr val="black"/>
                  </a:solidFill>
                  <a:latin typeface="ＭＳ Ｐゴシック" panose="020B0600070205080204" pitchFamily="50" charset="-128"/>
                </a:rPr>
                <a:t>対話的な学びの場面</a:t>
              </a:r>
              <a:endParaRPr lang="en-US" altLang="ja-JP" sz="1200" dirty="0">
                <a:solidFill>
                  <a:prstClr val="black"/>
                </a:solidFill>
                <a:latin typeface="ＭＳ Ｐゴシック" panose="020B0600070205080204" pitchFamily="50" charset="-128"/>
              </a:endParaRPr>
            </a:p>
          </p:txBody>
        </p:sp>
        <p:sp>
          <p:nvSpPr>
            <p:cNvPr id="54" name="四角形吹き出し 53"/>
            <p:cNvSpPr/>
            <p:nvPr/>
          </p:nvSpPr>
          <p:spPr>
            <a:xfrm>
              <a:off x="9321229" y="4631091"/>
              <a:ext cx="12811144" cy="310861"/>
            </a:xfrm>
            <a:prstGeom prst="wedgeRectCallout">
              <a:avLst>
                <a:gd name="adj1" fmla="val -57473"/>
                <a:gd name="adj2" fmla="val 222"/>
              </a:avLst>
            </a:prstGeom>
            <a:solidFill>
              <a:srgbClr val="CCFF66">
                <a:alpha val="62000"/>
              </a:srgbClr>
            </a:solidFill>
            <a:ln w="22225">
              <a:solidFill>
                <a:srgbClr val="92D050">
                  <a:alpha val="82000"/>
                </a:srgbClr>
              </a:solidFill>
              <a:prstDash val="sysDash"/>
            </a:ln>
          </p:spPr>
          <p:style>
            <a:lnRef idx="2">
              <a:schemeClr val="accent1"/>
            </a:lnRef>
            <a:fillRef idx="1">
              <a:schemeClr val="lt1"/>
            </a:fillRef>
            <a:effectRef idx="0">
              <a:schemeClr val="accent1"/>
            </a:effectRef>
            <a:fontRef idx="minor">
              <a:schemeClr val="dk1"/>
            </a:fontRef>
          </p:style>
          <p:txBody>
            <a:bodyPr anchor="ctr"/>
            <a:lstStyle/>
            <a:p>
              <a:pPr eaLnBrk="1" fontAlgn="auto" hangingPunct="1">
                <a:spcBef>
                  <a:spcPts val="0"/>
                </a:spcBef>
                <a:spcAft>
                  <a:spcPts val="0"/>
                </a:spcAft>
                <a:defRPr/>
              </a:pPr>
              <a:r>
                <a:rPr lang="ja-JP" altLang="en-US" sz="1000" dirty="0">
                  <a:solidFill>
                    <a:prstClr val="black"/>
                  </a:solidFill>
                  <a:latin typeface="ＭＳ Ｐゴシック" panose="020B0600070205080204" pitchFamily="50" charset="-128"/>
                </a:rPr>
                <a:t>テーマを表現するには、どんな写真を撮るとよいだろう？</a:t>
              </a:r>
              <a:endParaRPr lang="en-US" altLang="ja-JP" sz="1000" dirty="0">
                <a:solidFill>
                  <a:prstClr val="black"/>
                </a:solidFill>
                <a:latin typeface="ＭＳ Ｐゴシック" panose="020B0600070205080204" pitchFamily="50" charset="-128"/>
              </a:endParaRPr>
            </a:p>
          </p:txBody>
        </p:sp>
      </p:grpSp>
      <p:sp>
        <p:nvSpPr>
          <p:cNvPr id="56" name="角丸四角形吹き出し 55"/>
          <p:cNvSpPr/>
          <p:nvPr/>
        </p:nvSpPr>
        <p:spPr bwMode="auto">
          <a:xfrm>
            <a:off x="3134072" y="5693322"/>
            <a:ext cx="1843087" cy="373062"/>
          </a:xfrm>
          <a:prstGeom prst="wedgeRoundRectCallout">
            <a:avLst>
              <a:gd name="adj1" fmla="val -35877"/>
              <a:gd name="adj2" fmla="val -49967"/>
              <a:gd name="adj3" fmla="val 16667"/>
            </a:avLst>
          </a:prstGeom>
          <a:solidFill>
            <a:srgbClr val="FFFF99"/>
          </a:solidFill>
          <a:ln w="15875"/>
        </p:spPr>
        <p:style>
          <a:lnRef idx="2">
            <a:schemeClr val="accent1"/>
          </a:lnRef>
          <a:fillRef idx="1">
            <a:schemeClr val="lt1"/>
          </a:fillRef>
          <a:effectRef idx="0">
            <a:schemeClr val="accent1"/>
          </a:effectRef>
          <a:fontRef idx="minor">
            <a:schemeClr val="dk1"/>
          </a:fontRef>
        </p:style>
        <p:txBody>
          <a:bodyPr lIns="0" rIns="0" anchor="ctr"/>
          <a:lstStyle/>
          <a:p>
            <a:pPr eaLnBrk="1" fontAlgn="auto" hangingPunct="1">
              <a:spcBef>
                <a:spcPts val="0"/>
              </a:spcBef>
              <a:spcAft>
                <a:spcPts val="0"/>
              </a:spcAft>
              <a:defRPr/>
            </a:pPr>
            <a:r>
              <a:rPr lang="ja-JP" altLang="en-US" sz="1200" b="1" dirty="0">
                <a:solidFill>
                  <a:prstClr val="black"/>
                </a:solidFill>
                <a:latin typeface="ＭＳ Ｐゴシック" panose="020B0600070205080204" pitchFamily="50" charset="-128"/>
              </a:rPr>
              <a:t>深い学びを成立させる工夫</a:t>
            </a:r>
            <a:endParaRPr lang="en-US" altLang="ja-JP" sz="1200" b="1" dirty="0">
              <a:solidFill>
                <a:prstClr val="black"/>
              </a:solidFill>
              <a:latin typeface="ＭＳ Ｐゴシック" panose="020B0600070205080204" pitchFamily="50" charset="-128"/>
            </a:endParaRPr>
          </a:p>
        </p:txBody>
      </p:sp>
      <p:sp>
        <p:nvSpPr>
          <p:cNvPr id="60" name="四角形吹き出し 59"/>
          <p:cNvSpPr/>
          <p:nvPr/>
        </p:nvSpPr>
        <p:spPr bwMode="auto">
          <a:xfrm>
            <a:off x="5081897" y="6054093"/>
            <a:ext cx="1629980" cy="479174"/>
          </a:xfrm>
          <a:prstGeom prst="wedgeRectCallout">
            <a:avLst>
              <a:gd name="adj1" fmla="val -59385"/>
              <a:gd name="adj2" fmla="val -59314"/>
            </a:avLst>
          </a:prstGeom>
          <a:solidFill>
            <a:srgbClr val="CCFF66">
              <a:alpha val="62000"/>
            </a:srgbClr>
          </a:solidFill>
          <a:ln w="22225">
            <a:solidFill>
              <a:srgbClr val="92D050">
                <a:alpha val="82000"/>
              </a:srgbClr>
            </a:solidFill>
            <a:prstDash val="sysDash"/>
          </a:ln>
        </p:spPr>
        <p:style>
          <a:lnRef idx="2">
            <a:schemeClr val="accent1"/>
          </a:lnRef>
          <a:fillRef idx="1">
            <a:schemeClr val="lt1"/>
          </a:fillRef>
          <a:effectRef idx="0">
            <a:schemeClr val="accent1"/>
          </a:effectRef>
          <a:fontRef idx="minor">
            <a:schemeClr val="dk1"/>
          </a:fontRef>
        </p:style>
        <p:txBody>
          <a:bodyPr anchor="ctr"/>
          <a:lstStyle/>
          <a:p>
            <a:pPr eaLnBrk="1" fontAlgn="auto" hangingPunct="1">
              <a:spcBef>
                <a:spcPts val="0"/>
              </a:spcBef>
              <a:spcAft>
                <a:spcPts val="0"/>
              </a:spcAft>
              <a:defRPr/>
            </a:pPr>
            <a:r>
              <a:rPr lang="ja-JP" altLang="en-US" sz="1000" dirty="0">
                <a:solidFill>
                  <a:prstClr val="black"/>
                </a:solidFill>
                <a:latin typeface="ＭＳ Ｐゴシック" panose="020B0600070205080204" pitchFamily="50" charset="-128"/>
              </a:rPr>
              <a:t>その写真で、テーマを表現</a:t>
            </a:r>
            <a:endParaRPr lang="en-US" altLang="ja-JP" sz="1000" dirty="0">
              <a:solidFill>
                <a:prstClr val="black"/>
              </a:solidFill>
              <a:latin typeface="ＭＳ Ｐゴシック" panose="020B0600070205080204" pitchFamily="50" charset="-128"/>
            </a:endParaRPr>
          </a:p>
          <a:p>
            <a:pPr eaLnBrk="1" fontAlgn="auto" hangingPunct="1">
              <a:spcBef>
                <a:spcPts val="0"/>
              </a:spcBef>
              <a:spcAft>
                <a:spcPts val="0"/>
              </a:spcAft>
              <a:defRPr/>
            </a:pPr>
            <a:r>
              <a:rPr lang="ja-JP" altLang="en-US" sz="1000" dirty="0">
                <a:solidFill>
                  <a:prstClr val="black"/>
                </a:solidFill>
                <a:latin typeface="ＭＳ Ｐゴシック" panose="020B0600070205080204" pitchFamily="50" charset="-128"/>
              </a:rPr>
              <a:t>できているか？</a:t>
            </a:r>
            <a:endParaRPr lang="en-US" altLang="ja-JP" sz="1000" dirty="0">
              <a:solidFill>
                <a:prstClr val="black"/>
              </a:solidFill>
              <a:latin typeface="ＭＳ Ｐゴシック" panose="020B0600070205080204" pitchFamily="50" charset="-128"/>
            </a:endParaRPr>
          </a:p>
        </p:txBody>
      </p:sp>
      <p:grpSp>
        <p:nvGrpSpPr>
          <p:cNvPr id="61" name="グループ化 5"/>
          <p:cNvGrpSpPr>
            <a:grpSpLocks/>
          </p:cNvGrpSpPr>
          <p:nvPr/>
        </p:nvGrpSpPr>
        <p:grpSpPr bwMode="auto">
          <a:xfrm>
            <a:off x="3170012" y="3457374"/>
            <a:ext cx="5158511" cy="341313"/>
            <a:chOff x="3841147" y="3266748"/>
            <a:chExt cx="16331946" cy="340414"/>
          </a:xfrm>
        </p:grpSpPr>
        <p:sp>
          <p:nvSpPr>
            <p:cNvPr id="62" name="角丸四角形吹き出し 61"/>
            <p:cNvSpPr/>
            <p:nvPr/>
          </p:nvSpPr>
          <p:spPr>
            <a:xfrm>
              <a:off x="3841147" y="3266748"/>
              <a:ext cx="4382721" cy="340414"/>
            </a:xfrm>
            <a:prstGeom prst="wedgeRoundRectCallout">
              <a:avLst>
                <a:gd name="adj1" fmla="val -35877"/>
                <a:gd name="adj2" fmla="val -49967"/>
                <a:gd name="adj3" fmla="val 16667"/>
              </a:avLst>
            </a:prstGeom>
            <a:solidFill>
              <a:srgbClr val="FFFF99"/>
            </a:solidFill>
            <a:ln w="15875"/>
          </p:spPr>
          <p:style>
            <a:lnRef idx="2">
              <a:schemeClr val="accent1"/>
            </a:lnRef>
            <a:fillRef idx="1">
              <a:schemeClr val="lt1"/>
            </a:fillRef>
            <a:effectRef idx="0">
              <a:schemeClr val="accent1"/>
            </a:effectRef>
            <a:fontRef idx="minor">
              <a:schemeClr val="dk1"/>
            </a:fontRef>
          </p:style>
          <p:txBody>
            <a:bodyPr lIns="0" tIns="0" rIns="0" bIns="0" anchor="ctr"/>
            <a:lstStyle/>
            <a:p>
              <a:pPr eaLnBrk="1" fontAlgn="auto" hangingPunct="1">
                <a:spcBef>
                  <a:spcPts val="0"/>
                </a:spcBef>
                <a:spcAft>
                  <a:spcPts val="0"/>
                </a:spcAft>
                <a:defRPr/>
              </a:pPr>
              <a:r>
                <a:rPr lang="ja-JP" altLang="en-US" sz="1200" b="1" dirty="0">
                  <a:solidFill>
                    <a:prstClr val="black"/>
                  </a:solidFill>
                </a:rPr>
                <a:t>主体的に学ぶ工夫</a:t>
              </a:r>
              <a:endParaRPr lang="en-US" altLang="ja-JP" sz="1200" dirty="0">
                <a:solidFill>
                  <a:prstClr val="black"/>
                </a:solidFill>
              </a:endParaRPr>
            </a:p>
          </p:txBody>
        </p:sp>
        <p:sp>
          <p:nvSpPr>
            <p:cNvPr id="63" name="四角形吹き出し 62"/>
            <p:cNvSpPr/>
            <p:nvPr/>
          </p:nvSpPr>
          <p:spPr>
            <a:xfrm>
              <a:off x="9104490" y="3292794"/>
              <a:ext cx="11068603" cy="200183"/>
            </a:xfrm>
            <a:prstGeom prst="wedgeRectCallout">
              <a:avLst>
                <a:gd name="adj1" fmla="val -60582"/>
                <a:gd name="adj2" fmla="val 32464"/>
              </a:avLst>
            </a:prstGeom>
            <a:solidFill>
              <a:srgbClr val="CCFF66">
                <a:alpha val="62000"/>
              </a:srgbClr>
            </a:solidFill>
            <a:ln w="22225">
              <a:solidFill>
                <a:srgbClr val="92D050">
                  <a:alpha val="82000"/>
                </a:srgbClr>
              </a:solidFill>
              <a:prstDash val="sysDash"/>
            </a:ln>
          </p:spPr>
          <p:style>
            <a:lnRef idx="2">
              <a:schemeClr val="accent1"/>
            </a:lnRef>
            <a:fillRef idx="1">
              <a:schemeClr val="lt1"/>
            </a:fillRef>
            <a:effectRef idx="0">
              <a:schemeClr val="accent1"/>
            </a:effectRef>
            <a:fontRef idx="minor">
              <a:schemeClr val="dk1"/>
            </a:fontRef>
          </p:style>
          <p:txBody>
            <a:bodyPr anchor="ctr"/>
            <a:lstStyle/>
            <a:p>
              <a:pPr eaLnBrk="1" fontAlgn="auto" hangingPunct="1">
                <a:spcBef>
                  <a:spcPts val="0"/>
                </a:spcBef>
                <a:spcAft>
                  <a:spcPts val="0"/>
                </a:spcAft>
                <a:defRPr/>
              </a:pPr>
              <a:r>
                <a:rPr lang="ja-JP" altLang="en-US" sz="1000" dirty="0">
                  <a:solidFill>
                    <a:prstClr val="black"/>
                  </a:solidFill>
                </a:rPr>
                <a:t>身の回りの景色やものを、美術的な視点で見つめてみよう</a:t>
              </a:r>
              <a:endParaRPr lang="en-US" altLang="ja-JP" sz="1000" dirty="0">
                <a:solidFill>
                  <a:prstClr val="black"/>
                </a:solidFill>
              </a:endParaRPr>
            </a:p>
          </p:txBody>
        </p:sp>
      </p:grpSp>
      <p:sp>
        <p:nvSpPr>
          <p:cNvPr id="46" name="円/楕円 57">
            <a:extLst>
              <a:ext uri="{FF2B5EF4-FFF2-40B4-BE49-F238E27FC236}">
                <a16:creationId xmlns:a16="http://schemas.microsoft.com/office/drawing/2014/main" id="{72778F73-EE23-47DD-B71C-6E162C09E0AA}"/>
              </a:ext>
            </a:extLst>
          </p:cNvPr>
          <p:cNvSpPr/>
          <p:nvPr/>
        </p:nvSpPr>
        <p:spPr>
          <a:xfrm>
            <a:off x="823440" y="1893795"/>
            <a:ext cx="456478" cy="33813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48" name="円/楕円 57">
            <a:extLst>
              <a:ext uri="{FF2B5EF4-FFF2-40B4-BE49-F238E27FC236}">
                <a16:creationId xmlns:a16="http://schemas.microsoft.com/office/drawing/2014/main" id="{678B72B6-C921-4DF6-A3FD-D8C6C4D26419}"/>
              </a:ext>
            </a:extLst>
          </p:cNvPr>
          <p:cNvSpPr/>
          <p:nvPr/>
        </p:nvSpPr>
        <p:spPr>
          <a:xfrm>
            <a:off x="467543" y="2403608"/>
            <a:ext cx="288628" cy="33813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57" name="円/楕円 57">
            <a:extLst>
              <a:ext uri="{FF2B5EF4-FFF2-40B4-BE49-F238E27FC236}">
                <a16:creationId xmlns:a16="http://schemas.microsoft.com/office/drawing/2014/main" id="{1E27A98E-EF9B-4CC1-93FB-C883B4AF2991}"/>
              </a:ext>
            </a:extLst>
          </p:cNvPr>
          <p:cNvSpPr/>
          <p:nvPr/>
        </p:nvSpPr>
        <p:spPr>
          <a:xfrm>
            <a:off x="2473796" y="2341436"/>
            <a:ext cx="370011" cy="33813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66" name="円/楕円 57">
            <a:extLst>
              <a:ext uri="{FF2B5EF4-FFF2-40B4-BE49-F238E27FC236}">
                <a16:creationId xmlns:a16="http://schemas.microsoft.com/office/drawing/2014/main" id="{88A3FCDD-C4E8-48F7-9786-E324F65FCC27}"/>
              </a:ext>
            </a:extLst>
          </p:cNvPr>
          <p:cNvSpPr/>
          <p:nvPr/>
        </p:nvSpPr>
        <p:spPr>
          <a:xfrm>
            <a:off x="2067044" y="3163914"/>
            <a:ext cx="244991" cy="29806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67" name="円/楕円 57">
            <a:extLst>
              <a:ext uri="{FF2B5EF4-FFF2-40B4-BE49-F238E27FC236}">
                <a16:creationId xmlns:a16="http://schemas.microsoft.com/office/drawing/2014/main" id="{DD65AC11-0E95-4E02-B8BE-3D49A4AFD559}"/>
              </a:ext>
            </a:extLst>
          </p:cNvPr>
          <p:cNvSpPr/>
          <p:nvPr/>
        </p:nvSpPr>
        <p:spPr>
          <a:xfrm>
            <a:off x="2372581" y="3174397"/>
            <a:ext cx="244991" cy="29806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68" name="円/楕円 57">
            <a:extLst>
              <a:ext uri="{FF2B5EF4-FFF2-40B4-BE49-F238E27FC236}">
                <a16:creationId xmlns:a16="http://schemas.microsoft.com/office/drawing/2014/main" id="{636919B9-24CA-4781-8831-46D918591084}"/>
              </a:ext>
            </a:extLst>
          </p:cNvPr>
          <p:cNvSpPr/>
          <p:nvPr/>
        </p:nvSpPr>
        <p:spPr>
          <a:xfrm>
            <a:off x="694940" y="3479782"/>
            <a:ext cx="738616" cy="33813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2" name="テキスト ボックス 1">
            <a:extLst>
              <a:ext uri="{FF2B5EF4-FFF2-40B4-BE49-F238E27FC236}">
                <a16:creationId xmlns:a16="http://schemas.microsoft.com/office/drawing/2014/main" id="{4B00FD76-7F98-4205-80B7-EF7CF6C0C6FA}"/>
              </a:ext>
            </a:extLst>
          </p:cNvPr>
          <p:cNvSpPr txBox="1"/>
          <p:nvPr/>
        </p:nvSpPr>
        <p:spPr>
          <a:xfrm>
            <a:off x="3151671" y="4190880"/>
            <a:ext cx="1723549" cy="246221"/>
          </a:xfrm>
          <a:prstGeom prst="rect">
            <a:avLst/>
          </a:prstGeom>
          <a:noFill/>
        </p:spPr>
        <p:txBody>
          <a:bodyPr wrap="none" rtlCol="0">
            <a:spAutoFit/>
          </a:bodyPr>
          <a:lstStyle/>
          <a:p>
            <a:r>
              <a:rPr kumimoji="1" lang="ja-JP" altLang="en-US" sz="1000" dirty="0"/>
              <a:t>①表現したいテーマを考える</a:t>
            </a:r>
          </a:p>
        </p:txBody>
      </p:sp>
      <p:sp>
        <p:nvSpPr>
          <p:cNvPr id="70" name="テキスト ボックス 69">
            <a:extLst>
              <a:ext uri="{FF2B5EF4-FFF2-40B4-BE49-F238E27FC236}">
                <a16:creationId xmlns:a16="http://schemas.microsoft.com/office/drawing/2014/main" id="{351FD598-77E1-4928-BEA1-079205AB4257}"/>
              </a:ext>
            </a:extLst>
          </p:cNvPr>
          <p:cNvSpPr txBox="1"/>
          <p:nvPr/>
        </p:nvSpPr>
        <p:spPr>
          <a:xfrm>
            <a:off x="3134072" y="4814710"/>
            <a:ext cx="2201244" cy="861774"/>
          </a:xfrm>
          <a:prstGeom prst="rect">
            <a:avLst/>
          </a:prstGeom>
          <a:noFill/>
        </p:spPr>
        <p:txBody>
          <a:bodyPr wrap="none" rtlCol="0">
            <a:spAutoFit/>
          </a:bodyPr>
          <a:lstStyle/>
          <a:p>
            <a:r>
              <a:rPr kumimoji="1" lang="ja-JP" altLang="en-US" sz="1000" dirty="0"/>
              <a:t>②テーマを表現するにふさわしい</a:t>
            </a:r>
            <a:endParaRPr kumimoji="1" lang="en-US" altLang="ja-JP" sz="1000" dirty="0"/>
          </a:p>
          <a:p>
            <a:r>
              <a:rPr kumimoji="1" lang="ja-JP" altLang="en-US" sz="1000" dirty="0"/>
              <a:t>　表現方法を考え、カメラの特性を</a:t>
            </a:r>
            <a:endParaRPr kumimoji="1" lang="en-US" altLang="ja-JP" sz="1000" dirty="0"/>
          </a:p>
          <a:p>
            <a:r>
              <a:rPr kumimoji="1" lang="ja-JP" altLang="en-US" sz="1000" dirty="0"/>
              <a:t>　生かしながら撮影する。</a:t>
            </a:r>
            <a:endParaRPr kumimoji="1" lang="en-US" altLang="ja-JP" sz="1000" dirty="0"/>
          </a:p>
          <a:p>
            <a:r>
              <a:rPr kumimoji="1" lang="ja-JP" altLang="en-US" sz="1000" dirty="0"/>
              <a:t>（被写体、３枚の内容、構図、視点、</a:t>
            </a:r>
            <a:endParaRPr kumimoji="1" lang="en-US" altLang="ja-JP" sz="1000" dirty="0"/>
          </a:p>
          <a:p>
            <a:r>
              <a:rPr kumimoji="1" lang="ja-JP" altLang="en-US" sz="1000" dirty="0"/>
              <a:t>　光と影、モノクロ等カメラの機能・・・）</a:t>
            </a:r>
          </a:p>
        </p:txBody>
      </p:sp>
      <p:sp>
        <p:nvSpPr>
          <p:cNvPr id="71" name="テキスト ボックス 70">
            <a:extLst>
              <a:ext uri="{FF2B5EF4-FFF2-40B4-BE49-F238E27FC236}">
                <a16:creationId xmlns:a16="http://schemas.microsoft.com/office/drawing/2014/main" id="{FDB91357-9477-4596-8FC7-BF21A27280A7}"/>
              </a:ext>
            </a:extLst>
          </p:cNvPr>
          <p:cNvSpPr txBox="1"/>
          <p:nvPr/>
        </p:nvSpPr>
        <p:spPr>
          <a:xfrm>
            <a:off x="3140524" y="6075417"/>
            <a:ext cx="1933543" cy="707886"/>
          </a:xfrm>
          <a:prstGeom prst="rect">
            <a:avLst/>
          </a:prstGeom>
          <a:noFill/>
        </p:spPr>
        <p:txBody>
          <a:bodyPr wrap="none" rtlCol="0">
            <a:spAutoFit/>
          </a:bodyPr>
          <a:lstStyle/>
          <a:p>
            <a:r>
              <a:rPr kumimoji="1" lang="ja-JP" altLang="en-US" sz="1000" dirty="0"/>
              <a:t>③撮影した画像を見返し、</a:t>
            </a:r>
            <a:endParaRPr kumimoji="1" lang="en-US" altLang="ja-JP" sz="1000" dirty="0"/>
          </a:p>
          <a:p>
            <a:r>
              <a:rPr kumimoji="1" lang="ja-JP" altLang="en-US" sz="1000" dirty="0"/>
              <a:t>　表現したいことが伝わる３枚が</a:t>
            </a:r>
            <a:endParaRPr kumimoji="1" lang="en-US" altLang="ja-JP" sz="1000" dirty="0"/>
          </a:p>
          <a:p>
            <a:r>
              <a:rPr kumimoji="1" lang="ja-JP" altLang="en-US" sz="1000" dirty="0"/>
              <a:t>　撮れているか確認して、必要に</a:t>
            </a:r>
            <a:endParaRPr kumimoji="1" lang="en-US" altLang="ja-JP" sz="1000" dirty="0"/>
          </a:p>
          <a:p>
            <a:r>
              <a:rPr kumimoji="1" lang="ja-JP" altLang="en-US" sz="1000" dirty="0"/>
              <a:t>　応じて撮り直す。</a:t>
            </a:r>
            <a:endParaRPr kumimoji="1" lang="en-US" altLang="ja-JP" sz="1000" dirty="0"/>
          </a:p>
        </p:txBody>
      </p:sp>
      <p:pic>
        <p:nvPicPr>
          <p:cNvPr id="5" name="図 4">
            <a:extLst>
              <a:ext uri="{FF2B5EF4-FFF2-40B4-BE49-F238E27FC236}">
                <a16:creationId xmlns:a16="http://schemas.microsoft.com/office/drawing/2014/main" id="{E6120808-0507-4118-961D-14118DA96502}"/>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t="-2388"/>
          <a:stretch/>
        </p:blipFill>
        <p:spPr>
          <a:xfrm>
            <a:off x="7848583" y="4970321"/>
            <a:ext cx="1079908" cy="1689890"/>
          </a:xfrm>
          <a:prstGeom prst="rect">
            <a:avLst/>
          </a:prstGeom>
        </p:spPr>
      </p:pic>
    </p:spTree>
    <p:extLst>
      <p:ext uri="{BB962C8B-B14F-4D97-AF65-F5344CB8AC3E}">
        <p14:creationId xmlns:p14="http://schemas.microsoft.com/office/powerpoint/2010/main" val="1042170960"/>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図 16">
            <a:extLst>
              <a:ext uri="{FF2B5EF4-FFF2-40B4-BE49-F238E27FC236}">
                <a16:creationId xmlns:a16="http://schemas.microsoft.com/office/drawing/2014/main" id="{77DE33ED-38F8-4E93-B335-2A351BC7BF9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377228" y="53014"/>
            <a:ext cx="1307413" cy="1743217"/>
          </a:xfrm>
          <a:prstGeom prst="rect">
            <a:avLst/>
          </a:prstGeom>
        </p:spPr>
      </p:pic>
      <p:pic>
        <p:nvPicPr>
          <p:cNvPr id="10" name="図 9">
            <a:extLst>
              <a:ext uri="{FF2B5EF4-FFF2-40B4-BE49-F238E27FC236}">
                <a16:creationId xmlns:a16="http://schemas.microsoft.com/office/drawing/2014/main" id="{ECF8E1DA-744A-4D79-B01A-C34ADDDBC8B8}"/>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107950" y="2035063"/>
            <a:ext cx="1039951" cy="798813"/>
          </a:xfrm>
          <a:prstGeom prst="rect">
            <a:avLst/>
          </a:prstGeom>
        </p:spPr>
      </p:pic>
      <p:sp>
        <p:nvSpPr>
          <p:cNvPr id="37" name="四角形: 角を丸くする 36">
            <a:extLst>
              <a:ext uri="{FF2B5EF4-FFF2-40B4-BE49-F238E27FC236}">
                <a16:creationId xmlns:a16="http://schemas.microsoft.com/office/drawing/2014/main" id="{5309F3EF-E03B-42A1-B7BA-1A2C50727B1A}"/>
              </a:ext>
            </a:extLst>
          </p:cNvPr>
          <p:cNvSpPr/>
          <p:nvPr/>
        </p:nvSpPr>
        <p:spPr>
          <a:xfrm>
            <a:off x="4314613" y="1859126"/>
            <a:ext cx="2220343" cy="286821"/>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a:extLst>
              <a:ext uri="{FF2B5EF4-FFF2-40B4-BE49-F238E27FC236}">
                <a16:creationId xmlns:a16="http://schemas.microsoft.com/office/drawing/2014/main" id="{74A65F4F-EA98-4454-93EF-DA36000E2406}"/>
              </a:ext>
            </a:extLst>
          </p:cNvPr>
          <p:cNvSpPr txBox="1"/>
          <p:nvPr/>
        </p:nvSpPr>
        <p:spPr>
          <a:xfrm>
            <a:off x="4331745" y="1891167"/>
            <a:ext cx="2177828" cy="276999"/>
          </a:xfrm>
          <a:prstGeom prst="rect">
            <a:avLst/>
          </a:prstGeom>
          <a:noFill/>
        </p:spPr>
        <p:txBody>
          <a:bodyPr wrap="square" rtlCol="0">
            <a:spAutoFit/>
          </a:bodyPr>
          <a:lstStyle/>
          <a:p>
            <a:r>
              <a:rPr kumimoji="1" lang="ja-JP" altLang="en-US" sz="1200" dirty="0"/>
              <a:t>デジカメの特性を生かして撮影</a:t>
            </a:r>
            <a:endParaRPr kumimoji="1" lang="en-US" altLang="ja-JP" sz="1200" dirty="0"/>
          </a:p>
        </p:txBody>
      </p:sp>
      <p:cxnSp>
        <p:nvCxnSpPr>
          <p:cNvPr id="47" name="直線矢印コネクタ 46">
            <a:extLst>
              <a:ext uri="{FF2B5EF4-FFF2-40B4-BE49-F238E27FC236}">
                <a16:creationId xmlns:a16="http://schemas.microsoft.com/office/drawing/2014/main" id="{5C6705E1-C12C-40BA-85A9-058DA5881325}"/>
              </a:ext>
            </a:extLst>
          </p:cNvPr>
          <p:cNvCxnSpPr>
            <a:cxnSpLocks/>
          </p:cNvCxnSpPr>
          <p:nvPr/>
        </p:nvCxnSpPr>
        <p:spPr>
          <a:xfrm>
            <a:off x="2685467" y="1132416"/>
            <a:ext cx="2030549" cy="75269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194" name="Rectangle 14"/>
          <p:cNvSpPr>
            <a:spLocks noChangeArrowheads="1"/>
          </p:cNvSpPr>
          <p:nvPr/>
        </p:nvSpPr>
        <p:spPr bwMode="auto">
          <a:xfrm>
            <a:off x="107950" y="85725"/>
            <a:ext cx="13388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dirty="0">
                <a:solidFill>
                  <a:schemeClr val="tx2"/>
                </a:solidFill>
                <a:latin typeface="Arial" panose="020B0604020202020204" pitchFamily="34" charset="0"/>
              </a:rPr>
              <a:t>授業の展開</a:t>
            </a:r>
          </a:p>
        </p:txBody>
      </p:sp>
      <p:graphicFrame>
        <p:nvGraphicFramePr>
          <p:cNvPr id="15" name="表 14"/>
          <p:cNvGraphicFramePr>
            <a:graphicFrameLocks noGrp="1"/>
          </p:cNvGraphicFramePr>
          <p:nvPr>
            <p:extLst/>
          </p:nvPr>
        </p:nvGraphicFramePr>
        <p:xfrm>
          <a:off x="168728" y="4094157"/>
          <a:ext cx="8524628" cy="2703843"/>
        </p:xfrm>
        <a:graphic>
          <a:graphicData uri="http://schemas.openxmlformats.org/drawingml/2006/table">
            <a:tbl>
              <a:tblPr firstRow="1" bandRow="1">
                <a:tableStyleId>{5C22544A-7EE6-4342-B048-85BDC9FD1C3A}</a:tableStyleId>
              </a:tblPr>
              <a:tblGrid>
                <a:gridCol w="1296144">
                  <a:extLst>
                    <a:ext uri="{9D8B030D-6E8A-4147-A177-3AD203B41FA5}">
                      <a16:colId xmlns:a16="http://schemas.microsoft.com/office/drawing/2014/main" val="2288081173"/>
                    </a:ext>
                  </a:extLst>
                </a:gridCol>
                <a:gridCol w="2605907">
                  <a:extLst>
                    <a:ext uri="{9D8B030D-6E8A-4147-A177-3AD203B41FA5}">
                      <a16:colId xmlns:a16="http://schemas.microsoft.com/office/drawing/2014/main" val="3128718672"/>
                    </a:ext>
                  </a:extLst>
                </a:gridCol>
                <a:gridCol w="2491420">
                  <a:extLst>
                    <a:ext uri="{9D8B030D-6E8A-4147-A177-3AD203B41FA5}">
                      <a16:colId xmlns:a16="http://schemas.microsoft.com/office/drawing/2014/main" val="2510327318"/>
                    </a:ext>
                  </a:extLst>
                </a:gridCol>
                <a:gridCol w="2131157">
                  <a:extLst>
                    <a:ext uri="{9D8B030D-6E8A-4147-A177-3AD203B41FA5}">
                      <a16:colId xmlns:a16="http://schemas.microsoft.com/office/drawing/2014/main" val="1800687787"/>
                    </a:ext>
                  </a:extLst>
                </a:gridCol>
              </a:tblGrid>
              <a:tr h="290741">
                <a:tc>
                  <a:txBody>
                    <a:bodyPr/>
                    <a:lstStyle/>
                    <a:p>
                      <a:endParaRPr kumimoji="1" lang="ja-JP" altLang="en-US" sz="1200" dirty="0"/>
                    </a:p>
                  </a:txBody>
                  <a:tcPr/>
                </a:tc>
                <a:tc>
                  <a:txBody>
                    <a:bodyPr/>
                    <a:lstStyle/>
                    <a:p>
                      <a:pPr algn="ctr"/>
                      <a:r>
                        <a:rPr kumimoji="1" lang="en-US" altLang="ja-JP" sz="1200" dirty="0"/>
                        <a:t>A</a:t>
                      </a:r>
                      <a:r>
                        <a:rPr kumimoji="1" lang="ja-JP" altLang="en-US" sz="1050" b="0" dirty="0"/>
                        <a:t>（評価尺度１）</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t>B</a:t>
                      </a:r>
                      <a:r>
                        <a:rPr kumimoji="1" lang="ja-JP" altLang="en-US" sz="1200" dirty="0"/>
                        <a:t>　</a:t>
                      </a:r>
                      <a:r>
                        <a:rPr kumimoji="1" lang="ja-JP" altLang="en-US" sz="1100" b="0" dirty="0"/>
                        <a:t>（評価尺度２）</a:t>
                      </a:r>
                      <a:endParaRPr kumimoji="1" lang="ja-JP" altLang="en-US" sz="1200" b="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t>C</a:t>
                      </a:r>
                      <a:r>
                        <a:rPr kumimoji="1" lang="ja-JP" altLang="en-US" sz="1200" dirty="0"/>
                        <a:t>　</a:t>
                      </a:r>
                      <a:r>
                        <a:rPr kumimoji="1" lang="ja-JP" altLang="en-US" sz="1100" b="0" dirty="0"/>
                        <a:t>（評価尺度３）</a:t>
                      </a:r>
                      <a:endParaRPr kumimoji="1" lang="ja-JP" altLang="en-US" sz="1200" b="0" dirty="0"/>
                    </a:p>
                  </a:txBody>
                  <a:tcPr anchor="ctr"/>
                </a:tc>
                <a:extLst>
                  <a:ext uri="{0D108BD9-81ED-4DB2-BD59-A6C34878D82A}">
                    <a16:rowId xmlns:a16="http://schemas.microsoft.com/office/drawing/2014/main" val="2417881815"/>
                  </a:ext>
                </a:extLst>
              </a:tr>
              <a:tr h="767182">
                <a:tc>
                  <a:txBody>
                    <a:bodyPr/>
                    <a:lstStyle/>
                    <a:p>
                      <a:r>
                        <a:rPr kumimoji="1" lang="ja-JP" altLang="en-US" sz="1200" dirty="0"/>
                        <a:t>知識・理解</a:t>
                      </a:r>
                    </a:p>
                  </a:txBody>
                  <a:tcPr/>
                </a:tc>
                <a:tc>
                  <a:txBody>
                    <a:bodyPr/>
                    <a:lstStyle/>
                    <a:p>
                      <a:r>
                        <a:rPr kumimoji="1" lang="ja-JP" altLang="en-US" sz="1200" dirty="0"/>
                        <a:t>デジタルカメラの特性を理解し、意図に応じて撮影モードや色調を変える等、カメラ機能を効果的に使いながら撮影している。</a:t>
                      </a:r>
                    </a:p>
                  </a:txBody>
                  <a:tcPr/>
                </a:tc>
                <a:tc>
                  <a:txBody>
                    <a:bodyPr/>
                    <a:lstStyle/>
                    <a:p>
                      <a:r>
                        <a:rPr kumimoji="1" lang="ja-JP" altLang="en-US" sz="1200" dirty="0"/>
                        <a:t>デジタルカメラの特性を理解し、意図に応じて構図や視点、光と影等を工夫して撮影している。</a:t>
                      </a:r>
                    </a:p>
                  </a:txBody>
                  <a:tcPr/>
                </a:tc>
                <a:tc>
                  <a:txBody>
                    <a:bodyPr/>
                    <a:lstStyle/>
                    <a:p>
                      <a:r>
                        <a:rPr kumimoji="1" lang="ja-JP" altLang="en-US" sz="1200" dirty="0"/>
                        <a:t>デジタルカメラで、興味を引かれた風景やものを、画面に収るように撮影している。</a:t>
                      </a:r>
                    </a:p>
                  </a:txBody>
                  <a:tcPr/>
                </a:tc>
                <a:extLst>
                  <a:ext uri="{0D108BD9-81ED-4DB2-BD59-A6C34878D82A}">
                    <a16:rowId xmlns:a16="http://schemas.microsoft.com/office/drawing/2014/main" val="4234702874"/>
                  </a:ext>
                </a:extLst>
              </a:tr>
              <a:tr h="767182">
                <a:tc>
                  <a:txBody>
                    <a:bodyPr/>
                    <a:lstStyle/>
                    <a:p>
                      <a:r>
                        <a:rPr kumimoji="1" lang="ja-JP" altLang="en-US" sz="1200" dirty="0"/>
                        <a:t>思考力・判断力・表現力</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「単写真」とは違う「組写真」の利点を意識し、テーマを多角的に捉えた上で３枚の写真の構想を練り、被写体や撮影方法を工夫している。</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kern="100" dirty="0">
                          <a:effectLst/>
                          <a:latin typeface="ＭＳ Ｐゴシック" panose="020B0600070205080204" pitchFamily="50" charset="-128"/>
                          <a:ea typeface="+mn-ea"/>
                          <a:cs typeface="Times New Roman"/>
                        </a:rPr>
                        <a:t>「組写真」という表現方法を意識し、テーマを表現するための３枚の構成を考え、被写体や撮影方法を工夫している。</a:t>
                      </a:r>
                      <a:endParaRPr kumimoji="1" lang="ja-JP" altLang="en-US" sz="1200" dirty="0"/>
                    </a:p>
                  </a:txBody>
                  <a:tcPr/>
                </a:tc>
                <a:tc>
                  <a:txBody>
                    <a:bodyPr/>
                    <a:lstStyle/>
                    <a:p>
                      <a:r>
                        <a:rPr kumimoji="1" lang="ja-JP" altLang="en-US" sz="1200" dirty="0"/>
                        <a:t>テーマを表現するためにふさわしい被写体や撮影方法を工夫しようとしている。</a:t>
                      </a:r>
                    </a:p>
                  </a:txBody>
                  <a:tcPr/>
                </a:tc>
                <a:extLst>
                  <a:ext uri="{0D108BD9-81ED-4DB2-BD59-A6C34878D82A}">
                    <a16:rowId xmlns:a16="http://schemas.microsoft.com/office/drawing/2014/main" val="3043049587"/>
                  </a:ext>
                </a:extLst>
              </a:tr>
              <a:tr h="767182">
                <a:tc>
                  <a:txBody>
                    <a:bodyPr/>
                    <a:lstStyle/>
                    <a:p>
                      <a:r>
                        <a:rPr kumimoji="1" lang="ja-JP" altLang="en-US" sz="1200" kern="1200" dirty="0">
                          <a:solidFill>
                            <a:schemeClr val="dk1"/>
                          </a:solidFill>
                          <a:latin typeface="+mn-lt"/>
                          <a:ea typeface="+mn-ea"/>
                          <a:cs typeface="+mn-cs"/>
                        </a:rPr>
                        <a:t>主体的に学習に取り組む態度</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「組写真」という表現方法を理解し、ひとつのテーマを多角的に表現するための方法を考えている。</a:t>
                      </a:r>
                    </a:p>
                  </a:txBody>
                  <a:tcPr/>
                </a:tc>
                <a:tc>
                  <a:txBody>
                    <a:bodyPr/>
                    <a:lstStyle/>
                    <a:p>
                      <a:r>
                        <a:rPr kumimoji="1" lang="ja-JP" altLang="en-US" sz="1200" dirty="0"/>
                        <a:t>「組写真」に興味をもち、身の回りの風景やものから積極的に表現したいテーマを導きだそうとしている。</a:t>
                      </a:r>
                    </a:p>
                  </a:txBody>
                  <a:tcPr/>
                </a:tc>
                <a:tc>
                  <a:txBody>
                    <a:bodyPr/>
                    <a:lstStyle/>
                    <a:p>
                      <a:r>
                        <a:rPr kumimoji="1" lang="ja-JP" altLang="en-US" sz="1200" dirty="0"/>
                        <a:t>写真表現に興味をもち、身の回りの風景やものを積極的に観察している。</a:t>
                      </a:r>
                    </a:p>
                  </a:txBody>
                  <a:tcPr/>
                </a:tc>
                <a:extLst>
                  <a:ext uri="{0D108BD9-81ED-4DB2-BD59-A6C34878D82A}">
                    <a16:rowId xmlns:a16="http://schemas.microsoft.com/office/drawing/2014/main" val="3333569986"/>
                  </a:ext>
                </a:extLst>
              </a:tr>
            </a:tbl>
          </a:graphicData>
        </a:graphic>
      </p:graphicFrame>
      <p:sp>
        <p:nvSpPr>
          <p:cNvPr id="16" name="テキスト ボックス 3"/>
          <p:cNvSpPr txBox="1">
            <a:spLocks noChangeArrowheads="1"/>
          </p:cNvSpPr>
          <p:nvPr/>
        </p:nvSpPr>
        <p:spPr bwMode="auto">
          <a:xfrm>
            <a:off x="188344" y="3873523"/>
            <a:ext cx="150733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ja-JP" altLang="en-US" sz="1200" dirty="0">
                <a:solidFill>
                  <a:srgbClr val="000000"/>
                </a:solidFill>
                <a:latin typeface="メイリオ" panose="020B0604030504040204" pitchFamily="50" charset="-128"/>
                <a:ea typeface="メイリオ" panose="020B0604030504040204" pitchFamily="50" charset="-128"/>
              </a:rPr>
              <a:t>学習活動の評価　　　</a:t>
            </a:r>
            <a:endParaRPr lang="en-US" altLang="ja-JP" sz="1050" dirty="0">
              <a:solidFill>
                <a:srgbClr val="000000"/>
              </a:solidFill>
              <a:latin typeface="メイリオ" panose="020B0604030504040204" pitchFamily="50" charset="-128"/>
              <a:ea typeface="メイリオ" panose="020B0604030504040204" pitchFamily="50" charset="-128"/>
            </a:endParaRPr>
          </a:p>
        </p:txBody>
      </p:sp>
      <p:sp>
        <p:nvSpPr>
          <p:cNvPr id="3" name="四角形: 角を丸くする 2">
            <a:extLst>
              <a:ext uri="{FF2B5EF4-FFF2-40B4-BE49-F238E27FC236}">
                <a16:creationId xmlns:a16="http://schemas.microsoft.com/office/drawing/2014/main" id="{E4F921D0-A24A-417B-8EE1-C487BD51D282}"/>
              </a:ext>
            </a:extLst>
          </p:cNvPr>
          <p:cNvSpPr/>
          <p:nvPr/>
        </p:nvSpPr>
        <p:spPr>
          <a:xfrm>
            <a:off x="111836" y="1581820"/>
            <a:ext cx="3967477" cy="287432"/>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四角形: 角を丸くする 35">
            <a:extLst>
              <a:ext uri="{FF2B5EF4-FFF2-40B4-BE49-F238E27FC236}">
                <a16:creationId xmlns:a16="http://schemas.microsoft.com/office/drawing/2014/main" id="{AE669984-41AB-4084-97FA-EFBF074B28F0}"/>
              </a:ext>
            </a:extLst>
          </p:cNvPr>
          <p:cNvSpPr/>
          <p:nvPr/>
        </p:nvSpPr>
        <p:spPr>
          <a:xfrm>
            <a:off x="3377217" y="108223"/>
            <a:ext cx="2058880" cy="311359"/>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a:extLst>
              <a:ext uri="{FF2B5EF4-FFF2-40B4-BE49-F238E27FC236}">
                <a16:creationId xmlns:a16="http://schemas.microsoft.com/office/drawing/2014/main" id="{DC064A0F-5C43-4A33-AEA0-05532AAA9623}"/>
              </a:ext>
            </a:extLst>
          </p:cNvPr>
          <p:cNvSpPr txBox="1"/>
          <p:nvPr/>
        </p:nvSpPr>
        <p:spPr>
          <a:xfrm>
            <a:off x="129615" y="1608206"/>
            <a:ext cx="4024791" cy="276999"/>
          </a:xfrm>
          <a:prstGeom prst="rect">
            <a:avLst/>
          </a:prstGeom>
          <a:noFill/>
        </p:spPr>
        <p:txBody>
          <a:bodyPr wrap="square" rtlCol="0">
            <a:spAutoFit/>
          </a:bodyPr>
          <a:lstStyle/>
          <a:p>
            <a:r>
              <a:rPr kumimoji="1" lang="ja-JP" altLang="en-US" sz="1200" dirty="0"/>
              <a:t>身の回りの風景やものの美しさ、面白さから主題を生成する</a:t>
            </a:r>
            <a:endParaRPr kumimoji="1" lang="en-US" altLang="ja-JP" sz="1200" dirty="0"/>
          </a:p>
        </p:txBody>
      </p:sp>
      <p:cxnSp>
        <p:nvCxnSpPr>
          <p:cNvPr id="46" name="直線矢印コネクタ 45">
            <a:extLst>
              <a:ext uri="{FF2B5EF4-FFF2-40B4-BE49-F238E27FC236}">
                <a16:creationId xmlns:a16="http://schemas.microsoft.com/office/drawing/2014/main" id="{34D2B239-FD7A-46A9-A520-9698766562CB}"/>
              </a:ext>
            </a:extLst>
          </p:cNvPr>
          <p:cNvCxnSpPr/>
          <p:nvPr/>
        </p:nvCxnSpPr>
        <p:spPr>
          <a:xfrm flipV="1">
            <a:off x="2708236" y="295617"/>
            <a:ext cx="647940" cy="204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6" name="矢印: 上向き折線 5">
            <a:extLst>
              <a:ext uri="{FF2B5EF4-FFF2-40B4-BE49-F238E27FC236}">
                <a16:creationId xmlns:a16="http://schemas.microsoft.com/office/drawing/2014/main" id="{2325C6BA-D34C-4293-AC36-8222CA7F09E7}"/>
              </a:ext>
            </a:extLst>
          </p:cNvPr>
          <p:cNvSpPr/>
          <p:nvPr/>
        </p:nvSpPr>
        <p:spPr>
          <a:xfrm rot="10800000">
            <a:off x="1174168" y="1321698"/>
            <a:ext cx="338958" cy="287431"/>
          </a:xfrm>
          <a:prstGeom prst="bentUp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図 4">
            <a:extLst>
              <a:ext uri="{FF2B5EF4-FFF2-40B4-BE49-F238E27FC236}">
                <a16:creationId xmlns:a16="http://schemas.microsoft.com/office/drawing/2014/main" id="{93D2654B-6DD7-4484-9B42-52BC81214034}"/>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1605666" y="84161"/>
            <a:ext cx="1022568" cy="1411079"/>
          </a:xfrm>
          <a:prstGeom prst="rect">
            <a:avLst/>
          </a:prstGeom>
        </p:spPr>
      </p:pic>
      <p:sp>
        <p:nvSpPr>
          <p:cNvPr id="24" name="角丸四角形吹き出し 23"/>
          <p:cNvSpPr/>
          <p:nvPr/>
        </p:nvSpPr>
        <p:spPr>
          <a:xfrm>
            <a:off x="223838" y="543053"/>
            <a:ext cx="1391318" cy="708025"/>
          </a:xfrm>
          <a:prstGeom prst="wedgeRoundRectCallout">
            <a:avLst>
              <a:gd name="adj1" fmla="val 54510"/>
              <a:gd name="adj2" fmla="val 7062"/>
              <a:gd name="adj3" fmla="val 16667"/>
            </a:avLst>
          </a:prstGeom>
        </p:spPr>
        <p:style>
          <a:lnRef idx="2">
            <a:schemeClr val="accent6"/>
          </a:lnRef>
          <a:fillRef idx="1">
            <a:schemeClr val="lt1"/>
          </a:fillRef>
          <a:effectRef idx="0">
            <a:schemeClr val="accent6"/>
          </a:effectRef>
          <a:fontRef idx="minor">
            <a:schemeClr val="dk1"/>
          </a:fontRef>
        </p:style>
        <p:txBody>
          <a:bodyPr anchor="ctr"/>
          <a:lstStyle/>
          <a:p>
            <a:pPr eaLnBrk="1" hangingPunct="1">
              <a:defRPr/>
            </a:pPr>
            <a:r>
              <a:rPr lang="ja-JP" altLang="en-US" sz="1000" dirty="0">
                <a:latin typeface="ＭＳ Ｐゴシック" panose="020B0600070205080204" pitchFamily="50" charset="-128"/>
              </a:rPr>
              <a:t>教科書の</a:t>
            </a:r>
            <a:endParaRPr lang="en-US" altLang="ja-JP" sz="1000" dirty="0">
              <a:latin typeface="ＭＳ Ｐゴシック" panose="020B0600070205080204" pitchFamily="50" charset="-128"/>
            </a:endParaRPr>
          </a:p>
          <a:p>
            <a:pPr eaLnBrk="1" hangingPunct="1">
              <a:defRPr/>
            </a:pPr>
            <a:r>
              <a:rPr lang="ja-JP" altLang="en-US" sz="1000" dirty="0">
                <a:latin typeface="ＭＳ Ｐゴシック" panose="020B0600070205080204" pitchFamily="50" charset="-128"/>
              </a:rPr>
              <a:t>写真表現のページで、撮影方法の</a:t>
            </a:r>
            <a:endParaRPr lang="en-US" altLang="ja-JP" sz="1000" dirty="0">
              <a:latin typeface="ＭＳ Ｐゴシック" panose="020B0600070205080204" pitchFamily="50" charset="-128"/>
            </a:endParaRPr>
          </a:p>
          <a:p>
            <a:pPr eaLnBrk="1" hangingPunct="1">
              <a:defRPr/>
            </a:pPr>
            <a:r>
              <a:rPr lang="ja-JP" altLang="en-US" sz="1000" dirty="0">
                <a:latin typeface="ＭＳ Ｐゴシック" panose="020B0600070205080204" pitchFamily="50" charset="-128"/>
              </a:rPr>
              <a:t>ポイントを確認</a:t>
            </a:r>
          </a:p>
        </p:txBody>
      </p:sp>
      <p:pic>
        <p:nvPicPr>
          <p:cNvPr id="9" name="図 8">
            <a:extLst>
              <a:ext uri="{FF2B5EF4-FFF2-40B4-BE49-F238E27FC236}">
                <a16:creationId xmlns:a16="http://schemas.microsoft.com/office/drawing/2014/main" id="{4B9BE411-2FE3-41C1-B727-5E2AA2B568DE}"/>
              </a:ext>
            </a:extLst>
          </p:cNvPr>
          <p:cNvPicPr preferRelativeResize="0">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1044300" y="1892832"/>
            <a:ext cx="1097711" cy="1163581"/>
          </a:xfrm>
          <a:prstGeom prst="rect">
            <a:avLst/>
          </a:prstGeom>
        </p:spPr>
      </p:pic>
      <p:pic>
        <p:nvPicPr>
          <p:cNvPr id="11" name="図 10">
            <a:extLst>
              <a:ext uri="{FF2B5EF4-FFF2-40B4-BE49-F238E27FC236}">
                <a16:creationId xmlns:a16="http://schemas.microsoft.com/office/drawing/2014/main" id="{0D48FC89-2291-4ECE-87C0-A33BD5CDC76F}"/>
              </a:ext>
            </a:extLst>
          </p:cNvPr>
          <p:cNvPicPr preferRelativeResize="0">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a:off x="258355" y="2825544"/>
            <a:ext cx="1366556" cy="1018814"/>
          </a:xfrm>
          <a:prstGeom prst="rect">
            <a:avLst/>
          </a:prstGeom>
        </p:spPr>
      </p:pic>
      <p:sp>
        <p:nvSpPr>
          <p:cNvPr id="32" name="角丸四角形吹き出し 31"/>
          <p:cNvSpPr/>
          <p:nvPr/>
        </p:nvSpPr>
        <p:spPr>
          <a:xfrm>
            <a:off x="1706464" y="3272875"/>
            <a:ext cx="731737" cy="781480"/>
          </a:xfrm>
          <a:prstGeom prst="wedgeRoundRectCallout">
            <a:avLst>
              <a:gd name="adj1" fmla="val -56571"/>
              <a:gd name="adj2" fmla="val -67883"/>
              <a:gd name="adj3" fmla="val 16667"/>
            </a:avLst>
          </a:prstGeom>
        </p:spPr>
        <p:style>
          <a:lnRef idx="2">
            <a:schemeClr val="accent6"/>
          </a:lnRef>
          <a:fillRef idx="1">
            <a:schemeClr val="lt1"/>
          </a:fillRef>
          <a:effectRef idx="0">
            <a:schemeClr val="accent6"/>
          </a:effectRef>
          <a:fontRef idx="minor">
            <a:schemeClr val="dk1"/>
          </a:fontRef>
        </p:style>
        <p:txBody>
          <a:bodyPr anchor="ctr"/>
          <a:lstStyle/>
          <a:p>
            <a:pPr eaLnBrk="1" hangingPunct="1">
              <a:defRPr/>
            </a:pPr>
            <a:r>
              <a:rPr lang="ja-JP" altLang="en-US" sz="1000" dirty="0">
                <a:latin typeface="ＭＳ Ｐゴシック" panose="020B0600070205080204" pitchFamily="50" charset="-128"/>
              </a:rPr>
              <a:t>「整列」</a:t>
            </a:r>
            <a:endParaRPr lang="en-US" altLang="ja-JP" sz="1000" dirty="0">
              <a:latin typeface="ＭＳ Ｐゴシック" panose="020B0600070205080204" pitchFamily="50" charset="-128"/>
            </a:endParaRPr>
          </a:p>
          <a:p>
            <a:pPr eaLnBrk="1" hangingPunct="1">
              <a:defRPr/>
            </a:pPr>
            <a:r>
              <a:rPr lang="ja-JP" altLang="en-US" sz="1000" dirty="0">
                <a:latin typeface="ＭＳ Ｐゴシック" panose="020B0600070205080204" pitchFamily="50" charset="-128"/>
              </a:rPr>
              <a:t>している</a:t>
            </a:r>
            <a:endParaRPr lang="en-US" altLang="ja-JP" sz="1000" dirty="0">
              <a:latin typeface="ＭＳ Ｐゴシック" panose="020B0600070205080204" pitchFamily="50" charset="-128"/>
            </a:endParaRPr>
          </a:p>
          <a:p>
            <a:pPr eaLnBrk="1" hangingPunct="1">
              <a:defRPr/>
            </a:pPr>
            <a:r>
              <a:rPr lang="ja-JP" altLang="en-US" sz="1000" dirty="0">
                <a:latin typeface="ＭＳ Ｐゴシック" panose="020B0600070205080204" pitchFamily="50" charset="-128"/>
              </a:rPr>
              <a:t>ものたち</a:t>
            </a:r>
            <a:endParaRPr lang="en-US" altLang="ja-JP" sz="1000" dirty="0">
              <a:latin typeface="ＭＳ Ｐゴシック" panose="020B0600070205080204" pitchFamily="50" charset="-128"/>
            </a:endParaRPr>
          </a:p>
        </p:txBody>
      </p:sp>
      <p:pic>
        <p:nvPicPr>
          <p:cNvPr id="12" name="図 11">
            <a:extLst>
              <a:ext uri="{FF2B5EF4-FFF2-40B4-BE49-F238E27FC236}">
                <a16:creationId xmlns:a16="http://schemas.microsoft.com/office/drawing/2014/main" id="{3D615093-A652-416C-B9F8-6ACE60033484}"/>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7152668" y="60000"/>
            <a:ext cx="1907613" cy="1430709"/>
          </a:xfrm>
          <a:prstGeom prst="rect">
            <a:avLst/>
          </a:prstGeom>
        </p:spPr>
      </p:pic>
      <p:pic>
        <p:nvPicPr>
          <p:cNvPr id="18" name="図 17">
            <a:extLst>
              <a:ext uri="{FF2B5EF4-FFF2-40B4-BE49-F238E27FC236}">
                <a16:creationId xmlns:a16="http://schemas.microsoft.com/office/drawing/2014/main" id="{D5FE7DDE-7CD6-40B0-A120-6595C4E3049D}"/>
              </a:ext>
            </a:extLst>
          </p:cNvPr>
          <p:cNvPicPr>
            <a:picLocks noChangeAspect="1"/>
          </p:cNvPicPr>
          <p:nvPr/>
        </p:nvPicPr>
        <p:blipFill rotWithShape="1">
          <a:blip r:embed="rId9" cstate="email">
            <a:extLst>
              <a:ext uri="{28A0092B-C50C-407E-A947-70E740481C1C}">
                <a14:useLocalDpi xmlns:a14="http://schemas.microsoft.com/office/drawing/2010/main"/>
              </a:ext>
            </a:extLst>
          </a:blip>
          <a:srcRect/>
          <a:stretch/>
        </p:blipFill>
        <p:spPr>
          <a:xfrm>
            <a:off x="5749433" y="2189262"/>
            <a:ext cx="1327037" cy="1895525"/>
          </a:xfrm>
          <a:prstGeom prst="rect">
            <a:avLst/>
          </a:prstGeom>
        </p:spPr>
      </p:pic>
      <p:sp>
        <p:nvSpPr>
          <p:cNvPr id="14" name="角丸四角形吹き出し 13"/>
          <p:cNvSpPr/>
          <p:nvPr/>
        </p:nvSpPr>
        <p:spPr>
          <a:xfrm>
            <a:off x="6706756" y="1710674"/>
            <a:ext cx="758968" cy="931720"/>
          </a:xfrm>
          <a:prstGeom prst="wedgeRoundRectCallout">
            <a:avLst>
              <a:gd name="adj1" fmla="val -37772"/>
              <a:gd name="adj2" fmla="val 65846"/>
              <a:gd name="adj3" fmla="val 16667"/>
            </a:avLst>
          </a:prstGeom>
        </p:spPr>
        <p:style>
          <a:lnRef idx="2">
            <a:schemeClr val="accent6"/>
          </a:lnRef>
          <a:fillRef idx="1">
            <a:schemeClr val="lt1"/>
          </a:fillRef>
          <a:effectRef idx="0">
            <a:schemeClr val="accent6"/>
          </a:effectRef>
          <a:fontRef idx="minor">
            <a:schemeClr val="dk1"/>
          </a:fontRef>
        </p:style>
        <p:txBody>
          <a:bodyPr anchor="ctr"/>
          <a:lstStyle/>
          <a:p>
            <a:pPr eaLnBrk="1" hangingPunct="1">
              <a:defRPr/>
            </a:pPr>
            <a:r>
              <a:rPr lang="ja-JP" altLang="en-US" sz="1000" dirty="0">
                <a:latin typeface="ＭＳ Ｐゴシック" panose="020B0600070205080204" pitchFamily="50" charset="-128"/>
              </a:rPr>
              <a:t>とんぼが脱皮する瞬間を捉えた！</a:t>
            </a:r>
            <a:endParaRPr lang="en-US" altLang="ja-JP" sz="1000" dirty="0">
              <a:latin typeface="ＭＳ Ｐゴシック" panose="020B0600070205080204" pitchFamily="50" charset="-128"/>
            </a:endParaRPr>
          </a:p>
        </p:txBody>
      </p:sp>
      <p:pic>
        <p:nvPicPr>
          <p:cNvPr id="19" name="図 18">
            <a:extLst>
              <a:ext uri="{FF2B5EF4-FFF2-40B4-BE49-F238E27FC236}">
                <a16:creationId xmlns:a16="http://schemas.microsoft.com/office/drawing/2014/main" id="{A51E6C69-0864-4BA2-83F2-EC8DA916AE82}"/>
              </a:ext>
            </a:extLst>
          </p:cNvPr>
          <p:cNvPicPr>
            <a:picLocks noChangeAspect="1"/>
          </p:cNvPicPr>
          <p:nvPr/>
        </p:nvPicPr>
        <p:blipFill rotWithShape="1">
          <a:blip r:embed="rId10" cstate="email">
            <a:extLst>
              <a:ext uri="{28A0092B-C50C-407E-A947-70E740481C1C}">
                <a14:useLocalDpi xmlns:a14="http://schemas.microsoft.com/office/drawing/2010/main"/>
              </a:ext>
            </a:extLst>
          </a:blip>
          <a:srcRect/>
          <a:stretch/>
        </p:blipFill>
        <p:spPr>
          <a:xfrm rot="5400000">
            <a:off x="7108099" y="3060335"/>
            <a:ext cx="1067268" cy="978129"/>
          </a:xfrm>
          <a:prstGeom prst="rect">
            <a:avLst/>
          </a:prstGeom>
        </p:spPr>
      </p:pic>
      <p:cxnSp>
        <p:nvCxnSpPr>
          <p:cNvPr id="48" name="直線矢印コネクタ 47">
            <a:extLst>
              <a:ext uri="{FF2B5EF4-FFF2-40B4-BE49-F238E27FC236}">
                <a16:creationId xmlns:a16="http://schemas.microsoft.com/office/drawing/2014/main" id="{2497215A-DECE-49D2-9418-A3CA2A28E622}"/>
              </a:ext>
            </a:extLst>
          </p:cNvPr>
          <p:cNvCxnSpPr>
            <a:cxnSpLocks/>
          </p:cNvCxnSpPr>
          <p:nvPr/>
        </p:nvCxnSpPr>
        <p:spPr>
          <a:xfrm>
            <a:off x="6999283" y="3353276"/>
            <a:ext cx="342570" cy="19879"/>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pic>
        <p:nvPicPr>
          <p:cNvPr id="21" name="図 20">
            <a:extLst>
              <a:ext uri="{FF2B5EF4-FFF2-40B4-BE49-F238E27FC236}">
                <a16:creationId xmlns:a16="http://schemas.microsoft.com/office/drawing/2014/main" id="{6D424A9C-D7D7-495B-B468-21F9BB82584F}"/>
              </a:ext>
            </a:extLst>
          </p:cNvPr>
          <p:cNvPicPr>
            <a:picLocks noChangeAspect="1"/>
          </p:cNvPicPr>
          <p:nvPr/>
        </p:nvPicPr>
        <p:blipFill rotWithShape="1">
          <a:blip r:embed="rId11" cstate="email">
            <a:extLst>
              <a:ext uri="{28A0092B-C50C-407E-A947-70E740481C1C}">
                <a14:useLocalDpi xmlns:a14="http://schemas.microsoft.com/office/drawing/2010/main"/>
              </a:ext>
            </a:extLst>
          </a:blip>
          <a:srcRect l="64809" t="28415" r="4010" b="24122"/>
          <a:stretch/>
        </p:blipFill>
        <p:spPr>
          <a:xfrm>
            <a:off x="7813505" y="1589686"/>
            <a:ext cx="1209281" cy="1381769"/>
          </a:xfrm>
          <a:prstGeom prst="rect">
            <a:avLst/>
          </a:prstGeom>
        </p:spPr>
      </p:pic>
      <p:sp>
        <p:nvSpPr>
          <p:cNvPr id="35" name="角丸四角形吹き出し 31">
            <a:extLst>
              <a:ext uri="{FF2B5EF4-FFF2-40B4-BE49-F238E27FC236}">
                <a16:creationId xmlns:a16="http://schemas.microsoft.com/office/drawing/2014/main" id="{FC33F1F5-3E64-409D-8B9D-D31234413D92}"/>
              </a:ext>
            </a:extLst>
          </p:cNvPr>
          <p:cNvSpPr/>
          <p:nvPr/>
        </p:nvSpPr>
        <p:spPr>
          <a:xfrm>
            <a:off x="7177670" y="2425299"/>
            <a:ext cx="784900" cy="515886"/>
          </a:xfrm>
          <a:prstGeom prst="wedgeRoundRectCallout">
            <a:avLst>
              <a:gd name="adj1" fmla="val -19677"/>
              <a:gd name="adj2" fmla="val 85120"/>
              <a:gd name="adj3" fmla="val 16667"/>
            </a:avLst>
          </a:prstGeom>
        </p:spPr>
        <p:style>
          <a:lnRef idx="2">
            <a:schemeClr val="accent6"/>
          </a:lnRef>
          <a:fillRef idx="1">
            <a:schemeClr val="lt1"/>
          </a:fillRef>
          <a:effectRef idx="0">
            <a:schemeClr val="accent6"/>
          </a:effectRef>
          <a:fontRef idx="minor">
            <a:schemeClr val="dk1"/>
          </a:fontRef>
        </p:style>
        <p:txBody>
          <a:bodyPr anchor="ctr"/>
          <a:lstStyle/>
          <a:p>
            <a:pPr eaLnBrk="1" hangingPunct="1">
              <a:defRPr/>
            </a:pPr>
            <a:r>
              <a:rPr lang="ja-JP" altLang="en-US" sz="1000" dirty="0">
                <a:latin typeface="ＭＳ Ｐゴシック" panose="020B0600070205080204" pitchFamily="50" charset="-128"/>
              </a:rPr>
              <a:t>撮影後に</a:t>
            </a:r>
            <a:endParaRPr lang="en-US" altLang="ja-JP" sz="1000" dirty="0">
              <a:latin typeface="ＭＳ Ｐゴシック" panose="020B0600070205080204" pitchFamily="50" charset="-128"/>
            </a:endParaRPr>
          </a:p>
          <a:p>
            <a:pPr eaLnBrk="1" hangingPunct="1">
              <a:defRPr/>
            </a:pPr>
            <a:r>
              <a:rPr lang="ja-JP" altLang="en-US" sz="1000" dirty="0">
                <a:latin typeface="ＭＳ Ｐゴシック" panose="020B0600070205080204" pitchFamily="50" charset="-128"/>
              </a:rPr>
              <a:t>トリミング</a:t>
            </a:r>
            <a:endParaRPr lang="en-US" altLang="ja-JP" sz="1000" dirty="0">
              <a:latin typeface="ＭＳ Ｐゴシック" panose="020B0600070205080204" pitchFamily="50" charset="-128"/>
            </a:endParaRPr>
          </a:p>
        </p:txBody>
      </p:sp>
      <p:sp>
        <p:nvSpPr>
          <p:cNvPr id="27" name="角丸四角形吹き出し 31">
            <a:extLst>
              <a:ext uri="{FF2B5EF4-FFF2-40B4-BE49-F238E27FC236}">
                <a16:creationId xmlns:a16="http://schemas.microsoft.com/office/drawing/2014/main" id="{91347F5B-9D35-4C6C-94C9-B7D6D1E170EC}"/>
              </a:ext>
            </a:extLst>
          </p:cNvPr>
          <p:cNvSpPr/>
          <p:nvPr/>
        </p:nvSpPr>
        <p:spPr>
          <a:xfrm>
            <a:off x="8203722" y="3130822"/>
            <a:ext cx="798242" cy="666456"/>
          </a:xfrm>
          <a:prstGeom prst="wedgeRoundRectCallout">
            <a:avLst>
              <a:gd name="adj1" fmla="val -16613"/>
              <a:gd name="adj2" fmla="val -83663"/>
              <a:gd name="adj3" fmla="val 16667"/>
            </a:avLst>
          </a:prstGeom>
        </p:spPr>
        <p:style>
          <a:lnRef idx="2">
            <a:schemeClr val="accent6"/>
          </a:lnRef>
          <a:fillRef idx="1">
            <a:schemeClr val="lt1"/>
          </a:fillRef>
          <a:effectRef idx="0">
            <a:schemeClr val="accent6"/>
          </a:effectRef>
          <a:fontRef idx="minor">
            <a:schemeClr val="dk1"/>
          </a:fontRef>
        </p:style>
        <p:txBody>
          <a:bodyPr anchor="ctr"/>
          <a:lstStyle/>
          <a:p>
            <a:pPr eaLnBrk="1" hangingPunct="1">
              <a:defRPr/>
            </a:pPr>
            <a:r>
              <a:rPr lang="ja-JP" altLang="en-US" sz="1000" dirty="0">
                <a:latin typeface="ＭＳ Ｐゴシック" panose="020B0600070205080204" pitchFamily="50" charset="-128"/>
              </a:rPr>
              <a:t>モノクロで「時」を</a:t>
            </a:r>
            <a:endParaRPr lang="en-US" altLang="ja-JP" sz="1000" dirty="0">
              <a:latin typeface="ＭＳ Ｐゴシック" panose="020B0600070205080204" pitchFamily="50" charset="-128"/>
            </a:endParaRPr>
          </a:p>
          <a:p>
            <a:pPr eaLnBrk="1" hangingPunct="1">
              <a:defRPr/>
            </a:pPr>
            <a:r>
              <a:rPr lang="ja-JP" altLang="en-US" sz="1000" dirty="0">
                <a:latin typeface="ＭＳ Ｐゴシック" panose="020B0600070205080204" pitchFamily="50" charset="-128"/>
              </a:rPr>
              <a:t>表現</a:t>
            </a:r>
            <a:endParaRPr lang="en-US" altLang="ja-JP" sz="1000" dirty="0">
              <a:latin typeface="ＭＳ Ｐゴシック" panose="020B0600070205080204" pitchFamily="50" charset="-128"/>
            </a:endParaRPr>
          </a:p>
        </p:txBody>
      </p:sp>
      <p:pic>
        <p:nvPicPr>
          <p:cNvPr id="13" name="図 12">
            <a:extLst>
              <a:ext uri="{FF2B5EF4-FFF2-40B4-BE49-F238E27FC236}">
                <a16:creationId xmlns:a16="http://schemas.microsoft.com/office/drawing/2014/main" id="{A926F821-5A50-46D9-BE78-561E2B6D5315}"/>
              </a:ext>
            </a:extLst>
          </p:cNvPr>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6394643" y="757478"/>
            <a:ext cx="1209280" cy="908886"/>
          </a:xfrm>
          <a:prstGeom prst="rect">
            <a:avLst/>
          </a:prstGeom>
        </p:spPr>
      </p:pic>
      <p:sp>
        <p:nvSpPr>
          <p:cNvPr id="42" name="角丸四角形吹き出し 31">
            <a:extLst>
              <a:ext uri="{FF2B5EF4-FFF2-40B4-BE49-F238E27FC236}">
                <a16:creationId xmlns:a16="http://schemas.microsoft.com/office/drawing/2014/main" id="{525C0549-54F9-40DF-B059-B472D7D3F831}"/>
              </a:ext>
            </a:extLst>
          </p:cNvPr>
          <p:cNvSpPr/>
          <p:nvPr/>
        </p:nvSpPr>
        <p:spPr>
          <a:xfrm>
            <a:off x="3366923" y="442641"/>
            <a:ext cx="1827213" cy="1085232"/>
          </a:xfrm>
          <a:prstGeom prst="wedgeRoundRectCallout">
            <a:avLst>
              <a:gd name="adj1" fmla="val 70212"/>
              <a:gd name="adj2" fmla="val 21950"/>
              <a:gd name="adj3" fmla="val 16667"/>
            </a:avLst>
          </a:prstGeom>
        </p:spPr>
        <p:style>
          <a:lnRef idx="2">
            <a:schemeClr val="accent6"/>
          </a:lnRef>
          <a:fillRef idx="1">
            <a:schemeClr val="lt1"/>
          </a:fillRef>
          <a:effectRef idx="0">
            <a:schemeClr val="accent6"/>
          </a:effectRef>
          <a:fontRef idx="minor">
            <a:schemeClr val="dk1"/>
          </a:fontRef>
        </p:style>
        <p:txBody>
          <a:bodyPr anchor="ctr"/>
          <a:lstStyle/>
          <a:p>
            <a:pPr eaLnBrk="1" hangingPunct="1">
              <a:defRPr/>
            </a:pPr>
            <a:r>
              <a:rPr lang="ja-JP" altLang="en-US" sz="1000" dirty="0">
                <a:latin typeface="ＭＳ Ｐゴシック" panose="020B0600070205080204" pitchFamily="50" charset="-128"/>
              </a:rPr>
              <a:t>様々な「ひかり」の姿。</a:t>
            </a:r>
            <a:endParaRPr lang="en-US" altLang="ja-JP" sz="1000" dirty="0">
              <a:latin typeface="ＭＳ Ｐゴシック" panose="020B0600070205080204" pitchFamily="50" charset="-128"/>
            </a:endParaRPr>
          </a:p>
          <a:p>
            <a:pPr eaLnBrk="1" hangingPunct="1">
              <a:defRPr/>
            </a:pPr>
            <a:r>
              <a:rPr lang="ja-JP" altLang="en-US" sz="1000" dirty="0">
                <a:latin typeface="ＭＳ Ｐゴシック" panose="020B0600070205080204" pitchFamily="50" charset="-128"/>
              </a:rPr>
              <a:t>光を放つ本体。</a:t>
            </a:r>
            <a:endParaRPr lang="en-US" altLang="ja-JP" sz="1000" dirty="0">
              <a:latin typeface="ＭＳ Ｐゴシック" panose="020B0600070205080204" pitchFamily="50" charset="-128"/>
            </a:endParaRPr>
          </a:p>
          <a:p>
            <a:pPr eaLnBrk="1" hangingPunct="1">
              <a:defRPr/>
            </a:pPr>
            <a:r>
              <a:rPr lang="ja-JP" altLang="en-US" sz="1000" dirty="0">
                <a:latin typeface="ＭＳ Ｐゴシック" panose="020B0600070205080204" pitchFamily="50" charset="-128"/>
              </a:rPr>
              <a:t>隠され遮られても差し込む光。</a:t>
            </a:r>
            <a:endParaRPr lang="en-US" altLang="ja-JP" sz="1000" dirty="0">
              <a:latin typeface="ＭＳ Ｐゴシック" panose="020B0600070205080204" pitchFamily="50" charset="-128"/>
            </a:endParaRPr>
          </a:p>
          <a:p>
            <a:pPr eaLnBrk="1" hangingPunct="1">
              <a:defRPr/>
            </a:pPr>
            <a:r>
              <a:rPr lang="ja-JP" altLang="en-US" sz="1000" dirty="0">
                <a:latin typeface="ＭＳ Ｐゴシック" panose="020B0600070205080204" pitchFamily="50" charset="-128"/>
              </a:rPr>
              <a:t>形を変える光。</a:t>
            </a:r>
            <a:endParaRPr lang="en-US" altLang="ja-JP" sz="1000" dirty="0">
              <a:latin typeface="ＭＳ Ｐゴシック" panose="020B0600070205080204" pitchFamily="50" charset="-128"/>
            </a:endParaRPr>
          </a:p>
        </p:txBody>
      </p:sp>
      <p:sp>
        <p:nvSpPr>
          <p:cNvPr id="22" name="テキスト ボックス 21">
            <a:extLst>
              <a:ext uri="{FF2B5EF4-FFF2-40B4-BE49-F238E27FC236}">
                <a16:creationId xmlns:a16="http://schemas.microsoft.com/office/drawing/2014/main" id="{C95ECD8C-0CAE-431A-A373-23DE2445CDEF}"/>
              </a:ext>
            </a:extLst>
          </p:cNvPr>
          <p:cNvSpPr txBox="1"/>
          <p:nvPr/>
        </p:nvSpPr>
        <p:spPr>
          <a:xfrm>
            <a:off x="3342362" y="116855"/>
            <a:ext cx="2231046" cy="276999"/>
          </a:xfrm>
          <a:prstGeom prst="rect">
            <a:avLst/>
          </a:prstGeom>
          <a:noFill/>
        </p:spPr>
        <p:txBody>
          <a:bodyPr wrap="square" rtlCol="0">
            <a:spAutoFit/>
          </a:bodyPr>
          <a:lstStyle/>
          <a:p>
            <a:r>
              <a:rPr kumimoji="1" lang="ja-JP" altLang="en-US" sz="1200" dirty="0"/>
              <a:t>「組写真」の構成を考えて・・・</a:t>
            </a:r>
            <a:endParaRPr kumimoji="1" lang="en-US" altLang="ja-JP" sz="1200" dirty="0"/>
          </a:p>
        </p:txBody>
      </p:sp>
      <p:pic>
        <p:nvPicPr>
          <p:cNvPr id="31" name="図 30">
            <a:extLst>
              <a:ext uri="{FF2B5EF4-FFF2-40B4-BE49-F238E27FC236}">
                <a16:creationId xmlns:a16="http://schemas.microsoft.com/office/drawing/2014/main" id="{5A17E365-3F92-4CCD-9A34-1A5E5BBA05C5}"/>
              </a:ext>
            </a:extLst>
          </p:cNvPr>
          <p:cNvPicPr>
            <a:picLocks noChangeAspect="1"/>
          </p:cNvPicPr>
          <p:nvPr/>
        </p:nvPicPr>
        <p:blipFill rotWithShape="1">
          <a:blip r:embed="rId13" cstate="email">
            <a:extLst>
              <a:ext uri="{28A0092B-C50C-407E-A947-70E740481C1C}">
                <a14:useLocalDpi xmlns:a14="http://schemas.microsoft.com/office/drawing/2010/main"/>
              </a:ext>
            </a:extLst>
          </a:blip>
          <a:srcRect/>
          <a:stretch/>
        </p:blipFill>
        <p:spPr>
          <a:xfrm>
            <a:off x="2749050" y="1920001"/>
            <a:ext cx="1531479" cy="1002130"/>
          </a:xfrm>
          <a:prstGeom prst="rect">
            <a:avLst/>
          </a:prstGeom>
        </p:spPr>
      </p:pic>
      <p:pic>
        <p:nvPicPr>
          <p:cNvPr id="33" name="図 32">
            <a:extLst>
              <a:ext uri="{FF2B5EF4-FFF2-40B4-BE49-F238E27FC236}">
                <a16:creationId xmlns:a16="http://schemas.microsoft.com/office/drawing/2014/main" id="{6E0B9334-6083-425B-8EF2-A02F6293216B}"/>
              </a:ext>
            </a:extLst>
          </p:cNvPr>
          <p:cNvPicPr>
            <a:picLocks noChangeAspect="1"/>
          </p:cNvPicPr>
          <p:nvPr/>
        </p:nvPicPr>
        <p:blipFill rotWithShape="1">
          <a:blip r:embed="rId14" cstate="email">
            <a:extLst>
              <a:ext uri="{28A0092B-C50C-407E-A947-70E740481C1C}">
                <a14:useLocalDpi xmlns:a14="http://schemas.microsoft.com/office/drawing/2010/main"/>
              </a:ext>
            </a:extLst>
          </a:blip>
          <a:srcRect/>
          <a:stretch/>
        </p:blipFill>
        <p:spPr>
          <a:xfrm>
            <a:off x="2749050" y="2965504"/>
            <a:ext cx="1541418" cy="1079329"/>
          </a:xfrm>
          <a:prstGeom prst="rect">
            <a:avLst/>
          </a:prstGeom>
        </p:spPr>
      </p:pic>
      <p:sp>
        <p:nvSpPr>
          <p:cNvPr id="25" name="角丸四角形吹き出し 24"/>
          <p:cNvSpPr/>
          <p:nvPr/>
        </p:nvSpPr>
        <p:spPr>
          <a:xfrm>
            <a:off x="2168052" y="2414694"/>
            <a:ext cx="654095" cy="818379"/>
          </a:xfrm>
          <a:prstGeom prst="wedgeRoundRectCallout">
            <a:avLst>
              <a:gd name="adj1" fmla="val 70191"/>
              <a:gd name="adj2" fmla="val 20294"/>
              <a:gd name="adj3" fmla="val 16667"/>
            </a:avLst>
          </a:prstGeom>
        </p:spPr>
        <p:style>
          <a:lnRef idx="2">
            <a:schemeClr val="accent6"/>
          </a:lnRef>
          <a:fillRef idx="1">
            <a:schemeClr val="lt1"/>
          </a:fillRef>
          <a:effectRef idx="0">
            <a:schemeClr val="accent6"/>
          </a:effectRef>
          <a:fontRef idx="minor">
            <a:schemeClr val="dk1"/>
          </a:fontRef>
        </p:style>
        <p:txBody>
          <a:bodyPr anchor="ctr"/>
          <a:lstStyle/>
          <a:p>
            <a:pPr eaLnBrk="1" hangingPunct="1">
              <a:defRPr/>
            </a:pPr>
            <a:r>
              <a:rPr lang="ja-JP" altLang="en-US" sz="1000" dirty="0">
                <a:latin typeface="ＭＳ Ｐゴシック" panose="020B0600070205080204" pitchFamily="50" charset="-128"/>
              </a:rPr>
              <a:t>方向によって</a:t>
            </a:r>
            <a:endParaRPr lang="en-US" altLang="ja-JP" sz="1000" dirty="0">
              <a:latin typeface="ＭＳ Ｐゴシック" panose="020B0600070205080204" pitchFamily="50" charset="-128"/>
            </a:endParaRPr>
          </a:p>
          <a:p>
            <a:pPr eaLnBrk="1" hangingPunct="1">
              <a:defRPr/>
            </a:pPr>
            <a:r>
              <a:rPr lang="ja-JP" altLang="en-US" sz="1000" dirty="0">
                <a:latin typeface="ＭＳ Ｐゴシック" panose="020B0600070205080204" pitchFamily="50" charset="-128"/>
              </a:rPr>
              <a:t>違う</a:t>
            </a:r>
            <a:endParaRPr lang="en-US" altLang="ja-JP" sz="1000" dirty="0">
              <a:latin typeface="ＭＳ Ｐゴシック" panose="020B0600070205080204" pitchFamily="50" charset="-128"/>
            </a:endParaRPr>
          </a:p>
          <a:p>
            <a:pPr eaLnBrk="1" hangingPunct="1">
              <a:defRPr/>
            </a:pPr>
            <a:r>
              <a:rPr lang="ja-JP" altLang="en-US" sz="1000" dirty="0">
                <a:latin typeface="ＭＳ Ｐゴシック" panose="020B0600070205080204" pitchFamily="50" charset="-128"/>
              </a:rPr>
              <a:t>空の色</a:t>
            </a:r>
            <a:endParaRPr lang="en-US" altLang="ja-JP" sz="1000" dirty="0">
              <a:latin typeface="ＭＳ Ｐゴシック" panose="020B0600070205080204" pitchFamily="50" charset="-128"/>
            </a:endParaRPr>
          </a:p>
          <a:p>
            <a:pPr eaLnBrk="1" hangingPunct="1">
              <a:defRPr/>
            </a:pPr>
            <a:endParaRPr lang="en-US" altLang="ja-JP" sz="1000" dirty="0">
              <a:latin typeface="ＭＳ Ｐゴシック" panose="020B0600070205080204" pitchFamily="50" charset="-128"/>
            </a:endParaRPr>
          </a:p>
        </p:txBody>
      </p:sp>
      <p:pic>
        <p:nvPicPr>
          <p:cNvPr id="49" name="図 48">
            <a:extLst>
              <a:ext uri="{FF2B5EF4-FFF2-40B4-BE49-F238E27FC236}">
                <a16:creationId xmlns:a16="http://schemas.microsoft.com/office/drawing/2014/main" id="{BA1CAED5-D141-4885-8613-E3FA5B655975}"/>
              </a:ext>
            </a:extLst>
          </p:cNvPr>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4490957" y="2336302"/>
            <a:ext cx="1063510" cy="1026913"/>
          </a:xfrm>
          <a:prstGeom prst="rect">
            <a:avLst/>
          </a:prstGeom>
        </p:spPr>
      </p:pic>
      <p:sp>
        <p:nvSpPr>
          <p:cNvPr id="26" name="角丸四角形吹き出し 31">
            <a:extLst>
              <a:ext uri="{FF2B5EF4-FFF2-40B4-BE49-F238E27FC236}">
                <a16:creationId xmlns:a16="http://schemas.microsoft.com/office/drawing/2014/main" id="{A53B5B09-558E-45C5-A424-15F17FC09112}"/>
              </a:ext>
            </a:extLst>
          </p:cNvPr>
          <p:cNvSpPr/>
          <p:nvPr/>
        </p:nvSpPr>
        <p:spPr>
          <a:xfrm>
            <a:off x="4450229" y="3501037"/>
            <a:ext cx="1254578" cy="318114"/>
          </a:xfrm>
          <a:prstGeom prst="wedgeRoundRectCallout">
            <a:avLst>
              <a:gd name="adj1" fmla="val 21073"/>
              <a:gd name="adj2" fmla="val -105370"/>
              <a:gd name="adj3" fmla="val 16667"/>
            </a:avLst>
          </a:prstGeom>
        </p:spPr>
        <p:style>
          <a:lnRef idx="2">
            <a:schemeClr val="accent6"/>
          </a:lnRef>
          <a:fillRef idx="1">
            <a:schemeClr val="lt1"/>
          </a:fillRef>
          <a:effectRef idx="0">
            <a:schemeClr val="accent6"/>
          </a:effectRef>
          <a:fontRef idx="minor">
            <a:schemeClr val="dk1"/>
          </a:fontRef>
        </p:style>
        <p:txBody>
          <a:bodyPr anchor="ctr"/>
          <a:lstStyle/>
          <a:p>
            <a:pPr eaLnBrk="1" hangingPunct="1">
              <a:defRPr/>
            </a:pPr>
            <a:r>
              <a:rPr lang="ja-JP" altLang="en-US" sz="1000" dirty="0">
                <a:latin typeface="ＭＳ Ｐゴシック" panose="020B0600070205080204" pitchFamily="50" charset="-128"/>
              </a:rPr>
              <a:t>瞬間を切り取る！</a:t>
            </a:r>
            <a:endParaRPr lang="en-US" altLang="ja-JP" sz="1000" dirty="0">
              <a:latin typeface="ＭＳ Ｐゴシック" panose="020B0600070205080204" pitchFamily="50" charset="-128"/>
            </a:endParaRPr>
          </a:p>
        </p:txBody>
      </p:sp>
    </p:spTree>
    <p:extLst>
      <p:ext uri="{BB962C8B-B14F-4D97-AF65-F5344CB8AC3E}">
        <p14:creationId xmlns:p14="http://schemas.microsoft.com/office/powerpoint/2010/main" val="424780369"/>
      </p:ext>
    </p:extLst>
  </p:cSld>
  <p:clrMapOvr>
    <a:masterClrMapping/>
  </p:clrMapOvr>
  <p:transition spd="med"/>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30651</TotalTime>
  <Words>931</Words>
  <Application>Microsoft Office PowerPoint</Application>
  <PresentationFormat>画面に合わせる (4:3)</PresentationFormat>
  <Paragraphs>185</Paragraphs>
  <Slides>2</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ＤＦ特太ゴシック体</vt:lpstr>
      <vt:lpstr>ＭＳ Ｐゴシック</vt:lpstr>
      <vt:lpstr>ＭＳ 明朝</vt:lpstr>
      <vt:lpstr>メイリオ</vt:lpstr>
      <vt:lpstr>Arial</vt:lpstr>
      <vt:lpstr>Calibri</vt:lpstr>
      <vt:lpstr>Times New Roman</vt:lpstr>
      <vt:lpstr>Verdana</vt:lpstr>
      <vt:lpstr>Office ​​テーマ</vt:lpstr>
      <vt:lpstr>PowerPoint プレゼンテーション</vt:lpstr>
      <vt:lpstr>PowerPoint プレゼンテーション</vt:lpstr>
    </vt:vector>
  </TitlesOfParts>
  <Company>福井県教育庁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福井県教育庁</dc:creator>
  <cp:lastModifiedBy>伊藤裕貴</cp:lastModifiedBy>
  <cp:revision>554</cp:revision>
  <cp:lastPrinted>2019-12-13T23:42:49Z</cp:lastPrinted>
  <dcterms:created xsi:type="dcterms:W3CDTF">2017-07-27T02:50:12Z</dcterms:created>
  <dcterms:modified xsi:type="dcterms:W3CDTF">2020-06-13T05:31:50Z</dcterms:modified>
</cp:coreProperties>
</file>