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2" r:id="rId2"/>
    <p:sldId id="276" r:id="rId3"/>
    <p:sldId id="256" r:id="rId4"/>
    <p:sldId id="267" r:id="rId5"/>
    <p:sldId id="259" r:id="rId6"/>
    <p:sldId id="260" r:id="rId7"/>
    <p:sldId id="275" r:id="rId8"/>
    <p:sldId id="266" r:id="rId9"/>
    <p:sldId id="261" r:id="rId10"/>
    <p:sldId id="282" r:id="rId11"/>
    <p:sldId id="281" r:id="rId12"/>
    <p:sldId id="278" r:id="rId13"/>
    <p:sldId id="277" r:id="rId14"/>
    <p:sldId id="283" r:id="rId15"/>
    <p:sldId id="284" r:id="rId16"/>
  </p:sldIdLst>
  <p:sldSz cx="9144000" cy="6858000" type="screen4x3"/>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7219"/>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81" autoAdjust="0"/>
  </p:normalViewPr>
  <p:slideViewPr>
    <p:cSldViewPr>
      <p:cViewPr>
        <p:scale>
          <a:sx n="66" d="100"/>
          <a:sy n="66" d="100"/>
        </p:scale>
        <p:origin x="-1506" y="-162"/>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60" y="-90"/>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BB3D77A-3756-4D18-8B1A-C3F88385B330}" type="datetimeFigureOut">
              <a:rPr kumimoji="1" lang="ja-JP" altLang="en-US" smtClean="0"/>
              <a:pPr/>
              <a:t>2014/12/4</a:t>
            </a:fld>
            <a:endParaRPr kumimoji="1" lang="ja-JP" altLang="en-US"/>
          </a:p>
        </p:txBody>
      </p:sp>
      <p:sp>
        <p:nvSpPr>
          <p:cNvPr id="4" name="フッター プレースホル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0B971AE4-E5BA-47E0-9C4F-CBA9D01874B9}" type="slidenum">
              <a:rPr kumimoji="1" lang="ja-JP" altLang="en-US" smtClean="0"/>
              <a:pPr/>
              <a:t>‹#›</a:t>
            </a:fld>
            <a:endParaRPr kumimoji="1" lang="ja-JP" altLang="en-US"/>
          </a:p>
        </p:txBody>
      </p:sp>
    </p:spTree>
    <p:extLst>
      <p:ext uri="{BB962C8B-B14F-4D97-AF65-F5344CB8AC3E}">
        <p14:creationId xmlns:p14="http://schemas.microsoft.com/office/powerpoint/2010/main" val="3711083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8E5BCA49-5D0F-46EB-BBC1-3D62C95C727C}" type="datetimeFigureOut">
              <a:rPr kumimoji="1" lang="ja-JP" altLang="en-US" smtClean="0"/>
              <a:pPr/>
              <a:t>2014/12/4</a:t>
            </a:fld>
            <a:endParaRPr kumimoji="1" lang="ja-JP" altLang="en-US"/>
          </a:p>
        </p:txBody>
      </p:sp>
      <p:sp>
        <p:nvSpPr>
          <p:cNvPr id="4" name="スライド イメージ プレースホルダ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0C12A491-FA98-4376-A32E-26F42CC886BA}" type="slidenum">
              <a:rPr kumimoji="1" lang="ja-JP" altLang="en-US" smtClean="0"/>
              <a:pPr/>
              <a:t>‹#›</a:t>
            </a:fld>
            <a:endParaRPr kumimoji="1" lang="ja-JP" altLang="en-US"/>
          </a:p>
        </p:txBody>
      </p:sp>
    </p:spTree>
    <p:extLst>
      <p:ext uri="{BB962C8B-B14F-4D97-AF65-F5344CB8AC3E}">
        <p14:creationId xmlns:p14="http://schemas.microsoft.com/office/powerpoint/2010/main" val="30441224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授業案の考え方です</a:t>
            </a:r>
            <a:endParaRPr lang="en-US" altLang="ja-JP" dirty="0" smtClean="0"/>
          </a:p>
          <a:p>
            <a:endParaRPr lang="en-US" altLang="ja-JP" dirty="0" smtClean="0"/>
          </a:p>
          <a:p>
            <a:r>
              <a:rPr lang="ja-JP" altLang="en-US" dirty="0" smtClean="0"/>
              <a:t>ユニットの意図がより、伝わるように、授業案の冒頭のタイトルは「その時間の活動の様子」が分かるような文言にし、「題材名」は、授業案の終わりに、参考例として付けるにとどめました</a:t>
            </a:r>
          </a:p>
          <a:p>
            <a:endParaRPr kumimoji="1" lang="en-US" altLang="ja-JP" dirty="0" smtClean="0"/>
          </a:p>
          <a:p>
            <a:r>
              <a:rPr lang="ja-JP" altLang="en-US" dirty="0" smtClean="0"/>
              <a:t>左に長期的ねらいの一覧をつけました。</a:t>
            </a:r>
            <a:endParaRPr lang="en-US" altLang="ja-JP" dirty="0" smtClean="0"/>
          </a:p>
          <a:p>
            <a:r>
              <a:rPr lang="ja-JP" altLang="en-US" dirty="0" smtClean="0"/>
              <a:t>その中での本時の位置づけが分かるようにしました</a:t>
            </a:r>
            <a:endParaRPr lang="en-US" altLang="ja-JP" dirty="0" smtClean="0"/>
          </a:p>
          <a:p>
            <a:endParaRPr lang="en-US" altLang="ja-JP" dirty="0" smtClean="0"/>
          </a:p>
          <a:p>
            <a:r>
              <a:rPr lang="ja-JP" altLang="en-US" dirty="0" smtClean="0"/>
              <a:t>「その授業で望む子どもの姿」を明示し、評価の観点を共有化できるようにしました</a:t>
            </a:r>
            <a:endParaRPr lang="en-US" altLang="ja-JP" dirty="0" smtClean="0"/>
          </a:p>
          <a:p>
            <a:endParaRPr lang="en-US" altLang="ja-JP" dirty="0" smtClean="0"/>
          </a:p>
          <a:p>
            <a:r>
              <a:rPr lang="ja-JP" altLang="en-US" dirty="0" smtClean="0"/>
              <a:t>主体的な子どもの活動が展開するような、場づくり、準備物、課題設定になるように</a:t>
            </a:r>
            <a:endParaRPr lang="en-US" altLang="ja-JP" dirty="0" smtClean="0"/>
          </a:p>
          <a:p>
            <a:r>
              <a:rPr lang="ja-JP" altLang="en-US" dirty="0" smtClean="0"/>
              <a:t>心がけました</a:t>
            </a:r>
            <a:endParaRPr lang="en-US" altLang="ja-JP" dirty="0" smtClean="0"/>
          </a:p>
          <a:p>
            <a:endParaRPr lang="en-US" altLang="ja-JP" dirty="0" smtClean="0"/>
          </a:p>
          <a:p>
            <a:r>
              <a:rPr lang="ja-JP" altLang="en-US" dirty="0" smtClean="0"/>
              <a:t>子どもの活動が主で、教師は黒衣の授業の形式を心がけました</a:t>
            </a:r>
            <a:endParaRPr lang="en-US" altLang="ja-JP" dirty="0" smtClean="0"/>
          </a:p>
          <a:p>
            <a:endParaRPr lang="en-US" altLang="ja-JP" dirty="0" smtClean="0"/>
          </a:p>
          <a:p>
            <a:r>
              <a:rPr lang="ja-JP" altLang="en-US" dirty="0" smtClean="0"/>
              <a:t>授業の実際の様子をイメージできるように、参考写真などを裏に付けました</a:t>
            </a:r>
            <a:endParaRPr lang="en-US" altLang="ja-JP" dirty="0" smtClean="0"/>
          </a:p>
          <a:p>
            <a:endParaRPr lang="en-US" altLang="ja-JP" dirty="0" smtClean="0"/>
          </a:p>
        </p:txBody>
      </p:sp>
      <p:sp>
        <p:nvSpPr>
          <p:cNvPr id="4" name="スライド番号プレースホルダ 3"/>
          <p:cNvSpPr>
            <a:spLocks noGrp="1"/>
          </p:cNvSpPr>
          <p:nvPr>
            <p:ph type="sldNum" sz="quarter" idx="10"/>
          </p:nvPr>
        </p:nvSpPr>
        <p:spPr/>
        <p:txBody>
          <a:bodyPr/>
          <a:lstStyle/>
          <a:p>
            <a:fld id="{134640E5-1C37-4EE1-9C0B-D6ABE216496B}" type="slidenum">
              <a:rPr kumimoji="1" lang="ja-JP" altLang="en-US" smtClean="0"/>
              <a:pPr/>
              <a:t>5</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274638"/>
            <a:ext cx="82296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日付プレースホルダ 2"/>
          <p:cNvSpPr>
            <a:spLocks noGrp="1"/>
          </p:cNvSpPr>
          <p:nvPr>
            <p:ph type="dt" sz="half" idx="10"/>
          </p:nvPr>
        </p:nvSpPr>
        <p:spPr>
          <a:xfrm>
            <a:off x="457200" y="6245225"/>
            <a:ext cx="2133600" cy="476250"/>
          </a:xfrm>
        </p:spPr>
        <p:txBody>
          <a:bodyPr/>
          <a:lstStyle>
            <a:lvl1pPr>
              <a:defRPr/>
            </a:lvl1pPr>
          </a:lstStyle>
          <a:p>
            <a:pPr>
              <a:defRPr/>
            </a:pPr>
            <a:endParaRPr lang="en-US" altLang="ja-JP"/>
          </a:p>
        </p:txBody>
      </p:sp>
      <p:sp>
        <p:nvSpPr>
          <p:cNvPr id="4" name="フッター プレースホルダ 3"/>
          <p:cNvSpPr>
            <a:spLocks noGrp="1"/>
          </p:cNvSpPr>
          <p:nvPr>
            <p:ph type="ftr" sz="quarter" idx="11"/>
          </p:nvPr>
        </p:nvSpPr>
        <p:spPr>
          <a:xfrm>
            <a:off x="3124200" y="6245225"/>
            <a:ext cx="2895600" cy="476250"/>
          </a:xfrm>
        </p:spPr>
        <p:txBody>
          <a:bodyPr/>
          <a:lstStyle>
            <a:lvl1pPr>
              <a:defRPr/>
            </a:lvl1pPr>
          </a:lstStyle>
          <a:p>
            <a:pPr>
              <a:defRPr/>
            </a:pPr>
            <a:endParaRPr lang="en-US" altLang="ja-JP"/>
          </a:p>
        </p:txBody>
      </p:sp>
      <p:sp>
        <p:nvSpPr>
          <p:cNvPr id="5" name="スライド番号プレースホルダ 4"/>
          <p:cNvSpPr>
            <a:spLocks noGrp="1"/>
          </p:cNvSpPr>
          <p:nvPr>
            <p:ph type="sldNum" sz="quarter" idx="12"/>
          </p:nvPr>
        </p:nvSpPr>
        <p:spPr>
          <a:xfrm>
            <a:off x="6553200" y="6245225"/>
            <a:ext cx="2133600" cy="476250"/>
          </a:xfrm>
        </p:spPr>
        <p:txBody>
          <a:bodyPr/>
          <a:lstStyle>
            <a:lvl1pPr>
              <a:defRPr smtClean="0"/>
            </a:lvl1pPr>
          </a:lstStyle>
          <a:p>
            <a:pPr>
              <a:defRPr/>
            </a:pPr>
            <a:fld id="{BAE9069D-A110-4EE2-9F48-676053A6EDD5}" type="slidenum">
              <a:rPr lang="en-US" altLang="ja-JP"/>
              <a:pPr>
                <a:defRPr/>
              </a:pPr>
              <a:t>‹#›</a:t>
            </a:fld>
            <a:endParaRPr lang="en-US" altLang="ja-JP"/>
          </a:p>
        </p:txBody>
      </p:sp>
    </p:spTree>
    <p:extLst>
      <p:ext uri="{BB962C8B-B14F-4D97-AF65-F5344CB8AC3E}">
        <p14:creationId xmlns:p14="http://schemas.microsoft.com/office/powerpoint/2010/main" val="841219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F0A8314-62D9-4284-A258-E3AF4BF23E73}" type="datetimeFigureOut">
              <a:rPr kumimoji="1" lang="ja-JP" altLang="en-US" smtClean="0"/>
              <a:pPr/>
              <a:t>2014/12/4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CFB8C9B-BFA7-4801-B8BF-704E07C8A28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A8314-62D9-4284-A258-E3AF4BF23E73}" type="datetimeFigureOut">
              <a:rPr kumimoji="1" lang="ja-JP" altLang="en-US" smtClean="0"/>
              <a:pPr/>
              <a:t>2014/12/4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B8C9B-BFA7-4801-B8BF-704E07C8A28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800" dirty="0" smtClean="0"/>
              <a:t>「図工・美術指導ユニット」は、</a:t>
            </a:r>
            <a:r>
              <a:rPr kumimoji="1" lang="en-US" altLang="ja-JP" sz="2800" dirty="0" smtClean="0"/>
              <a:t/>
            </a:r>
            <a:br>
              <a:rPr kumimoji="1" lang="en-US" altLang="ja-JP" sz="2800" dirty="0" smtClean="0"/>
            </a:br>
            <a:r>
              <a:rPr kumimoji="1" lang="ja-JP" altLang="en-US" sz="2800" dirty="0" smtClean="0"/>
              <a:t>単発で扱う題材集ではありません</a:t>
            </a:r>
            <a:endParaRPr kumimoji="1" lang="ja-JP" altLang="en-US" sz="2800" dirty="0"/>
          </a:p>
        </p:txBody>
      </p:sp>
      <p:sp>
        <p:nvSpPr>
          <p:cNvPr id="4" name="Rectangle 2"/>
          <p:cNvSpPr>
            <a:spLocks noGrp="1" noChangeArrowheads="1"/>
          </p:cNvSpPr>
          <p:nvPr>
            <p:ph idx="1"/>
          </p:nvPr>
        </p:nvSpPr>
        <p:spPr bwMode="auto">
          <a:xfrm>
            <a:off x="179512" y="1412776"/>
            <a:ext cx="8758808" cy="5112568"/>
          </a:xfrm>
          <a:prstGeom prst="rect">
            <a:avLst/>
          </a:prstGeom>
          <a:noFill/>
          <a:ln w="9525">
            <a:solidFill>
              <a:srgbClr val="000000"/>
            </a:solidFill>
            <a:miter lim="800000"/>
            <a:headEnd/>
            <a:tailEnd/>
          </a:ln>
        </p:spPr>
        <p:txBody>
          <a:bodyPr wrap="square" lIns="74295" tIns="8890" rIns="74295" bIns="8890" anchor="t" upright="1">
            <a:normAutofit fontScale="47500" lnSpcReduction="20000"/>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ct val="120000"/>
              </a:lnSpc>
              <a:buNone/>
              <a:defRPr sz="1000"/>
            </a:pPr>
            <a:r>
              <a:rPr lang="ja-JP" altLang="en-US" sz="3400" b="1" spc="-300" dirty="0" smtClean="0">
                <a:latin typeface="ＭＳ 明朝"/>
                <a:ea typeface="ＭＳ 明朝"/>
              </a:rPr>
              <a:t>★先生方の</a:t>
            </a:r>
            <a:r>
              <a:rPr lang="ja-JP" altLang="en-US" sz="4400" b="1" spc="-300" dirty="0" smtClean="0">
                <a:solidFill>
                  <a:srgbClr val="FF0000"/>
                </a:solidFill>
                <a:latin typeface="ＭＳ 明朝"/>
                <a:ea typeface="ＭＳ 明朝"/>
              </a:rPr>
              <a:t>授業前の教材研究（実習）を支援</a:t>
            </a:r>
            <a:r>
              <a:rPr lang="ja-JP" altLang="en-US" sz="3400" b="1" spc="-300" dirty="0" smtClean="0">
                <a:latin typeface="ＭＳ 明朝"/>
                <a:ea typeface="ＭＳ 明朝"/>
              </a:rPr>
              <a:t>するものです。</a:t>
            </a:r>
            <a:endParaRPr lang="en-US" altLang="ja-JP" sz="3400" b="1" spc="-300" dirty="0" smtClean="0">
              <a:latin typeface="ＭＳ 明朝"/>
              <a:ea typeface="ＭＳ 明朝"/>
            </a:endParaRPr>
          </a:p>
          <a:p>
            <a:pPr>
              <a:lnSpc>
                <a:spcPct val="120000"/>
              </a:lnSpc>
              <a:buNone/>
              <a:defRPr sz="1000"/>
            </a:pPr>
            <a:r>
              <a:rPr lang="ja-JP" altLang="en-US" sz="3400" b="1" spc="-300" dirty="0" smtClean="0">
                <a:latin typeface="ＭＳ 明朝"/>
                <a:ea typeface="ＭＳ 明朝"/>
              </a:rPr>
              <a:t>　高校までの長期のねらいの中で、この授業の位置づけを掴んで授業づくりをするために、</a:t>
            </a:r>
            <a:endParaRPr lang="en-US" altLang="ja-JP" sz="3400" b="1" spc="-300" dirty="0" smtClean="0">
              <a:latin typeface="ＭＳ 明朝"/>
              <a:ea typeface="ＭＳ 明朝"/>
            </a:endParaRPr>
          </a:p>
          <a:p>
            <a:pPr>
              <a:lnSpc>
                <a:spcPct val="120000"/>
              </a:lnSpc>
              <a:buNone/>
              <a:defRPr sz="1000"/>
            </a:pPr>
            <a:r>
              <a:rPr lang="ja-JP" altLang="en-US" sz="3400" b="1" spc="-300" dirty="0" smtClean="0">
                <a:latin typeface="ＭＳ 明朝"/>
                <a:ea typeface="ＭＳ 明朝"/>
              </a:rPr>
              <a:t>　</a:t>
            </a:r>
            <a:r>
              <a:rPr lang="ja-JP" altLang="en-US" sz="5800" b="1" spc="-300" dirty="0" smtClean="0">
                <a:solidFill>
                  <a:srgbClr val="FF0000"/>
                </a:solidFill>
                <a:latin typeface="ＭＳ 明朝"/>
                <a:ea typeface="ＭＳ 明朝"/>
              </a:rPr>
              <a:t>ユニット項目表で全体像が見える</a:t>
            </a:r>
            <a:r>
              <a:rPr lang="ja-JP" altLang="en-US" sz="3400" b="1" spc="-300" dirty="0" smtClean="0">
                <a:latin typeface="ＭＳ 明朝"/>
                <a:ea typeface="ＭＳ 明朝"/>
              </a:rPr>
              <a:t>つくりにしてあります。</a:t>
            </a:r>
            <a:endParaRPr lang="ja-JP" altLang="en-US" sz="3400" b="1" spc="-300" dirty="0" smtClean="0">
              <a:latin typeface="Times New Roman"/>
              <a:cs typeface="Times New Roman"/>
            </a:endParaRPr>
          </a:p>
          <a:p>
            <a:pPr>
              <a:lnSpc>
                <a:spcPct val="120000"/>
              </a:lnSpc>
              <a:buNone/>
              <a:defRPr sz="1000"/>
            </a:pPr>
            <a:r>
              <a:rPr lang="ja-JP" altLang="en-US" sz="3400" b="1" spc="-300" dirty="0" smtClean="0">
                <a:latin typeface="ＭＳ 明朝"/>
                <a:ea typeface="ＭＳ 明朝"/>
              </a:rPr>
              <a:t>　　</a:t>
            </a:r>
            <a:endParaRPr lang="en-US" altLang="ja-JP" sz="3400" b="1" spc="-300" dirty="0" smtClean="0">
              <a:latin typeface="ＭＳ 明朝"/>
              <a:ea typeface="ＭＳ 明朝"/>
            </a:endParaRPr>
          </a:p>
          <a:p>
            <a:pPr>
              <a:lnSpc>
                <a:spcPct val="120000"/>
              </a:lnSpc>
              <a:buNone/>
              <a:defRPr sz="1000"/>
            </a:pPr>
            <a:r>
              <a:rPr lang="ja-JP" altLang="en-US" sz="3400" b="1" spc="-300" dirty="0">
                <a:latin typeface="Times New Roman"/>
                <a:cs typeface="Times New Roman"/>
              </a:rPr>
              <a:t>★</a:t>
            </a:r>
            <a:r>
              <a:rPr lang="ja-JP" altLang="en-US" sz="5900" b="1" spc="-300" dirty="0">
                <a:solidFill>
                  <a:srgbClr val="FF0000"/>
                </a:solidFill>
                <a:latin typeface="Times New Roman"/>
                <a:cs typeface="Times New Roman"/>
              </a:rPr>
              <a:t>ねらいと</a:t>
            </a:r>
            <a:r>
              <a:rPr lang="ja-JP" altLang="en-US" sz="5900" b="1" spc="-300" dirty="0">
                <a:solidFill>
                  <a:srgbClr val="FF0000"/>
                </a:solidFill>
                <a:latin typeface="ＭＳ 明朝"/>
                <a:ea typeface="ＭＳ 明朝"/>
              </a:rPr>
              <a:t>活動の最小の単位</a:t>
            </a:r>
            <a:r>
              <a:rPr lang="ja-JP" altLang="en-US" sz="3400" b="1" spc="-300" dirty="0">
                <a:latin typeface="ＭＳ 明朝"/>
                <a:ea typeface="ＭＳ 明朝"/>
              </a:rPr>
              <a:t>でユニットシートを作成するようになっています。</a:t>
            </a:r>
            <a:endParaRPr lang="en-US" altLang="ja-JP" sz="3400" b="1" spc="-300" dirty="0">
              <a:latin typeface="ＭＳ 明朝"/>
              <a:ea typeface="ＭＳ 明朝"/>
            </a:endParaRPr>
          </a:p>
          <a:p>
            <a:pPr>
              <a:lnSpc>
                <a:spcPct val="120000"/>
              </a:lnSpc>
              <a:buNone/>
              <a:defRPr sz="1000"/>
            </a:pPr>
            <a:endParaRPr lang="en-US" altLang="ja-JP" sz="3400" b="1" spc="-300" dirty="0" smtClean="0">
              <a:latin typeface="ＭＳ 明朝"/>
              <a:ea typeface="ＭＳ 明朝"/>
            </a:endParaRPr>
          </a:p>
          <a:p>
            <a:pPr>
              <a:lnSpc>
                <a:spcPct val="120000"/>
              </a:lnSpc>
              <a:buNone/>
              <a:defRPr sz="1000"/>
            </a:pPr>
            <a:r>
              <a:rPr lang="ja-JP" altLang="en-US" sz="3400" b="1" spc="-300" dirty="0">
                <a:latin typeface="ＭＳ 明朝"/>
                <a:ea typeface="ＭＳ 明朝"/>
              </a:rPr>
              <a:t>★活動例は基本的なものとし、組み合わせることで多様な展開ができるようにしました。</a:t>
            </a:r>
            <a:endParaRPr lang="en-US" altLang="ja-JP" sz="3400" b="1" spc="-300" dirty="0">
              <a:latin typeface="ＭＳ 明朝"/>
              <a:ea typeface="ＭＳ 明朝"/>
            </a:endParaRPr>
          </a:p>
          <a:p>
            <a:pPr>
              <a:lnSpc>
                <a:spcPct val="120000"/>
              </a:lnSpc>
              <a:buNone/>
            </a:pPr>
            <a:r>
              <a:rPr lang="ja-JP" altLang="en-US" sz="3400" b="1" spc="-300" dirty="0">
                <a:latin typeface="ＭＳ 明朝"/>
                <a:ea typeface="ＭＳ 明朝"/>
              </a:rPr>
              <a:t>　基本的な活動例を「ユニット」と、便宜上呼びます。</a:t>
            </a:r>
            <a:r>
              <a:rPr lang="ja-JP" altLang="en-US" sz="3400" b="1" spc="-300" dirty="0"/>
              <a:t>　</a:t>
            </a:r>
            <a:endParaRPr lang="en-US" altLang="ja-JP" sz="3400" b="1" spc="-300" dirty="0"/>
          </a:p>
          <a:p>
            <a:pPr>
              <a:buNone/>
            </a:pPr>
            <a:r>
              <a:rPr lang="ja-JP" altLang="en-US" sz="2800" b="1" spc="-300" dirty="0"/>
              <a:t>　　　　　</a:t>
            </a:r>
            <a:endParaRPr lang="en-US" altLang="ja-JP" sz="2800" b="1" spc="-300" dirty="0"/>
          </a:p>
          <a:p>
            <a:pPr>
              <a:buNone/>
            </a:pPr>
            <a:r>
              <a:rPr lang="ja-JP" altLang="en-US" sz="2800" b="1" spc="-300" dirty="0"/>
              <a:t>　</a:t>
            </a:r>
            <a:r>
              <a:rPr lang="ja-JP" altLang="en-US" sz="2800" b="1" spc="-300" dirty="0" smtClean="0"/>
              <a:t>★項目表の分類がついています　</a:t>
            </a:r>
            <a:endParaRPr lang="en-US" altLang="ja-JP" sz="2800" b="1" spc="-300" dirty="0" smtClean="0"/>
          </a:p>
          <a:p>
            <a:pPr>
              <a:buNone/>
            </a:pPr>
            <a:r>
              <a:rPr lang="ja-JP" altLang="en-US" sz="2800" b="1" spc="-300" dirty="0"/>
              <a:t>　</a:t>
            </a:r>
            <a:r>
              <a:rPr lang="ja-JP" altLang="en-US" sz="2800" b="1" spc="-300" dirty="0" smtClean="0"/>
              <a:t>　　　　</a:t>
            </a:r>
            <a:r>
              <a:rPr lang="ja-JP" altLang="en-US" sz="2800" b="1" spc="-300" dirty="0"/>
              <a:t>　</a:t>
            </a:r>
            <a:r>
              <a:rPr lang="ja-JP" altLang="en-US" sz="2800" b="1" spc="-300" dirty="0">
                <a:solidFill>
                  <a:schemeClr val="tx2">
                    <a:lumMod val="60000"/>
                    <a:lumOff val="40000"/>
                  </a:schemeClr>
                </a:solidFill>
              </a:rPr>
              <a:t>　　</a:t>
            </a:r>
            <a:r>
              <a:rPr lang="ja-JP" altLang="en-US" sz="3600" b="1" spc="-300" dirty="0" smtClean="0">
                <a:solidFill>
                  <a:schemeClr val="tx2">
                    <a:lumMod val="60000"/>
                    <a:lumOff val="40000"/>
                  </a:schemeClr>
                </a:solidFill>
              </a:rPr>
              <a:t>図工ユニット</a:t>
            </a:r>
            <a:r>
              <a:rPr lang="ja-JP" altLang="ja-JP" sz="3600" b="1" spc="-300" dirty="0" smtClean="0">
                <a:solidFill>
                  <a:schemeClr val="tx2">
                    <a:lumMod val="60000"/>
                    <a:lumOff val="40000"/>
                  </a:schemeClr>
                </a:solidFill>
              </a:rPr>
              <a:t>例</a:t>
            </a:r>
            <a:r>
              <a:rPr lang="ja-JP" altLang="ja-JP" sz="3600" b="1" spc="-300" dirty="0">
                <a:solidFill>
                  <a:schemeClr val="tx2">
                    <a:lumMod val="60000"/>
                    <a:lumOff val="40000"/>
                  </a:schemeClr>
                </a:solidFill>
              </a:rPr>
              <a:t>：</a:t>
            </a:r>
            <a:r>
              <a:rPr lang="ja-JP" altLang="ja-JP" sz="3600" b="1" u="wavy" spc="-300" dirty="0">
                <a:solidFill>
                  <a:schemeClr val="tx2">
                    <a:lumMod val="60000"/>
                    <a:lumOff val="40000"/>
                  </a:schemeClr>
                </a:solidFill>
              </a:rPr>
              <a:t>Ａ：材料</a:t>
            </a:r>
            <a:r>
              <a:rPr lang="ja-JP" altLang="ja-JP" sz="3600" b="1" spc="-300" dirty="0">
                <a:solidFill>
                  <a:schemeClr val="tx2">
                    <a:lumMod val="60000"/>
                    <a:lumOff val="40000"/>
                  </a:schemeClr>
                </a:solidFill>
              </a:rPr>
              <a:t>　　</a:t>
            </a:r>
            <a:r>
              <a:rPr lang="ja-JP" altLang="ja-JP" sz="3600" b="1" u="wavy" spc="-300" dirty="0">
                <a:solidFill>
                  <a:schemeClr val="tx2">
                    <a:lumMod val="60000"/>
                    <a:lumOff val="40000"/>
                  </a:schemeClr>
                </a:solidFill>
              </a:rPr>
              <a:t>―①紙―　</a:t>
            </a:r>
            <a:r>
              <a:rPr lang="ja-JP" altLang="ja-JP" sz="3600" b="1" spc="-300" dirty="0">
                <a:solidFill>
                  <a:schemeClr val="tx2">
                    <a:lumMod val="60000"/>
                    <a:lumOff val="40000"/>
                  </a:schemeClr>
                </a:solidFill>
              </a:rPr>
              <a:t>　</a:t>
            </a:r>
            <a:r>
              <a:rPr lang="ja-JP" altLang="ja-JP" sz="3600" b="1" u="wavy" spc="-300" dirty="0">
                <a:solidFill>
                  <a:schemeClr val="tx2">
                    <a:lumMod val="60000"/>
                    <a:lumOff val="40000"/>
                  </a:schemeClr>
                </a:solidFill>
              </a:rPr>
              <a:t>（１）新聞紙を裂く、つなぐ</a:t>
            </a:r>
            <a:endParaRPr lang="ja-JP" altLang="ja-JP" sz="3600" b="1" spc="-300" dirty="0">
              <a:solidFill>
                <a:schemeClr val="tx2">
                  <a:lumMod val="60000"/>
                  <a:lumOff val="40000"/>
                </a:schemeClr>
              </a:solidFill>
            </a:endParaRPr>
          </a:p>
          <a:p>
            <a:pPr>
              <a:buNone/>
            </a:pPr>
            <a:r>
              <a:rPr lang="ja-JP" altLang="en-US" sz="3600" b="1" spc="-300" dirty="0">
                <a:solidFill>
                  <a:schemeClr val="tx2">
                    <a:lumMod val="60000"/>
                    <a:lumOff val="40000"/>
                  </a:schemeClr>
                </a:solidFill>
              </a:rPr>
              <a:t>　　　</a:t>
            </a:r>
            <a:r>
              <a:rPr lang="ja-JP" altLang="en-US" sz="3600" b="1" spc="-300" dirty="0" smtClean="0">
                <a:solidFill>
                  <a:schemeClr val="tx2">
                    <a:lumMod val="60000"/>
                    <a:lumOff val="40000"/>
                  </a:schemeClr>
                </a:solidFill>
              </a:rPr>
              <a:t>　　　　　　　　　</a:t>
            </a:r>
            <a:r>
              <a:rPr lang="ja-JP" altLang="en-US" sz="3600" b="1" spc="-300" dirty="0">
                <a:solidFill>
                  <a:schemeClr val="tx2">
                    <a:lumMod val="60000"/>
                    <a:lumOff val="40000"/>
                  </a:schemeClr>
                </a:solidFill>
              </a:rPr>
              <a:t>　　</a:t>
            </a:r>
            <a:r>
              <a:rPr lang="ja-JP" altLang="ja-JP" sz="3600" b="1" spc="-300" dirty="0">
                <a:solidFill>
                  <a:schemeClr val="tx2">
                    <a:lumMod val="60000"/>
                    <a:lumOff val="40000"/>
                  </a:schemeClr>
                </a:solidFill>
              </a:rPr>
              <a:t>　　（糸口）　―糸口の項目―　　（活動の通し番号）活動例</a:t>
            </a:r>
            <a:endParaRPr lang="ja-JP" altLang="en-US" sz="3600" b="1" spc="-300" dirty="0">
              <a:solidFill>
                <a:schemeClr val="tx2">
                  <a:lumMod val="60000"/>
                  <a:lumOff val="40000"/>
                </a:schemeClr>
              </a:solidFill>
              <a:latin typeface="Times New Roman"/>
              <a:cs typeface="Times New Roman"/>
            </a:endParaRPr>
          </a:p>
          <a:p>
            <a:pPr>
              <a:lnSpc>
                <a:spcPct val="120000"/>
              </a:lnSpc>
              <a:buNone/>
              <a:defRPr sz="1000"/>
            </a:pPr>
            <a:endParaRPr lang="en-US" altLang="ja-JP" sz="3400" b="1" spc="-300" dirty="0" smtClean="0">
              <a:latin typeface="ＭＳ 明朝"/>
              <a:ea typeface="ＭＳ 明朝"/>
            </a:endParaRPr>
          </a:p>
          <a:p>
            <a:pPr>
              <a:lnSpc>
                <a:spcPct val="120000"/>
              </a:lnSpc>
              <a:buNone/>
              <a:defRPr sz="1000"/>
            </a:pPr>
            <a:r>
              <a:rPr lang="ja-JP" altLang="en-US" sz="3400" b="1" spc="-300" dirty="0" smtClean="0">
                <a:latin typeface="ＭＳ 明朝"/>
                <a:ea typeface="ＭＳ 明朝"/>
              </a:rPr>
              <a:t>★創造的な造形活動が生まれるように、教員の声かけを減らし、課題設定と、場所、材料の工夫で、子どもの思考と行為を促す型にしてあります。</a:t>
            </a:r>
            <a:endParaRPr lang="en-US" altLang="ja-JP" sz="3400" b="1" spc="-300" dirty="0" smtClean="0">
              <a:latin typeface="ＭＳ 明朝"/>
              <a:ea typeface="ＭＳ 明朝"/>
            </a:endParaRPr>
          </a:p>
          <a:p>
            <a:pPr>
              <a:buNone/>
              <a:defRPr sz="1000"/>
            </a:pPr>
            <a:endParaRPr lang="en-US" altLang="ja-JP" sz="3400" b="1" spc="-300" dirty="0" smtClean="0">
              <a:latin typeface="Times New Roman"/>
              <a:cs typeface="Times New Roman"/>
            </a:endParaRPr>
          </a:p>
          <a:p>
            <a:pPr>
              <a:buNone/>
              <a:defRPr sz="1000"/>
            </a:pPr>
            <a:endParaRPr lang="ja-JP" altLang="en-US" sz="3400" b="1" spc="-300" dirty="0" smtClean="0">
              <a:latin typeface="Times New Roman"/>
              <a:cs typeface="Times New Roman"/>
            </a:endParaRPr>
          </a:p>
          <a:p>
            <a:pPr algn="l" rtl="0">
              <a:defRPr sz="1000"/>
            </a:pPr>
            <a:endParaRPr lang="ja-JP" altLang="en-US" sz="1050" b="0" i="0" u="none" strike="noStrike" baseline="0" dirty="0">
              <a:solidFill>
                <a:srgbClr val="000000"/>
              </a:solidFill>
              <a:latin typeface="Times New Roman"/>
              <a:cs typeface="Times New Roma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Group 159"/>
          <p:cNvGraphicFramePr>
            <a:graphicFrameLocks noGrp="1"/>
          </p:cNvGraphicFramePr>
          <p:nvPr/>
        </p:nvGraphicFramePr>
        <p:xfrm>
          <a:off x="6945313" y="795338"/>
          <a:ext cx="2028822" cy="3729037"/>
        </p:xfrm>
        <a:graphic>
          <a:graphicData uri="http://schemas.openxmlformats.org/drawingml/2006/table">
            <a:tbl>
              <a:tblPr/>
              <a:tblGrid>
                <a:gridCol w="288050"/>
                <a:gridCol w="216037"/>
                <a:gridCol w="216037"/>
                <a:gridCol w="216037"/>
                <a:gridCol w="216037"/>
                <a:gridCol w="216037"/>
                <a:gridCol w="216037"/>
                <a:gridCol w="216037"/>
                <a:gridCol w="228513"/>
              </a:tblGrid>
              <a:tr h="240179">
                <a:tc gridSpan="9">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扱う教材や方法、活動形態</a:t>
                      </a: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ja-JP" altLang="en-US" sz="11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txBody>
                  <a:tcPr marL="9525" marR="9525" marT="9519" marB="0" anchor="ctr" horzOverflow="overflow">
                    <a:lnL>
                      <a:noFill/>
                    </a:lnL>
                    <a:lnR>
                      <a:noFill/>
                    </a:lnR>
                    <a:lnT>
                      <a:noFill/>
                    </a:lnT>
                    <a:lnB w="1905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90886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教材</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大きな</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印刷物</a:t>
                      </a:r>
                    </a:p>
                  </a:txBody>
                  <a:tcPr marL="9525" marR="9525" marT="9519"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手元に</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写真</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教科書</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ＤＶＤ</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ｱｰﾄ</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ｶｰﾄﾞ</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ＰＣ</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実物</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その他</a:t>
                      </a:r>
                    </a:p>
                  </a:txBody>
                  <a:tcPr marL="9525" marR="9525" marT="9519" marB="0" anchor="ctr" horzOverflow="overflow">
                    <a:lnL w="12700" cap="flat" cmpd="sng" algn="ctr">
                      <a:solidFill>
                        <a:schemeClr val="tx1"/>
                      </a:solidFill>
                      <a:prstDash val="sys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93818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方法</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対話</a:t>
                      </a:r>
                    </a:p>
                  </a:txBody>
                  <a:tcPr marL="9525" marR="9525" marT="9519"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比較　　</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ﾊﾟｽﾞﾙ</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・ｸｲｽﾞ</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制作</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ｱｰﾄ</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ｶｰﾄﾞ</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組合せ</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ﾜｰｸ</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シート</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その他</a:t>
                      </a:r>
                    </a:p>
                  </a:txBody>
                  <a:tcPr marL="9525" marR="9525" marT="9519" marB="0" anchor="ctr" horzOverflow="overflow">
                    <a:lnL w="12700" cap="flat" cmpd="sng" algn="ctr">
                      <a:solidFill>
                        <a:schemeClr val="tx1"/>
                      </a:solidFill>
                      <a:prstDash val="sys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90886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活動形態</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個人</a:t>
                      </a:r>
                    </a:p>
                  </a:txBody>
                  <a:tcPr marL="9525" marR="9525" marT="9519"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smtClean="0">
                          <a:ln>
                            <a:noFill/>
                          </a:ln>
                          <a:solidFill>
                            <a:srgbClr val="000000"/>
                          </a:solidFill>
                          <a:effectLst/>
                          <a:latin typeface="ＭＳ Ｐゴシック" pitchFamily="50" charset="-128"/>
                          <a:ea typeface="ＭＳ Ｐゴシック" pitchFamily="50" charset="-128"/>
                        </a:rPr>
                        <a:t>グループ</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混合</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校外</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で行う</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lgDashDot"/>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w="12700" cap="flat" cmpd="sng" algn="ctr">
                      <a:solidFill>
                        <a:schemeClr val="tx1"/>
                      </a:solidFill>
                      <a:prstDash val="lgDashDot"/>
                      <a:round/>
                      <a:headEnd type="none" w="med" len="med"/>
                      <a:tailEnd type="none" w="med" len="med"/>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a:noFill/>
                    </a:lnL>
                    <a:lnR>
                      <a:noFill/>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a:noFill/>
                    </a:lnL>
                    <a:lnR w="190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732954">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rPr>
                        <a:t>支援ｼｽﾃﾑで</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rPr>
                        <a:t>共有できる資料</a:t>
                      </a:r>
                    </a:p>
                  </a:txBody>
                  <a:tcPr marL="9525" marR="9525" marT="9519" marB="0" anchor="ctr"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ある</a:t>
                      </a:r>
                    </a:p>
                  </a:txBody>
                  <a:tcPr marL="9525" marR="9525" marT="9519" marB="0" anchor="ctr" horzOverflow="overflow">
                    <a:lnL w="19050" cap="flat" cmpd="sng" algn="ctr">
                      <a:solidFill>
                        <a:srgbClr val="000000"/>
                      </a:solidFill>
                      <a:prstDash val="solid"/>
                      <a:round/>
                      <a:headEnd type="none" w="med" len="med"/>
                      <a:tailEnd type="none" w="med" len="med"/>
                    </a:lnL>
                    <a:lnR w="12700"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なし</a:t>
                      </a:r>
                    </a:p>
                  </a:txBody>
                  <a:tcPr marL="9525" marR="9525" marT="9519" marB="0" anchor="ctr" horzOverflow="overflow">
                    <a:lnL w="12700" cap="flat" cmpd="sng" algn="ctr">
                      <a:solidFill>
                        <a:schemeClr val="tx1"/>
                      </a:solidFill>
                      <a:prstDash val="sysDash"/>
                      <a:round/>
                      <a:headEnd type="none" w="med" len="med"/>
                      <a:tailEnd type="none" w="med" len="med"/>
                    </a:lnL>
                    <a:lnR w="12700" cap="flat" cmpd="sng" algn="ctr">
                      <a:solidFill>
                        <a:schemeClr val="tx1"/>
                      </a:solidFill>
                      <a:prstDash val="lgDashDot"/>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25" marR="9525" marT="9519" marB="0" anchor="ctr" horzOverflow="overflow">
                    <a:lnL w="12700" cap="flat" cmpd="sng" algn="ctr">
                      <a:solidFill>
                        <a:schemeClr val="tx1"/>
                      </a:solidFill>
                      <a:prstDash val="lgDashDot"/>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17" name="日付プレースホルダ 11"/>
          <p:cNvSpPr txBox="1">
            <a:spLocks noGrp="1"/>
          </p:cNvSpPr>
          <p:nvPr/>
        </p:nvSpPr>
        <p:spPr>
          <a:xfrm>
            <a:off x="104775" y="44450"/>
            <a:ext cx="1079500" cy="242888"/>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sp>
        <p:nvSpPr>
          <p:cNvPr id="2102" name="円/楕円 18"/>
          <p:cNvSpPr>
            <a:spLocks noChangeArrowheads="1"/>
          </p:cNvSpPr>
          <p:nvPr/>
        </p:nvSpPr>
        <p:spPr bwMode="auto">
          <a:xfrm>
            <a:off x="8297863" y="1196975"/>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graphicFrame>
        <p:nvGraphicFramePr>
          <p:cNvPr id="21" name="Group 317"/>
          <p:cNvGraphicFramePr>
            <a:graphicFrameLocks noGrp="1"/>
          </p:cNvGraphicFramePr>
          <p:nvPr>
            <p:extLst>
              <p:ext uri="{D42A27DB-BD31-4B8C-83A1-F6EECF244321}">
                <p14:modId xmlns:p14="http://schemas.microsoft.com/office/powerpoint/2010/main" val="315886045"/>
              </p:ext>
            </p:extLst>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鑑賞</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学校名　　　氏名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2" name="Group 184"/>
          <p:cNvGraphicFramePr>
            <a:graphicFrameLocks noGrp="1"/>
          </p:cNvGraphicFramePr>
          <p:nvPr/>
        </p:nvGraphicFramePr>
        <p:xfrm>
          <a:off x="3995738" y="287338"/>
          <a:ext cx="4951413" cy="504825"/>
        </p:xfrm>
        <a:graphic>
          <a:graphicData uri="http://schemas.openxmlformats.org/drawingml/2006/table">
            <a:tbl>
              <a:tblPr/>
              <a:tblGrid>
                <a:gridCol w="846380"/>
                <a:gridCol w="1296326"/>
                <a:gridCol w="1871481"/>
                <a:gridCol w="937226"/>
              </a:tblGrid>
              <a:tr h="26105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sng"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　　）時間扱い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4">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126" name="円/楕円 17"/>
          <p:cNvSpPr>
            <a:spLocks noChangeArrowheads="1"/>
          </p:cNvSpPr>
          <p:nvPr/>
        </p:nvSpPr>
        <p:spPr bwMode="auto">
          <a:xfrm>
            <a:off x="4914900" y="552450"/>
            <a:ext cx="461963" cy="2762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27" name="円/楕円 18"/>
          <p:cNvSpPr>
            <a:spLocks noChangeArrowheads="1"/>
          </p:cNvSpPr>
          <p:nvPr/>
        </p:nvSpPr>
        <p:spPr bwMode="auto">
          <a:xfrm>
            <a:off x="6656388" y="552450"/>
            <a:ext cx="460375" cy="2762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graphicFrame>
        <p:nvGraphicFramePr>
          <p:cNvPr id="23" name="表 22"/>
          <p:cNvGraphicFramePr>
            <a:graphicFrameLocks noGrp="1"/>
          </p:cNvGraphicFramePr>
          <p:nvPr/>
        </p:nvGraphicFramePr>
        <p:xfrm>
          <a:off x="104775" y="898525"/>
          <a:ext cx="6696075" cy="1914545"/>
        </p:xfrm>
        <a:graphic>
          <a:graphicData uri="http://schemas.openxmlformats.org/drawingml/2006/table">
            <a:tbl>
              <a:tblPr/>
              <a:tblGrid>
                <a:gridCol w="2308573"/>
                <a:gridCol w="2192561"/>
                <a:gridCol w="2194941"/>
              </a:tblGrid>
              <a:tr h="579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5387">
                <a:tc>
                  <a:txBody>
                    <a:bodyPr/>
                    <a:lstStyle/>
                    <a:p>
                      <a:endParaRPr kumimoji="1" lang="ja-JP" altLang="en-US" sz="1800" dirty="0"/>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24" name="円/楕円 23"/>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34" name="円/楕円 33"/>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36" name="円/楕円 35"/>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37" name="表 36"/>
          <p:cNvGraphicFramePr>
            <a:graphicFrameLocks noGrp="1"/>
          </p:cNvGraphicFramePr>
          <p:nvPr/>
        </p:nvGraphicFramePr>
        <p:xfrm>
          <a:off x="1619250" y="2903538"/>
          <a:ext cx="5207000" cy="3838575"/>
        </p:xfrm>
        <a:graphic>
          <a:graphicData uri="http://schemas.openxmlformats.org/drawingml/2006/table">
            <a:tbl>
              <a:tblPr firstRow="1" bandRow="1">
                <a:tableStyleId>{5C22544A-7EE6-4342-B048-85BDC9FD1C3A}</a:tableStyleId>
              </a:tblPr>
              <a:tblGrid>
                <a:gridCol w="5207000"/>
              </a:tblGrid>
              <a:tr h="52552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38" marB="45738">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3054">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a:t>
                      </a:r>
                    </a:p>
                    <a:p>
                      <a:endParaRPr kumimoji="1" lang="ja-JP" altLang="en-US" sz="1800" dirty="0">
                        <a:latin typeface="ＭＳ 明朝" pitchFamily="17" charset="-128"/>
                        <a:ea typeface="ＭＳ 明朝" pitchFamily="17" charset="-128"/>
                      </a:endParaRPr>
                    </a:p>
                  </a:txBody>
                  <a:tcPr marL="91414" marR="91414" marT="45738" marB="45738">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38" name="Group 315"/>
          <p:cNvGraphicFramePr>
            <a:graphicFrameLocks noGrp="1"/>
          </p:cNvGraphicFramePr>
          <p:nvPr/>
        </p:nvGraphicFramePr>
        <p:xfrm>
          <a:off x="104775" y="2927350"/>
          <a:ext cx="1439863" cy="3741738"/>
        </p:xfrm>
        <a:graphic>
          <a:graphicData uri="http://schemas.openxmlformats.org/drawingml/2006/table">
            <a:tbl>
              <a:tblPr/>
              <a:tblGrid>
                <a:gridCol w="1439863"/>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9" name="表 38"/>
          <p:cNvGraphicFramePr>
            <a:graphicFrameLocks noGrp="1"/>
          </p:cNvGraphicFramePr>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40" name="円/楕円 39"/>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sp>
        <p:nvSpPr>
          <p:cNvPr id="41" name="右矢印 27"/>
          <p:cNvSpPr/>
          <p:nvPr/>
        </p:nvSpPr>
        <p:spPr>
          <a:xfrm>
            <a:off x="6707188" y="561340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2"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3" name="右矢印 42"/>
          <p:cNvSpPr/>
          <p:nvPr/>
        </p:nvSpPr>
        <p:spPr>
          <a:xfrm>
            <a:off x="1466850" y="4724400"/>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円/楕円 43"/>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74" name="テキスト ボックス 26"/>
          <p:cNvSpPr txBox="1">
            <a:spLocks noChangeArrowheads="1"/>
          </p:cNvSpPr>
          <p:nvPr/>
        </p:nvSpPr>
        <p:spPr bwMode="auto">
          <a:xfrm>
            <a:off x="893763" y="322263"/>
            <a:ext cx="32067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この指導ユニット（一つのねらいとその指導工夫）のタイトル</a:t>
            </a:r>
          </a:p>
        </p:txBody>
      </p:sp>
      <p:sp>
        <p:nvSpPr>
          <p:cNvPr id="2175"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2176" name="円/楕円 18"/>
          <p:cNvSpPr>
            <a:spLocks noChangeArrowheads="1"/>
          </p:cNvSpPr>
          <p:nvPr/>
        </p:nvSpPr>
        <p:spPr bwMode="auto">
          <a:xfrm>
            <a:off x="7243763" y="2141538"/>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77" name="円/楕円 18"/>
          <p:cNvSpPr>
            <a:spLocks noChangeArrowheads="1"/>
          </p:cNvSpPr>
          <p:nvPr/>
        </p:nvSpPr>
        <p:spPr bwMode="auto">
          <a:xfrm>
            <a:off x="7243763" y="2962275"/>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78" name="円/楕円 18"/>
          <p:cNvSpPr>
            <a:spLocks noChangeArrowheads="1"/>
          </p:cNvSpPr>
          <p:nvPr/>
        </p:nvSpPr>
        <p:spPr bwMode="auto">
          <a:xfrm>
            <a:off x="7851775" y="3860800"/>
            <a:ext cx="263525" cy="61277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6" name="テキスト ボックス 25"/>
          <p:cNvSpPr txBox="1"/>
          <p:nvPr/>
        </p:nvSpPr>
        <p:spPr>
          <a:xfrm>
            <a:off x="1028268" y="18276"/>
            <a:ext cx="954107"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中・高シート</a:t>
            </a:r>
            <a:endParaRPr kumimoji="1" lang="ja-JP" altLang="en-US" sz="1200" dirty="0"/>
          </a:p>
        </p:txBody>
      </p:sp>
    </p:spTree>
    <p:extLst>
      <p:ext uri="{BB962C8B-B14F-4D97-AF65-F5344CB8AC3E}">
        <p14:creationId xmlns:p14="http://schemas.microsoft.com/office/powerpoint/2010/main" val="37587014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表 34"/>
          <p:cNvGraphicFramePr>
            <a:graphicFrameLocks noGrp="1"/>
          </p:cNvGraphicFramePr>
          <p:nvPr/>
        </p:nvGraphicFramePr>
        <p:xfrm>
          <a:off x="6915150" y="792163"/>
          <a:ext cx="2049463" cy="2216151"/>
        </p:xfrm>
        <a:graphic>
          <a:graphicData uri="http://schemas.openxmlformats.org/drawingml/2006/table">
            <a:tbl>
              <a:tblPr/>
              <a:tblGrid>
                <a:gridCol w="609216"/>
                <a:gridCol w="504086"/>
                <a:gridCol w="456566"/>
                <a:gridCol w="479595"/>
              </a:tblGrid>
              <a:tr h="232497">
                <a:tc gridSpan="4">
                  <a:txBody>
                    <a:bodyPr/>
                    <a:lstStyle/>
                    <a:p>
                      <a:pPr algn="l" fontAlgn="ctr"/>
                      <a:r>
                        <a:rPr lang="en-US" altLang="ja-JP" sz="1000" b="1" i="0" u="none" strike="noStrike" dirty="0" smtClean="0">
                          <a:solidFill>
                            <a:srgbClr val="000000"/>
                          </a:solidFill>
                          <a:latin typeface="ＭＳ Ｐゴシック"/>
                        </a:rPr>
                        <a:t>【</a:t>
                      </a:r>
                      <a:r>
                        <a:rPr lang="ja-JP" altLang="en-US" sz="1000" b="1" i="0" u="none" strike="noStrike" dirty="0" smtClean="0">
                          <a:solidFill>
                            <a:srgbClr val="000000"/>
                          </a:solidFill>
                          <a:latin typeface="ＭＳ Ｐゴシック"/>
                        </a:rPr>
                        <a:t>主</a:t>
                      </a:r>
                      <a:r>
                        <a:rPr lang="ja-JP" altLang="en-US" sz="1000" b="1" i="0" u="none" strike="noStrike" dirty="0">
                          <a:solidFill>
                            <a:srgbClr val="000000"/>
                          </a:solidFill>
                          <a:latin typeface="ＭＳ Ｐゴシック"/>
                        </a:rPr>
                        <a:t>なねらい</a:t>
                      </a:r>
                      <a:r>
                        <a:rPr lang="en-US" altLang="ja-JP" sz="1000" b="1" i="0" u="none" strike="noStrike" dirty="0" smtClean="0">
                          <a:solidFill>
                            <a:srgbClr val="000000"/>
                          </a:solidFill>
                          <a:latin typeface="ＭＳ Ｐゴシック"/>
                        </a:rPr>
                        <a:t>】</a:t>
                      </a:r>
                      <a:endParaRPr lang="en-US" altLang="ja-JP" sz="1100" b="0" i="0" u="none" strike="noStrike" dirty="0">
                        <a:solidFill>
                          <a:srgbClr val="FF0000"/>
                        </a:solidFill>
                        <a:latin typeface="ＭＳ Ｐゴシック"/>
                      </a:endParaRPr>
                    </a:p>
                  </a:txBody>
                  <a:tcPr marL="9527" marR="9527" marT="9525" marB="0" anchor="ctr">
                    <a:lnL>
                      <a:noFill/>
                    </a:lnL>
                    <a:lnR>
                      <a:noFill/>
                    </a:lnR>
                    <a:lnT>
                      <a:noFill/>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60422">
                <a:tc rowSpan="2">
                  <a:txBody>
                    <a:bodyPr/>
                    <a:lstStyle/>
                    <a:p>
                      <a:pPr algn="l" fontAlgn="ctr"/>
                      <a:r>
                        <a:rPr lang="en-US" altLang="ja-JP" sz="900" b="0" i="0" u="none" strike="noStrike" dirty="0" smtClean="0">
                          <a:solidFill>
                            <a:srgbClr val="000000"/>
                          </a:solidFill>
                          <a:latin typeface="ＭＳ Ｐゴシック"/>
                        </a:rPr>
                        <a:t>A(1)</a:t>
                      </a:r>
                      <a:r>
                        <a:rPr lang="ja-JP" altLang="en-US" sz="900" b="0" i="0" u="none" strike="noStrike" dirty="0" smtClean="0">
                          <a:solidFill>
                            <a:srgbClr val="000000"/>
                          </a:solidFill>
                          <a:latin typeface="ＭＳ Ｐゴシック"/>
                        </a:rPr>
                        <a:t>　</a:t>
                      </a:r>
                      <a:endParaRPr lang="en-US" altLang="ja-JP" sz="900" b="0" i="0" u="none" strike="noStrike" dirty="0" smtClean="0">
                        <a:solidFill>
                          <a:srgbClr val="000000"/>
                        </a:solidFill>
                        <a:latin typeface="ＭＳ Ｐゴシック"/>
                      </a:endParaRPr>
                    </a:p>
                    <a:p>
                      <a:pPr algn="l" fontAlgn="ctr"/>
                      <a:r>
                        <a:rPr lang="ja-JP" altLang="en-US" sz="900" b="0" i="0" u="none" strike="noStrike" dirty="0" smtClean="0">
                          <a:solidFill>
                            <a:srgbClr val="000000"/>
                          </a:solidFill>
                          <a:latin typeface="ＭＳ Ｐゴシック"/>
                        </a:rPr>
                        <a:t>感じ取ったこ</a:t>
                      </a:r>
                      <a:r>
                        <a:rPr lang="ja-JP" altLang="en-US" sz="900" b="0" i="0" u="none" strike="noStrike" dirty="0">
                          <a:solidFill>
                            <a:srgbClr val="000000"/>
                          </a:solidFill>
                          <a:latin typeface="ＭＳ Ｐゴシック"/>
                        </a:rPr>
                        <a:t>と</a:t>
                      </a:r>
                      <a:r>
                        <a:rPr lang="ja-JP" altLang="en-US" sz="900" b="0" i="0" u="none" strike="noStrike" dirty="0" smtClean="0">
                          <a:solidFill>
                            <a:srgbClr val="000000"/>
                          </a:solidFill>
                          <a:latin typeface="ＭＳ Ｐゴシック"/>
                        </a:rPr>
                        <a:t>・考えたこと</a:t>
                      </a:r>
                      <a:endParaRPr lang="ja-JP" altLang="en-US" sz="9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800" b="0" i="0" u="none" strike="noStrike" dirty="0">
                          <a:solidFill>
                            <a:srgbClr val="000000"/>
                          </a:solidFill>
                          <a:latin typeface="ＭＳ Ｐゴシック"/>
                        </a:rPr>
                        <a:t>ア）主題を生み出す</a:t>
                      </a: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smtClean="0">
                          <a:solidFill>
                            <a:srgbClr val="000000"/>
                          </a:solidFill>
                          <a:latin typeface="ＭＳ Ｐゴシック"/>
                        </a:rPr>
                        <a:t>対象</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から</a:t>
                      </a:r>
                      <a:endParaRPr lang="ja-JP" altLang="en-US" sz="800" b="0" i="0" u="none" strike="noStrike" dirty="0">
                        <a:solidFill>
                          <a:srgbClr val="000000"/>
                        </a:solidFill>
                        <a:latin typeface="ＭＳ Ｐゴシック"/>
                      </a:endParaRPr>
                    </a:p>
                  </a:txBody>
                  <a:tcPr marL="9527" marR="952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夢、想像、</a:t>
                      </a:r>
                      <a:br>
                        <a:rPr lang="ja-JP" altLang="en-US" sz="800" b="0" i="0" u="none" strike="noStrike" dirty="0">
                          <a:solidFill>
                            <a:srgbClr val="000000"/>
                          </a:solidFill>
                          <a:latin typeface="ＭＳ Ｐゴシック"/>
                        </a:rPr>
                      </a:br>
                      <a:r>
                        <a:rPr lang="ja-JP" altLang="en-US" sz="800" b="0" i="0" u="none" strike="noStrike" dirty="0">
                          <a:solidFill>
                            <a:srgbClr val="000000"/>
                          </a:solidFill>
                          <a:latin typeface="ＭＳ Ｐゴシック"/>
                        </a:rPr>
                        <a:t>感情から</a:t>
                      </a:r>
                    </a:p>
                  </a:txBody>
                  <a:tcPr marL="9527" marR="9527" marT="9525"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45713">
                <a:tc vMerge="1">
                  <a:txBody>
                    <a:bodyPr/>
                    <a:lstStyle/>
                    <a:p>
                      <a:endParaRPr kumimoji="1" lang="ja-JP" altLang="en-US"/>
                    </a:p>
                  </a:txBody>
                  <a:tcPr/>
                </a:tc>
                <a:tc>
                  <a:txBody>
                    <a:bodyPr/>
                    <a:lstStyle/>
                    <a:p>
                      <a:pPr algn="l" fontAlgn="ctr"/>
                      <a:r>
                        <a:rPr lang="ja-JP" altLang="en-US" sz="800" b="0" i="0" u="none" strike="noStrike" dirty="0" smtClean="0">
                          <a:solidFill>
                            <a:srgbClr val="000000"/>
                          </a:solidFill>
                          <a:latin typeface="ＭＳ Ｐゴシック"/>
                        </a:rPr>
                        <a:t>イ）　構想</a:t>
                      </a:r>
                      <a:endParaRPr lang="ja-JP" altLang="en-US" sz="8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smtClean="0">
                          <a:solidFill>
                            <a:srgbClr val="000000"/>
                          </a:solidFill>
                          <a:latin typeface="ＭＳ Ｐゴシック"/>
                        </a:rPr>
                        <a:t>主題を</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基</a:t>
                      </a:r>
                      <a:r>
                        <a:rPr lang="ja-JP" altLang="en-US" sz="800" b="0" i="0" u="none" strike="noStrike" dirty="0">
                          <a:solidFill>
                            <a:srgbClr val="000000"/>
                          </a:solidFill>
                          <a:latin typeface="ＭＳ Ｐゴシック"/>
                        </a:rPr>
                        <a:t>に</a:t>
                      </a:r>
                    </a:p>
                  </a:txBody>
                  <a:tcPr marL="9527" marR="952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材料や技法から</a:t>
                      </a:r>
                    </a:p>
                  </a:txBody>
                  <a:tcPr marL="9527" marR="9527" marT="9525" marB="0" anchor="ctr">
                    <a:lnL w="6350" cap="flat" cmpd="sng" algn="ctr">
                      <a:solidFill>
                        <a:srgbClr val="000000"/>
                      </a:solidFill>
                      <a:prstDash val="dot"/>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r h="795390">
                <a:tc>
                  <a:txBody>
                    <a:bodyPr/>
                    <a:lstStyle/>
                    <a:p>
                      <a:pPr algn="l" fontAlgn="ctr"/>
                      <a:r>
                        <a:rPr lang="en-US" altLang="ja-JP" sz="900" b="0" i="0" u="none" strike="noStrike" dirty="0" smtClean="0">
                          <a:solidFill>
                            <a:srgbClr val="000000"/>
                          </a:solidFill>
                          <a:latin typeface="ＭＳ Ｐゴシック"/>
                        </a:rPr>
                        <a:t>A(2)</a:t>
                      </a:r>
                      <a:r>
                        <a:rPr lang="ja-JP" altLang="en-US" sz="900" b="0" i="0" u="none" strike="noStrike" dirty="0" smtClean="0">
                          <a:solidFill>
                            <a:srgbClr val="000000"/>
                          </a:solidFill>
                          <a:latin typeface="ＭＳ Ｐゴシック"/>
                        </a:rPr>
                        <a:t>　</a:t>
                      </a:r>
                      <a:endParaRPr lang="en-US" altLang="ja-JP" sz="900" b="0" i="0" u="none" strike="noStrike" dirty="0" smtClean="0">
                        <a:solidFill>
                          <a:srgbClr val="000000"/>
                        </a:solidFill>
                        <a:latin typeface="ＭＳ Ｐゴシック"/>
                      </a:endParaRPr>
                    </a:p>
                    <a:p>
                      <a:pPr algn="l" fontAlgn="ctr"/>
                      <a:r>
                        <a:rPr lang="ja-JP" altLang="en-US" sz="900" b="0" i="0" u="none" strike="noStrike" dirty="0" smtClean="0">
                          <a:solidFill>
                            <a:srgbClr val="000000"/>
                          </a:solidFill>
                          <a:latin typeface="ＭＳ Ｐゴシック"/>
                        </a:rPr>
                        <a:t>目的や機能</a:t>
                      </a:r>
                      <a:r>
                        <a:rPr lang="ja-JP" altLang="en-US" sz="900" b="0" i="0" u="none" strike="noStrike" dirty="0">
                          <a:solidFill>
                            <a:srgbClr val="000000"/>
                          </a:solidFill>
                          <a:latin typeface="ＭＳ Ｐゴシック"/>
                        </a:rPr>
                        <a:t>を</a:t>
                      </a:r>
                      <a:r>
                        <a:rPr lang="ja-JP" altLang="en-US" sz="900" b="0" i="0" u="none" strike="noStrike" dirty="0" smtClean="0">
                          <a:solidFill>
                            <a:srgbClr val="000000"/>
                          </a:solidFill>
                          <a:latin typeface="ＭＳ Ｐゴシック"/>
                        </a:rPr>
                        <a:t>考えた発想</a:t>
                      </a:r>
                      <a:r>
                        <a:rPr lang="ja-JP" altLang="en-US" sz="900" b="0" i="0" u="none" strike="noStrike" dirty="0">
                          <a:solidFill>
                            <a:srgbClr val="000000"/>
                          </a:solidFill>
                          <a:latin typeface="ＭＳ Ｐゴシック"/>
                        </a:rPr>
                        <a:t>や構想</a:t>
                      </a:r>
                    </a:p>
                  </a:txBody>
                  <a:tcPr marL="9527" marR="9527"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800" b="0" i="0" u="none" strike="noStrike" dirty="0">
                          <a:solidFill>
                            <a:srgbClr val="000000"/>
                          </a:solidFill>
                          <a:latin typeface="ＭＳ Ｐゴシック"/>
                        </a:rPr>
                        <a:t>ア</a:t>
                      </a:r>
                      <a:r>
                        <a:rPr lang="ja-JP" altLang="en-US" sz="800" b="0" i="0" u="none" strike="noStrike" dirty="0" smtClean="0">
                          <a:solidFill>
                            <a:srgbClr val="000000"/>
                          </a:solidFill>
                          <a:latin typeface="ＭＳ Ｐゴシック"/>
                        </a:rPr>
                        <a:t>）構成や装飾の</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ための</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目的</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や条件</a:t>
                      </a:r>
                      <a:endParaRPr lang="ja-JP" altLang="en-US" sz="8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イ</a:t>
                      </a:r>
                      <a:r>
                        <a:rPr lang="ja-JP" altLang="en-US" sz="800" b="0" i="0" u="none" strike="noStrike" dirty="0" smtClean="0">
                          <a:solidFill>
                            <a:srgbClr val="000000"/>
                          </a:solidFill>
                          <a:latin typeface="ＭＳ Ｐゴシック"/>
                        </a:rPr>
                        <a:t>）　伝達</a:t>
                      </a:r>
                      <a:endParaRPr lang="ja-JP" altLang="en-US" sz="800" b="0" i="0" u="none" strike="noStrike" dirty="0">
                        <a:solidFill>
                          <a:srgbClr val="000000"/>
                        </a:solidFill>
                        <a:latin typeface="ＭＳ Ｐゴシック"/>
                      </a:endParaRPr>
                    </a:p>
                  </a:txBody>
                  <a:tcPr marL="9527" marR="952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ウ）用途や機能／</a:t>
                      </a:r>
                      <a:br>
                        <a:rPr lang="ja-JP" altLang="en-US" sz="800" b="0" i="0" u="none" strike="noStrike" dirty="0">
                          <a:solidFill>
                            <a:srgbClr val="000000"/>
                          </a:solidFill>
                          <a:latin typeface="ＭＳ Ｐゴシック"/>
                        </a:rPr>
                      </a:br>
                      <a:r>
                        <a:rPr lang="ja-JP" altLang="en-US" sz="800" b="0" i="0" u="none" strike="noStrike" dirty="0">
                          <a:solidFill>
                            <a:srgbClr val="000000"/>
                          </a:solidFill>
                          <a:latin typeface="ＭＳ Ｐゴシック"/>
                        </a:rPr>
                        <a:t>総合的に</a:t>
                      </a:r>
                    </a:p>
                  </a:txBody>
                  <a:tcPr marL="9527" marR="9527"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r h="482129">
                <a:tc>
                  <a:txBody>
                    <a:bodyPr/>
                    <a:lstStyle/>
                    <a:p>
                      <a:pPr algn="l" fontAlgn="ctr"/>
                      <a:r>
                        <a:rPr lang="en-US" sz="900" b="0" i="0" u="none" strike="noStrike" dirty="0" smtClean="0">
                          <a:solidFill>
                            <a:srgbClr val="000000"/>
                          </a:solidFill>
                          <a:latin typeface="ＭＳ Ｐゴシック"/>
                        </a:rPr>
                        <a:t>A(3)</a:t>
                      </a:r>
                      <a:r>
                        <a:rPr lang="ja-JP" altLang="en-US" sz="900" b="0" i="0" u="none" strike="noStrike" dirty="0" smtClean="0">
                          <a:solidFill>
                            <a:srgbClr val="000000"/>
                          </a:solidFill>
                          <a:latin typeface="ＭＳ Ｐゴシック"/>
                        </a:rPr>
                        <a:t>　</a:t>
                      </a:r>
                      <a:endParaRPr lang="en-US" altLang="ja-JP" sz="900" b="0" i="0" u="none" strike="noStrike" dirty="0" smtClean="0">
                        <a:solidFill>
                          <a:srgbClr val="000000"/>
                        </a:solidFill>
                        <a:latin typeface="ＭＳ Ｐゴシック"/>
                      </a:endParaRPr>
                    </a:p>
                    <a:p>
                      <a:pPr algn="l" fontAlgn="ctr"/>
                      <a:r>
                        <a:rPr lang="ja-JP" altLang="en-US" sz="900" b="0" i="0" u="none" strike="noStrike" dirty="0" smtClean="0">
                          <a:solidFill>
                            <a:srgbClr val="000000"/>
                          </a:solidFill>
                          <a:latin typeface="ＭＳ Ｐゴシック"/>
                        </a:rPr>
                        <a:t>技能</a:t>
                      </a:r>
                      <a:endParaRPr lang="ja-JP" altLang="en-US" sz="900" b="0" i="0" u="none" strike="noStrike" dirty="0">
                        <a:solidFill>
                          <a:srgbClr val="000000"/>
                        </a:solidFill>
                        <a:latin typeface="ＭＳ Ｐゴシック"/>
                      </a:endParaRPr>
                    </a:p>
                  </a:txBody>
                  <a:tcPr marL="9527" marR="9527"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l" fontAlgn="ctr"/>
                      <a:r>
                        <a:rPr lang="ja-JP" altLang="en-US" sz="800" b="0" i="0" u="none" strike="noStrike" dirty="0" smtClean="0">
                          <a:solidFill>
                            <a:srgbClr val="000000"/>
                          </a:solidFill>
                          <a:latin typeface="ＭＳ Ｐゴシック"/>
                        </a:rPr>
                        <a:t>材料</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や用具</a:t>
                      </a:r>
                      <a:endParaRPr lang="en-US" altLang="ja-JP" sz="800" b="0" i="0" u="none" strike="noStrike" dirty="0" smtClean="0">
                        <a:solidFill>
                          <a:srgbClr val="000000"/>
                        </a:solidFill>
                        <a:latin typeface="ＭＳ Ｐゴシック"/>
                      </a:endParaRPr>
                    </a:p>
                    <a:p>
                      <a:pPr algn="l" fontAlgn="ctr"/>
                      <a:r>
                        <a:rPr lang="ja-JP" altLang="en-US" sz="800" b="0" i="0" u="none" strike="noStrike" dirty="0" smtClean="0">
                          <a:solidFill>
                            <a:srgbClr val="000000"/>
                          </a:solidFill>
                          <a:latin typeface="ＭＳ Ｐゴシック"/>
                        </a:rPr>
                        <a:t>の</a:t>
                      </a:r>
                      <a:r>
                        <a:rPr lang="ja-JP" altLang="en-US" sz="800" b="0" i="0" u="none" strike="noStrike" dirty="0">
                          <a:solidFill>
                            <a:srgbClr val="000000"/>
                          </a:solidFill>
                          <a:latin typeface="ＭＳ Ｐゴシック"/>
                        </a:rPr>
                        <a:t>特性</a:t>
                      </a:r>
                    </a:p>
                  </a:txBody>
                  <a:tcPr marL="9527" marR="9527"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latin typeface="ＭＳ Ｐゴシック"/>
                        </a:rPr>
                        <a:t>新たな表現方法の工夫</a:t>
                      </a:r>
                    </a:p>
                  </a:txBody>
                  <a:tcPr marL="9527" marR="9527" marT="9525"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900" b="0" i="0" u="none" strike="noStrike" dirty="0">
                          <a:solidFill>
                            <a:srgbClr val="000000"/>
                          </a:solidFill>
                          <a:latin typeface="ＭＳ Ｐゴシック"/>
                        </a:rPr>
                        <a:t>見通</a:t>
                      </a:r>
                      <a:r>
                        <a:rPr lang="ja-JP" altLang="en-US" sz="800" b="0" i="0" u="none" strike="noStrike" dirty="0">
                          <a:solidFill>
                            <a:srgbClr val="000000"/>
                          </a:solidFill>
                          <a:latin typeface="ＭＳ Ｐゴシック"/>
                        </a:rPr>
                        <a:t>し</a:t>
                      </a:r>
                    </a:p>
                  </a:txBody>
                  <a:tcPr marL="9527" marR="9527" marT="9525"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39" name="日付プレースホルダ 11"/>
          <p:cNvSpPr txBox="1">
            <a:spLocks noGrp="1"/>
          </p:cNvSpPr>
          <p:nvPr/>
        </p:nvSpPr>
        <p:spPr>
          <a:xfrm>
            <a:off x="104775" y="44450"/>
            <a:ext cx="1079500" cy="242888"/>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graphicFrame>
        <p:nvGraphicFramePr>
          <p:cNvPr id="58" name="表 57"/>
          <p:cNvGraphicFramePr>
            <a:graphicFrameLocks noGrp="1"/>
          </p:cNvGraphicFramePr>
          <p:nvPr/>
        </p:nvGraphicFramePr>
        <p:xfrm>
          <a:off x="6915150" y="3030538"/>
          <a:ext cx="2120901" cy="1655762"/>
        </p:xfrm>
        <a:graphic>
          <a:graphicData uri="http://schemas.openxmlformats.org/drawingml/2006/table">
            <a:tbl>
              <a:tblPr/>
              <a:tblGrid>
                <a:gridCol w="530225"/>
                <a:gridCol w="530225"/>
                <a:gridCol w="454478"/>
                <a:gridCol w="605973"/>
              </a:tblGrid>
              <a:tr h="191902">
                <a:tc gridSpan="4">
                  <a:txBody>
                    <a:bodyPr/>
                    <a:lstStyle/>
                    <a:p>
                      <a:pPr algn="l" fontAlgn="ctr"/>
                      <a:r>
                        <a:rPr lang="en-US" altLang="ja-JP" sz="1000" b="1" i="0" u="none" strike="noStrike" dirty="0">
                          <a:solidFill>
                            <a:srgbClr val="000000"/>
                          </a:solidFill>
                          <a:latin typeface="ＭＳ Ｐゴシック"/>
                        </a:rPr>
                        <a:t>【</a:t>
                      </a:r>
                      <a:r>
                        <a:rPr lang="ja-JP" altLang="en-US" sz="1000" b="1" i="0" u="none" strike="noStrike" dirty="0">
                          <a:solidFill>
                            <a:srgbClr val="000000"/>
                          </a:solidFill>
                          <a:latin typeface="ＭＳ Ｐゴシック"/>
                        </a:rPr>
                        <a:t>造形要素</a:t>
                      </a:r>
                      <a:r>
                        <a:rPr lang="en-US" altLang="ja-JP" sz="1000" b="1" i="0" u="none" strike="noStrike" dirty="0">
                          <a:solidFill>
                            <a:srgbClr val="000000"/>
                          </a:solidFill>
                          <a:latin typeface="ＭＳ Ｐゴシック"/>
                        </a:rPr>
                        <a:t>】</a:t>
                      </a:r>
                    </a:p>
                  </a:txBody>
                  <a:tcPr marL="9523" marR="9523" marT="9523" marB="0" anchor="ctr">
                    <a:lnL>
                      <a:noFill/>
                    </a:lnL>
                    <a:lnR>
                      <a:noFill/>
                    </a:lnR>
                    <a:lnT>
                      <a:noFill/>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326681">
                <a:tc>
                  <a:txBody>
                    <a:bodyPr/>
                    <a:lstStyle/>
                    <a:p>
                      <a:pPr algn="ctr" fontAlgn="ctr"/>
                      <a:r>
                        <a:rPr lang="ja-JP" altLang="en-US" sz="900" b="0" i="0" u="none" strike="noStrike" dirty="0">
                          <a:solidFill>
                            <a:srgbClr val="000000"/>
                          </a:solidFill>
                          <a:latin typeface="ＭＳ Ｐゴシック"/>
                        </a:rPr>
                        <a:t>形</a:t>
                      </a: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色彩</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材料</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光などの</a:t>
                      </a:r>
                      <a:br>
                        <a:rPr lang="ja-JP" altLang="en-US" sz="900" b="0" i="0" u="none" strike="noStrike" dirty="0">
                          <a:solidFill>
                            <a:srgbClr val="000000"/>
                          </a:solidFill>
                          <a:latin typeface="ＭＳ Ｐゴシック"/>
                        </a:rPr>
                      </a:br>
                      <a:r>
                        <a:rPr lang="ja-JP" altLang="en-US" sz="900" b="0" i="0" u="none" strike="noStrike" dirty="0">
                          <a:solidFill>
                            <a:srgbClr val="000000"/>
                          </a:solidFill>
                          <a:latin typeface="ＭＳ Ｐゴシック"/>
                        </a:rPr>
                        <a:t>性質</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r>
              <a:tr h="380422">
                <a:tc>
                  <a:txBody>
                    <a:bodyPr/>
                    <a:lstStyle/>
                    <a:p>
                      <a:pPr algn="ctr" fontAlgn="ctr"/>
                      <a:r>
                        <a:rPr lang="ja-JP" altLang="en-US" sz="900" b="0" i="0" u="none" strike="noStrike" dirty="0" smtClean="0">
                          <a:solidFill>
                            <a:srgbClr val="000000"/>
                          </a:solidFill>
                          <a:latin typeface="ＭＳ Ｐゴシック"/>
                        </a:rPr>
                        <a:t>遠近感</a:t>
                      </a:r>
                      <a:r>
                        <a:rPr lang="ja-JP" altLang="en-US" sz="900" b="0" i="0" u="none" strike="noStrike" dirty="0">
                          <a:solidFill>
                            <a:srgbClr val="000000"/>
                          </a:solidFill>
                          <a:latin typeface="ＭＳ Ｐゴシック"/>
                        </a:rPr>
                        <a:t/>
                      </a:r>
                      <a:br>
                        <a:rPr lang="ja-JP" altLang="en-US" sz="900" b="0" i="0" u="none" strike="noStrike" dirty="0">
                          <a:solidFill>
                            <a:srgbClr val="000000"/>
                          </a:solidFill>
                          <a:latin typeface="ＭＳ Ｐゴシック"/>
                        </a:rPr>
                      </a:br>
                      <a:r>
                        <a:rPr lang="ja-JP" altLang="en-US" sz="900" b="0" i="0" u="none" strike="noStrike" dirty="0">
                          <a:solidFill>
                            <a:srgbClr val="000000"/>
                          </a:solidFill>
                          <a:latin typeface="ＭＳ Ｐゴシック"/>
                        </a:rPr>
                        <a:t>立体感</a:t>
                      </a: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smtClean="0">
                          <a:solidFill>
                            <a:srgbClr val="000000"/>
                          </a:solidFill>
                          <a:latin typeface="ＭＳ Ｐゴシック"/>
                        </a:rPr>
                        <a:t>量感・塊</a:t>
                      </a:r>
                      <a:endParaRPr lang="ja-JP" altLang="en-US" sz="900" b="0" i="0" u="none" strike="noStrike" dirty="0">
                        <a:solidFill>
                          <a:srgbClr val="000000"/>
                        </a:solidFill>
                        <a:latin typeface="ＭＳ Ｐゴシック"/>
                      </a:endParaRP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動き</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文字</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r>
              <a:tr h="460227">
                <a:tc>
                  <a:txBody>
                    <a:bodyPr/>
                    <a:lstStyle/>
                    <a:p>
                      <a:pPr algn="ctr" fontAlgn="ctr"/>
                      <a:r>
                        <a:rPr lang="ja-JP" altLang="en-US" sz="900" b="0" i="0" u="none" strike="noStrike" dirty="0" smtClean="0">
                          <a:solidFill>
                            <a:srgbClr val="000000"/>
                          </a:solidFill>
                          <a:latin typeface="ＭＳ Ｐゴシック"/>
                        </a:rPr>
                        <a:t>単純化</a:t>
                      </a:r>
                      <a:endParaRPr lang="en-US" altLang="ja-JP" sz="900" b="0" i="0" u="none" strike="noStrike" dirty="0" smtClean="0">
                        <a:solidFill>
                          <a:srgbClr val="000000"/>
                        </a:solidFill>
                        <a:latin typeface="ＭＳ Ｐゴシック"/>
                      </a:endParaRPr>
                    </a:p>
                    <a:p>
                      <a:pPr algn="ctr" fontAlgn="ctr"/>
                      <a:r>
                        <a:rPr lang="ja-JP" altLang="en-US" sz="900" b="0" i="0" u="none" strike="noStrike" dirty="0" smtClean="0">
                          <a:solidFill>
                            <a:srgbClr val="000000"/>
                          </a:solidFill>
                          <a:latin typeface="ＭＳ Ｐゴシック"/>
                        </a:rPr>
                        <a:t>強調</a:t>
                      </a:r>
                      <a:endParaRPr lang="en-US" altLang="ja-JP" sz="900" b="0" i="0" u="none" strike="noStrike" dirty="0" smtClean="0">
                        <a:solidFill>
                          <a:srgbClr val="000000"/>
                        </a:solidFill>
                        <a:latin typeface="ＭＳ Ｐゴシック"/>
                      </a:endParaRPr>
                    </a:p>
                    <a:p>
                      <a:pPr algn="ctr" fontAlgn="ctr"/>
                      <a:r>
                        <a:rPr lang="ja-JP" altLang="en-US" sz="900" b="0" i="0" u="none" strike="noStrike" dirty="0" smtClean="0">
                          <a:solidFill>
                            <a:srgbClr val="000000"/>
                          </a:solidFill>
                          <a:latin typeface="ＭＳ Ｐゴシック"/>
                        </a:rPr>
                        <a:t>省略</a:t>
                      </a:r>
                      <a:endParaRPr lang="ja-JP" altLang="en-US" sz="900" b="0" i="0" u="none" strike="noStrike" dirty="0">
                        <a:solidFill>
                          <a:srgbClr val="000000"/>
                        </a:solidFill>
                        <a:latin typeface="ＭＳ Ｐゴシック"/>
                      </a:endParaRP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空間</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材料</a:t>
                      </a:r>
                      <a:r>
                        <a:rPr lang="ja-JP" altLang="en-US" sz="900" b="0" i="0" u="none" strike="noStrike" dirty="0" smtClean="0">
                          <a:solidFill>
                            <a:srgbClr val="000000"/>
                          </a:solidFill>
                          <a:latin typeface="ＭＳ Ｐゴシック"/>
                        </a:rPr>
                        <a:t>の</a:t>
                      </a:r>
                      <a:endParaRPr lang="en-US" altLang="ja-JP" sz="900" b="0" i="0" u="none" strike="noStrike" dirty="0" smtClean="0">
                        <a:solidFill>
                          <a:srgbClr val="000000"/>
                        </a:solidFill>
                        <a:latin typeface="ＭＳ Ｐゴシック"/>
                      </a:endParaRPr>
                    </a:p>
                    <a:p>
                      <a:pPr algn="ctr" fontAlgn="ctr"/>
                      <a:r>
                        <a:rPr lang="ja-JP" altLang="en-US" sz="900" b="0" i="0" u="none" strike="noStrike" dirty="0" smtClean="0">
                          <a:solidFill>
                            <a:srgbClr val="000000"/>
                          </a:solidFill>
                          <a:latin typeface="ＭＳ Ｐゴシック"/>
                        </a:rPr>
                        <a:t>組合せ</a:t>
                      </a:r>
                      <a:endParaRPr lang="ja-JP" altLang="en-US" sz="900" b="0" i="0" u="none" strike="noStrike" dirty="0">
                        <a:solidFill>
                          <a:srgbClr val="000000"/>
                        </a:solidFill>
                        <a:latin typeface="ＭＳ Ｐゴシック"/>
                      </a:endParaRP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図柄</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6350" cap="flat" cmpd="sng" algn="ctr">
                      <a:solidFill>
                        <a:srgbClr val="000000"/>
                      </a:solidFill>
                      <a:prstDash val="dash"/>
                      <a:round/>
                      <a:headEnd type="none" w="med" len="med"/>
                      <a:tailEnd type="none" w="med" len="med"/>
                    </a:lnB>
                    <a:solidFill>
                      <a:schemeClr val="bg1"/>
                    </a:solidFill>
                  </a:tcPr>
                </a:tc>
              </a:tr>
              <a:tr h="296530">
                <a:tc>
                  <a:txBody>
                    <a:bodyPr/>
                    <a:lstStyle/>
                    <a:p>
                      <a:pPr algn="ctr" fontAlgn="ctr"/>
                      <a:r>
                        <a:rPr lang="ja-JP" altLang="en-US" sz="900" b="0" i="0" u="none" strike="noStrike" dirty="0">
                          <a:solidFill>
                            <a:srgbClr val="000000"/>
                          </a:solidFill>
                          <a:latin typeface="ＭＳ Ｐゴシック"/>
                        </a:rPr>
                        <a:t>構成</a:t>
                      </a:r>
                    </a:p>
                  </a:txBody>
                  <a:tcPr marL="9523" marR="9523" marT="9523" marB="0" anchor="ctr">
                    <a:lnL w="19050" cap="flat" cmpd="sng" algn="ctr">
                      <a:solidFill>
                        <a:srgbClr val="000000"/>
                      </a:solidFill>
                      <a:prstDash val="solid"/>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　</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　</a:t>
                      </a:r>
                    </a:p>
                  </a:txBody>
                  <a:tcPr marL="9523" marR="9523" marT="9523" marB="0" anchor="ctr">
                    <a:lnL w="6350" cap="flat" cmpd="sng" algn="ctr">
                      <a:solidFill>
                        <a:srgbClr val="000000"/>
                      </a:solidFill>
                      <a:prstDash val="dash"/>
                      <a:round/>
                      <a:headEnd type="none" w="med" len="med"/>
                      <a:tailEnd type="none" w="med" len="med"/>
                    </a:lnL>
                    <a:lnR w="6350" cap="flat" cmpd="sng" algn="ctr">
                      <a:solidFill>
                        <a:srgbClr val="000000"/>
                      </a:solidFill>
                      <a:prstDash val="dash"/>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a:solidFill>
                            <a:srgbClr val="000000"/>
                          </a:solidFill>
                          <a:latin typeface="ＭＳ Ｐゴシック"/>
                        </a:rPr>
                        <a:t>その他</a:t>
                      </a:r>
                    </a:p>
                  </a:txBody>
                  <a:tcPr marL="9523" marR="9523" marT="9523" marB="0" anchor="ctr">
                    <a:lnL w="635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ash"/>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r>
            </a:tbl>
          </a:graphicData>
        </a:graphic>
      </p:graphicFrame>
      <p:sp>
        <p:nvSpPr>
          <p:cNvPr id="2109" name="円/楕円 29"/>
          <p:cNvSpPr>
            <a:spLocks noChangeArrowheads="1"/>
          </p:cNvSpPr>
          <p:nvPr/>
        </p:nvSpPr>
        <p:spPr bwMode="auto">
          <a:xfrm>
            <a:off x="7480300" y="995363"/>
            <a:ext cx="604838"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10" name="円/楕円 29"/>
          <p:cNvSpPr>
            <a:spLocks noChangeArrowheads="1"/>
          </p:cNvSpPr>
          <p:nvPr/>
        </p:nvSpPr>
        <p:spPr bwMode="auto">
          <a:xfrm>
            <a:off x="8388350" y="992188"/>
            <a:ext cx="541338" cy="40005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11" name="円/楕円 29"/>
          <p:cNvSpPr>
            <a:spLocks noChangeArrowheads="1"/>
          </p:cNvSpPr>
          <p:nvPr/>
        </p:nvSpPr>
        <p:spPr bwMode="auto">
          <a:xfrm>
            <a:off x="7480300" y="3224213"/>
            <a:ext cx="431800" cy="276225"/>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12" name="円/楕円 29"/>
          <p:cNvSpPr>
            <a:spLocks noChangeArrowheads="1"/>
          </p:cNvSpPr>
          <p:nvPr/>
        </p:nvSpPr>
        <p:spPr bwMode="auto">
          <a:xfrm>
            <a:off x="6951663" y="3214688"/>
            <a:ext cx="431800" cy="285750"/>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graphicFrame>
        <p:nvGraphicFramePr>
          <p:cNvPr id="26" name="Group 317"/>
          <p:cNvGraphicFramePr>
            <a:graphicFrameLocks noGrp="1"/>
          </p:cNvGraphicFramePr>
          <p:nvPr>
            <p:extLst>
              <p:ext uri="{D42A27DB-BD31-4B8C-83A1-F6EECF244321}">
                <p14:modId xmlns:p14="http://schemas.microsoft.com/office/powerpoint/2010/main" val="212865272"/>
              </p:ext>
            </p:extLst>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発・技</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学校名　　　氏名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7" name="Group 184"/>
          <p:cNvGraphicFramePr>
            <a:graphicFrameLocks noGrp="1"/>
          </p:cNvGraphicFramePr>
          <p:nvPr/>
        </p:nvGraphicFramePr>
        <p:xfrm>
          <a:off x="4013200" y="287338"/>
          <a:ext cx="4951413" cy="504825"/>
        </p:xfrm>
        <a:graphic>
          <a:graphicData uri="http://schemas.openxmlformats.org/drawingml/2006/table">
            <a:tbl>
              <a:tblPr/>
              <a:tblGrid>
                <a:gridCol w="846380"/>
                <a:gridCol w="1296326"/>
                <a:gridCol w="1871481"/>
                <a:gridCol w="937226"/>
              </a:tblGrid>
              <a:tr h="26105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sng"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　　）時間扱い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4">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28" name="表 27"/>
          <p:cNvGraphicFramePr>
            <a:graphicFrameLocks noGrp="1"/>
          </p:cNvGraphicFramePr>
          <p:nvPr/>
        </p:nvGraphicFramePr>
        <p:xfrm>
          <a:off x="104775" y="898525"/>
          <a:ext cx="6696075" cy="1914604"/>
        </p:xfrm>
        <a:graphic>
          <a:graphicData uri="http://schemas.openxmlformats.org/drawingml/2006/table">
            <a:tbl>
              <a:tblPr/>
              <a:tblGrid>
                <a:gridCol w="2308573"/>
                <a:gridCol w="2192561"/>
                <a:gridCol w="2194941"/>
              </a:tblGrid>
              <a:tr h="5790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41" marB="45741">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41" marB="45741">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5442">
                <a:tc>
                  <a:txBody>
                    <a:bodyPr/>
                    <a:lstStyle/>
                    <a:p>
                      <a:endParaRPr kumimoji="1" lang="ja-JP" altLang="en-US" sz="1800" dirty="0"/>
                    </a:p>
                  </a:txBody>
                  <a:tcPr marL="91462" marR="91462" marT="45741" marB="45741">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41" marB="457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41" marB="45741">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29" name="円/楕円 28"/>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30" name="円/楕円 29"/>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31" name="円/楕円 30"/>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32" name="表 31"/>
          <p:cNvGraphicFramePr>
            <a:graphicFrameLocks noGrp="1"/>
          </p:cNvGraphicFramePr>
          <p:nvPr/>
        </p:nvGraphicFramePr>
        <p:xfrm>
          <a:off x="1619250" y="2903538"/>
          <a:ext cx="5207000" cy="3816350"/>
        </p:xfrm>
        <a:graphic>
          <a:graphicData uri="http://schemas.openxmlformats.org/drawingml/2006/table">
            <a:tbl>
              <a:tblPr firstRow="1" bandRow="1">
                <a:tableStyleId>{5C22544A-7EE6-4342-B048-85BDC9FD1C3A}</a:tableStyleId>
              </a:tblPr>
              <a:tblGrid>
                <a:gridCol w="5207000"/>
              </a:tblGrid>
              <a:tr h="5042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2132">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a:t>
                      </a:r>
                    </a:p>
                    <a:p>
                      <a:endParaRPr kumimoji="1" lang="ja-JP" altLang="en-US" sz="1800" dirty="0">
                        <a:latin typeface="ＭＳ 明朝" pitchFamily="17" charset="-128"/>
                        <a:ea typeface="ＭＳ 明朝" pitchFamily="17" charset="-128"/>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33" name="Group 315"/>
          <p:cNvGraphicFramePr>
            <a:graphicFrameLocks noGrp="1"/>
          </p:cNvGraphicFramePr>
          <p:nvPr/>
        </p:nvGraphicFramePr>
        <p:xfrm>
          <a:off x="104775" y="2927350"/>
          <a:ext cx="1439863" cy="3741738"/>
        </p:xfrm>
        <a:graphic>
          <a:graphicData uri="http://schemas.openxmlformats.org/drawingml/2006/table">
            <a:tbl>
              <a:tblPr/>
              <a:tblGrid>
                <a:gridCol w="1439863"/>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4" name="表 33"/>
          <p:cNvGraphicFramePr>
            <a:graphicFrameLocks noGrp="1"/>
          </p:cNvGraphicFramePr>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36" name="円/楕円 35"/>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sp>
        <p:nvSpPr>
          <p:cNvPr id="40" name="右矢印 27"/>
          <p:cNvSpPr/>
          <p:nvPr/>
        </p:nvSpPr>
        <p:spPr>
          <a:xfrm>
            <a:off x="6707188" y="561340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2"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右矢印 43"/>
          <p:cNvSpPr/>
          <p:nvPr/>
        </p:nvSpPr>
        <p:spPr>
          <a:xfrm>
            <a:off x="1466850" y="4724400"/>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1" name="円/楕円 50"/>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82" name="円/楕円 29"/>
          <p:cNvSpPr>
            <a:spLocks noChangeArrowheads="1"/>
          </p:cNvSpPr>
          <p:nvPr/>
        </p:nvSpPr>
        <p:spPr bwMode="auto">
          <a:xfrm>
            <a:off x="127000" y="357188"/>
            <a:ext cx="360363"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83" name="円/楕円 22"/>
          <p:cNvSpPr>
            <a:spLocks noChangeArrowheads="1"/>
          </p:cNvSpPr>
          <p:nvPr/>
        </p:nvSpPr>
        <p:spPr bwMode="auto">
          <a:xfrm>
            <a:off x="6654800" y="552450"/>
            <a:ext cx="51276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84" name="円/楕円 23"/>
          <p:cNvSpPr>
            <a:spLocks noChangeArrowheads="1"/>
          </p:cNvSpPr>
          <p:nvPr/>
        </p:nvSpPr>
        <p:spPr bwMode="auto">
          <a:xfrm>
            <a:off x="5003800" y="552450"/>
            <a:ext cx="43021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85"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2186" name="テキスト ボックス 26"/>
          <p:cNvSpPr txBox="1">
            <a:spLocks noChangeArrowheads="1"/>
          </p:cNvSpPr>
          <p:nvPr/>
        </p:nvSpPr>
        <p:spPr bwMode="auto">
          <a:xfrm>
            <a:off x="893763" y="322263"/>
            <a:ext cx="32067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この指導ユニット（一つのねらいとその指導工夫）のタイトル</a:t>
            </a:r>
          </a:p>
        </p:txBody>
      </p:sp>
      <p:sp>
        <p:nvSpPr>
          <p:cNvPr id="37" name="テキスト ボックス 36"/>
          <p:cNvSpPr txBox="1"/>
          <p:nvPr/>
        </p:nvSpPr>
        <p:spPr>
          <a:xfrm>
            <a:off x="1028268" y="18276"/>
            <a:ext cx="877163"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中学シート</a:t>
            </a:r>
            <a:endParaRPr kumimoji="1" lang="ja-JP" altLang="en-US" sz="1200" dirty="0"/>
          </a:p>
        </p:txBody>
      </p:sp>
    </p:spTree>
    <p:extLst>
      <p:ext uri="{BB962C8B-B14F-4D97-AF65-F5344CB8AC3E}">
        <p14:creationId xmlns:p14="http://schemas.microsoft.com/office/powerpoint/2010/main" val="1887947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Group 327"/>
          <p:cNvGraphicFramePr>
            <a:graphicFrameLocks noGrp="1"/>
          </p:cNvGraphicFramePr>
          <p:nvPr/>
        </p:nvGraphicFramePr>
        <p:xfrm>
          <a:off x="6937375" y="850900"/>
          <a:ext cx="2065336" cy="2305050"/>
        </p:xfrm>
        <a:graphic>
          <a:graphicData uri="http://schemas.openxmlformats.org/drawingml/2006/table">
            <a:tbl>
              <a:tblPr/>
              <a:tblGrid>
                <a:gridCol w="244148"/>
                <a:gridCol w="237986"/>
                <a:gridCol w="215905"/>
                <a:gridCol w="215905"/>
                <a:gridCol w="215905"/>
                <a:gridCol w="215905"/>
                <a:gridCol w="304760"/>
                <a:gridCol w="414822"/>
              </a:tblGrid>
              <a:tr h="231121">
                <a:tc gridSpan="8">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扱う材料や造形要素等</a:t>
                      </a: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anchor="ctr" horzOverflow="overflow">
                    <a:lnL>
                      <a:noFill/>
                    </a:lnL>
                    <a:lnR>
                      <a:noFill/>
                    </a:lnR>
                    <a:lnT>
                      <a:noFill/>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5193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絵画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鉛</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筆</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など</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日</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本</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油</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水</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版</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漫画</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ｲﾗｽﾄ</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42821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彫刻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木</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石</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属</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繊</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維</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紙</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66208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ザ</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イ</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ン</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装飾</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能力</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ｺﾐｭﾆｹｰ</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ｼｮﾝ能力</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（視覚伝達）</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機能的で美しく</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する力</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環境に</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関する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ﾃﾞｻﾞｲﾝなど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の総合力</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r>
              <a:tr h="531701">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映像メディア</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写</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真</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オ</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ｺﾝﾋﾟｭｰﾀ</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他</a:t>
                      </a:r>
                    </a:p>
                  </a:txBody>
                  <a:tcPr marL="9517" marR="9517" marT="9521" marB="0" anchor="ctr" horzOverflow="overflow">
                    <a:lnL w="9525" cap="flat" cmpd="sng" algn="ctr">
                      <a:solidFill>
                        <a:schemeClr val="tx1"/>
                      </a:solidFill>
                      <a:prstDash val="sysDash"/>
                      <a:round/>
                      <a:headEnd type="none" w="med" len="med"/>
                      <a:tailEnd type="none" w="med" len="med"/>
                    </a:lnL>
                    <a:lnR w="6350" cap="flat" cmpd="sng" algn="ctr">
                      <a:solidFill>
                        <a:schemeClr val="tx1"/>
                      </a:solidFill>
                      <a:prstDash val="lgDashDot"/>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gridSpan="3">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horzOverflow="overflow">
                    <a:lnL w="6350" cap="flat" cmpd="sng" algn="ctr">
                      <a:solidFill>
                        <a:schemeClr val="tx1"/>
                      </a:solidFill>
                      <a:prstDash val="lgDashDot"/>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graphicFrame>
        <p:nvGraphicFramePr>
          <p:cNvPr id="33" name="Group 317"/>
          <p:cNvGraphicFramePr>
            <a:graphicFrameLocks noGrp="1"/>
          </p:cNvGraphicFramePr>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発・技</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学校名　　　氏名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5" name="Group 184"/>
          <p:cNvGraphicFramePr>
            <a:graphicFrameLocks noGrp="1"/>
          </p:cNvGraphicFramePr>
          <p:nvPr/>
        </p:nvGraphicFramePr>
        <p:xfrm>
          <a:off x="4013200" y="287338"/>
          <a:ext cx="4951413" cy="504826"/>
        </p:xfrm>
        <a:graphic>
          <a:graphicData uri="http://schemas.openxmlformats.org/drawingml/2006/table">
            <a:tbl>
              <a:tblPr/>
              <a:tblGrid>
                <a:gridCol w="846380"/>
                <a:gridCol w="1296326"/>
                <a:gridCol w="1871481"/>
                <a:gridCol w="937226"/>
              </a:tblGrid>
              <a:tr h="261052">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sng"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　　）時間扱い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3">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 name="日付プレースホルダ 11"/>
          <p:cNvSpPr txBox="1">
            <a:spLocks noGrp="1"/>
          </p:cNvSpPr>
          <p:nvPr/>
        </p:nvSpPr>
        <p:spPr>
          <a:xfrm>
            <a:off x="0" y="44450"/>
            <a:ext cx="974725" cy="273050"/>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graphicFrame>
        <p:nvGraphicFramePr>
          <p:cNvPr id="38" name="表 37"/>
          <p:cNvGraphicFramePr>
            <a:graphicFrameLocks noGrp="1"/>
          </p:cNvGraphicFramePr>
          <p:nvPr>
            <p:extLst>
              <p:ext uri="{D42A27DB-BD31-4B8C-83A1-F6EECF244321}">
                <p14:modId xmlns:p14="http://schemas.microsoft.com/office/powerpoint/2010/main" val="164493744"/>
              </p:ext>
            </p:extLst>
          </p:nvPr>
        </p:nvGraphicFramePr>
        <p:xfrm>
          <a:off x="104775" y="898525"/>
          <a:ext cx="6696075" cy="1914545"/>
        </p:xfrm>
        <a:graphic>
          <a:graphicData uri="http://schemas.openxmlformats.org/drawingml/2006/table">
            <a:tbl>
              <a:tblPr/>
              <a:tblGrid>
                <a:gridCol w="2308573"/>
                <a:gridCol w="2192561"/>
                <a:gridCol w="2194941"/>
              </a:tblGrid>
              <a:tr h="5791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5387">
                <a:tc>
                  <a:txBody>
                    <a:bodyPr/>
                    <a:lstStyle/>
                    <a:p>
                      <a:endParaRPr kumimoji="1" lang="ja-JP" altLang="en-US" sz="1800" dirty="0"/>
                    </a:p>
                  </a:txBody>
                  <a:tcPr marL="91462" marR="91462" marT="45739" marB="45739">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800" dirty="0"/>
                    </a:p>
                  </a:txBody>
                  <a:tcPr marL="91462" marR="91462" marT="45739" marB="45739">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40" name="円/楕円 39"/>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42" name="円/楕円 41"/>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43" name="円/楕円 42"/>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44" name="表 43"/>
          <p:cNvGraphicFramePr>
            <a:graphicFrameLocks noGrp="1"/>
          </p:cNvGraphicFramePr>
          <p:nvPr>
            <p:extLst>
              <p:ext uri="{D42A27DB-BD31-4B8C-83A1-F6EECF244321}">
                <p14:modId xmlns:p14="http://schemas.microsoft.com/office/powerpoint/2010/main" val="3251375844"/>
              </p:ext>
            </p:extLst>
          </p:nvPr>
        </p:nvGraphicFramePr>
        <p:xfrm>
          <a:off x="1619250" y="2903538"/>
          <a:ext cx="5207000" cy="3816350"/>
        </p:xfrm>
        <a:graphic>
          <a:graphicData uri="http://schemas.openxmlformats.org/drawingml/2006/table">
            <a:tbl>
              <a:tblPr firstRow="1" bandRow="1">
                <a:tableStyleId>{5C22544A-7EE6-4342-B048-85BDC9FD1C3A}</a:tableStyleId>
              </a:tblPr>
              <a:tblGrid>
                <a:gridCol w="5207000"/>
              </a:tblGrid>
              <a:tr h="5042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2132">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a:t>
                      </a:r>
                    </a:p>
                    <a:p>
                      <a:endParaRPr kumimoji="1" lang="ja-JP" altLang="en-US" sz="1800" dirty="0">
                        <a:latin typeface="ＭＳ 明朝" pitchFamily="17" charset="-128"/>
                        <a:ea typeface="ＭＳ 明朝" pitchFamily="17" charset="-128"/>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45" name="Group 315"/>
          <p:cNvGraphicFramePr>
            <a:graphicFrameLocks noGrp="1"/>
          </p:cNvGraphicFramePr>
          <p:nvPr>
            <p:extLst>
              <p:ext uri="{D42A27DB-BD31-4B8C-83A1-F6EECF244321}">
                <p14:modId xmlns:p14="http://schemas.microsoft.com/office/powerpoint/2010/main" val="3843657811"/>
              </p:ext>
            </p:extLst>
          </p:nvPr>
        </p:nvGraphicFramePr>
        <p:xfrm>
          <a:off x="104775" y="2927350"/>
          <a:ext cx="1439863" cy="3741738"/>
        </p:xfrm>
        <a:graphic>
          <a:graphicData uri="http://schemas.openxmlformats.org/drawingml/2006/table">
            <a:tbl>
              <a:tblPr/>
              <a:tblGrid>
                <a:gridCol w="1439863"/>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44" marR="90144"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50" name="表 49"/>
          <p:cNvGraphicFramePr>
            <a:graphicFrameLocks noGrp="1"/>
          </p:cNvGraphicFramePr>
          <p:nvPr>
            <p:extLst>
              <p:ext uri="{D42A27DB-BD31-4B8C-83A1-F6EECF244321}">
                <p14:modId xmlns:p14="http://schemas.microsoft.com/office/powerpoint/2010/main" val="2696834700"/>
              </p:ext>
            </p:extLst>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51" name="円/楕円 50"/>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graphicFrame>
        <p:nvGraphicFramePr>
          <p:cNvPr id="52" name="Group 327"/>
          <p:cNvGraphicFramePr>
            <a:graphicFrameLocks noGrp="1"/>
          </p:cNvGraphicFramePr>
          <p:nvPr/>
        </p:nvGraphicFramePr>
        <p:xfrm>
          <a:off x="6915150" y="3260725"/>
          <a:ext cx="2081211" cy="1439863"/>
        </p:xfrm>
        <a:graphic>
          <a:graphicData uri="http://schemas.openxmlformats.org/drawingml/2006/table">
            <a:tbl>
              <a:tblPr/>
              <a:tblGrid>
                <a:gridCol w="260846"/>
                <a:gridCol w="276305"/>
                <a:gridCol w="252533"/>
                <a:gridCol w="181371"/>
                <a:gridCol w="374888"/>
                <a:gridCol w="256409"/>
                <a:gridCol w="315649"/>
                <a:gridCol w="163210"/>
              </a:tblGrid>
              <a:tr h="348984">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要</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素</a:t>
                      </a:r>
                    </a:p>
                  </a:txBody>
                  <a:tcPr marL="9526" marR="9526" marT="9519"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色</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構成</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単純化</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強調</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省略</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量感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質感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ﾏﾁ</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ｴｰﾙ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空間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の他</a:t>
                      </a:r>
                    </a:p>
                  </a:txBody>
                  <a:tcPr marL="9526" marR="9526" marT="9519"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330663">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動</a:t>
                      </a:r>
                      <a: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r>
                      <a:b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b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ﾏｯｽ</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時間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849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造形の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理論</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材料の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工夫</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75316">
                <a:tc v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映像表現の視覚的要素</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機器の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特性を</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生かす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表現方法</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や編集</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vMerge="1">
                  <a:txBody>
                    <a:bodyPr/>
                    <a:lstStyle/>
                    <a:p>
                      <a:endParaRPr kumimoji="1" lang="ja-JP" altLang="en-US"/>
                    </a:p>
                  </a:txBody>
                  <a:tcPr/>
                </a:tc>
              </a:tr>
            </a:tbl>
          </a:graphicData>
        </a:graphic>
      </p:graphicFrame>
      <p:sp>
        <p:nvSpPr>
          <p:cNvPr id="2193" name="円/楕円 29"/>
          <p:cNvSpPr>
            <a:spLocks noChangeArrowheads="1"/>
          </p:cNvSpPr>
          <p:nvPr/>
        </p:nvSpPr>
        <p:spPr bwMode="auto">
          <a:xfrm>
            <a:off x="7400925" y="3284538"/>
            <a:ext cx="328613" cy="3651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94" name="円/楕円 29"/>
          <p:cNvSpPr>
            <a:spLocks noChangeArrowheads="1"/>
          </p:cNvSpPr>
          <p:nvPr/>
        </p:nvSpPr>
        <p:spPr bwMode="auto">
          <a:xfrm>
            <a:off x="7856538" y="1071563"/>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48" name="右矢印 27"/>
          <p:cNvSpPr/>
          <p:nvPr/>
        </p:nvSpPr>
        <p:spPr>
          <a:xfrm>
            <a:off x="6707188" y="561340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7"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6" name="右矢印 45"/>
          <p:cNvSpPr/>
          <p:nvPr/>
        </p:nvSpPr>
        <p:spPr>
          <a:xfrm>
            <a:off x="1466850" y="4724400"/>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9" name="円/楕円 48"/>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99" name="円/楕円 29"/>
          <p:cNvSpPr>
            <a:spLocks noChangeArrowheads="1"/>
          </p:cNvSpPr>
          <p:nvPr/>
        </p:nvSpPr>
        <p:spPr bwMode="auto">
          <a:xfrm>
            <a:off x="127000" y="357188"/>
            <a:ext cx="360363"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0" name="円/楕円 22"/>
          <p:cNvSpPr>
            <a:spLocks noChangeArrowheads="1"/>
          </p:cNvSpPr>
          <p:nvPr/>
        </p:nvSpPr>
        <p:spPr bwMode="auto">
          <a:xfrm>
            <a:off x="6654800" y="552450"/>
            <a:ext cx="51276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1" name="円/楕円 23"/>
          <p:cNvSpPr>
            <a:spLocks noChangeArrowheads="1"/>
          </p:cNvSpPr>
          <p:nvPr/>
        </p:nvSpPr>
        <p:spPr bwMode="auto">
          <a:xfrm>
            <a:off x="5003800" y="552450"/>
            <a:ext cx="43021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2" name="円/楕円 29"/>
          <p:cNvSpPr>
            <a:spLocks noChangeArrowheads="1"/>
          </p:cNvSpPr>
          <p:nvPr/>
        </p:nvSpPr>
        <p:spPr bwMode="auto">
          <a:xfrm>
            <a:off x="6919913" y="1074738"/>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3"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2204" name="テキスト ボックス 26"/>
          <p:cNvSpPr txBox="1">
            <a:spLocks noChangeArrowheads="1"/>
          </p:cNvSpPr>
          <p:nvPr/>
        </p:nvSpPr>
        <p:spPr bwMode="auto">
          <a:xfrm>
            <a:off x="893763" y="322263"/>
            <a:ext cx="32067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この指導ユニット（一つのねらいとその指導工夫）のタイトル</a:t>
            </a:r>
          </a:p>
        </p:txBody>
      </p:sp>
      <p:sp>
        <p:nvSpPr>
          <p:cNvPr id="2" name="テキスト ボックス 1"/>
          <p:cNvSpPr txBox="1"/>
          <p:nvPr/>
        </p:nvSpPr>
        <p:spPr>
          <a:xfrm>
            <a:off x="1028268" y="18276"/>
            <a:ext cx="877163"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高校シート</a:t>
            </a:r>
            <a:endParaRPr kumimoji="1" lang="ja-JP" altLang="en-US" sz="1200" dirty="0"/>
          </a:p>
        </p:txBody>
      </p:sp>
    </p:spTree>
    <p:extLst>
      <p:ext uri="{BB962C8B-B14F-4D97-AF65-F5344CB8AC3E}">
        <p14:creationId xmlns:p14="http://schemas.microsoft.com/office/powerpoint/2010/main" val="713631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ChangeArrowheads="1"/>
          </p:cNvSpPr>
          <p:nvPr/>
        </p:nvSpPr>
        <p:spPr bwMode="auto">
          <a:xfrm>
            <a:off x="107950" y="165100"/>
            <a:ext cx="1108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800">
                <a:solidFill>
                  <a:schemeClr val="tx2"/>
                </a:solidFill>
              </a:rPr>
              <a:t>実践記録</a:t>
            </a:r>
          </a:p>
        </p:txBody>
      </p:sp>
      <p:sp>
        <p:nvSpPr>
          <p:cNvPr id="3075" name="Rectangle 312"/>
          <p:cNvSpPr>
            <a:spLocks noChangeArrowheads="1"/>
          </p:cNvSpPr>
          <p:nvPr/>
        </p:nvSpPr>
        <p:spPr bwMode="auto">
          <a:xfrm>
            <a:off x="179388" y="777875"/>
            <a:ext cx="2520950" cy="1584325"/>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6" name="Rectangle 312"/>
          <p:cNvSpPr>
            <a:spLocks noChangeArrowheads="1"/>
          </p:cNvSpPr>
          <p:nvPr/>
        </p:nvSpPr>
        <p:spPr bwMode="auto">
          <a:xfrm>
            <a:off x="4643438" y="777875"/>
            <a:ext cx="2520950" cy="1584325"/>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7" name="Rectangle 312"/>
          <p:cNvSpPr>
            <a:spLocks noChangeArrowheads="1"/>
          </p:cNvSpPr>
          <p:nvPr/>
        </p:nvSpPr>
        <p:spPr bwMode="auto">
          <a:xfrm>
            <a:off x="179388" y="2636838"/>
            <a:ext cx="2520950" cy="17287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graphicFrame>
        <p:nvGraphicFramePr>
          <p:cNvPr id="6" name="表 5"/>
          <p:cNvGraphicFramePr>
            <a:graphicFrameLocks noGrp="1"/>
          </p:cNvGraphicFramePr>
          <p:nvPr/>
        </p:nvGraphicFramePr>
        <p:xfrm>
          <a:off x="179388" y="4724400"/>
          <a:ext cx="8785225" cy="1957388"/>
        </p:xfrm>
        <a:graphic>
          <a:graphicData uri="http://schemas.openxmlformats.org/drawingml/2006/table">
            <a:tbl>
              <a:tblPr firstRow="1" bandRow="1">
                <a:tableStyleId>{5C22544A-7EE6-4342-B048-85BDC9FD1C3A}</a:tableStyleId>
              </a:tblPr>
              <a:tblGrid>
                <a:gridCol w="8785225"/>
              </a:tblGrid>
              <a:tr h="335254">
                <a:tc>
                  <a:txBody>
                    <a:bodyPr/>
                    <a:lstStyle/>
                    <a:p>
                      <a:r>
                        <a:rPr kumimoji="1" lang="ja-JP" altLang="en-US" sz="1600" dirty="0" smtClean="0">
                          <a:solidFill>
                            <a:schemeClr val="tx1"/>
                          </a:solidFill>
                        </a:rPr>
                        <a:t>評価と改善点</a:t>
                      </a:r>
                      <a:endParaRPr kumimoji="1" lang="ja-JP" altLang="en-US" sz="1600" dirty="0">
                        <a:solidFill>
                          <a:schemeClr val="tx1"/>
                        </a:solidFill>
                      </a:endParaRPr>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622134">
                <a:tc>
                  <a:txBody>
                    <a:bodyPr/>
                    <a:lstStyle/>
                    <a:p>
                      <a:endParaRPr kumimoji="1" lang="ja-JP" altLang="en-US" sz="1200" dirty="0"/>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086" name="Rectangle 14"/>
          <p:cNvSpPr>
            <a:spLocks noChangeArrowheads="1"/>
          </p:cNvSpPr>
          <p:nvPr/>
        </p:nvSpPr>
        <p:spPr bwMode="auto">
          <a:xfrm>
            <a:off x="1216025" y="195263"/>
            <a:ext cx="2000250" cy="400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000">
                <a:solidFill>
                  <a:schemeClr val="tx2"/>
                </a:solidFill>
              </a:rPr>
              <a:t>実践日：平成○年○月○日（○）　</a:t>
            </a:r>
            <a:endParaRPr lang="en-US" altLang="ja-JP" sz="1000">
              <a:solidFill>
                <a:schemeClr val="tx2"/>
              </a:solidFill>
            </a:endParaRPr>
          </a:p>
          <a:p>
            <a:pPr eaLnBrk="1" hangingPunct="1">
              <a:spcBef>
                <a:spcPct val="0"/>
              </a:spcBef>
              <a:buFontTx/>
              <a:buNone/>
            </a:pPr>
            <a:r>
              <a:rPr lang="ja-JP" altLang="en-US" sz="1000">
                <a:solidFill>
                  <a:schemeClr val="tx2"/>
                </a:solidFill>
              </a:rPr>
              <a:t>対　象：○年　美術○</a:t>
            </a:r>
          </a:p>
        </p:txBody>
      </p:sp>
      <p:sp>
        <p:nvSpPr>
          <p:cNvPr id="3087" name="Rectangle 312"/>
          <p:cNvSpPr>
            <a:spLocks noChangeArrowheads="1"/>
          </p:cNvSpPr>
          <p:nvPr/>
        </p:nvSpPr>
        <p:spPr bwMode="auto">
          <a:xfrm>
            <a:off x="4667250" y="2635250"/>
            <a:ext cx="2520950" cy="1728788"/>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2" name="角丸四角形吹き出し 1"/>
          <p:cNvSpPr/>
          <p:nvPr/>
        </p:nvSpPr>
        <p:spPr>
          <a:xfrm>
            <a:off x="2843213" y="2997200"/>
            <a:ext cx="1728787" cy="1223963"/>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記録</a:t>
            </a:r>
          </a:p>
        </p:txBody>
      </p:sp>
      <p:sp>
        <p:nvSpPr>
          <p:cNvPr id="10" name="角丸四角形吹き出し 9"/>
          <p:cNvSpPr/>
          <p:nvPr/>
        </p:nvSpPr>
        <p:spPr>
          <a:xfrm>
            <a:off x="2843213" y="1062038"/>
            <a:ext cx="1728787" cy="1225550"/>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smtClean="0"/>
              <a:t>記録（教師の記録、生徒の感想など）</a:t>
            </a:r>
            <a:endParaRPr lang="ja-JP" altLang="en-US" dirty="0"/>
          </a:p>
        </p:txBody>
      </p:sp>
      <p:sp>
        <p:nvSpPr>
          <p:cNvPr id="11" name="角丸四角形吹き出し 10"/>
          <p:cNvSpPr/>
          <p:nvPr/>
        </p:nvSpPr>
        <p:spPr>
          <a:xfrm>
            <a:off x="7308850" y="1052513"/>
            <a:ext cx="1728788" cy="1225550"/>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記録</a:t>
            </a:r>
          </a:p>
        </p:txBody>
      </p:sp>
      <p:sp>
        <p:nvSpPr>
          <p:cNvPr id="12" name="角丸四角形吹き出し 11"/>
          <p:cNvSpPr/>
          <p:nvPr/>
        </p:nvSpPr>
        <p:spPr>
          <a:xfrm>
            <a:off x="7345363" y="2889250"/>
            <a:ext cx="1727200" cy="1223963"/>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t>記録</a:t>
            </a:r>
          </a:p>
        </p:txBody>
      </p:sp>
      <p:sp>
        <p:nvSpPr>
          <p:cNvPr id="3092" name="テキスト ボックス 26"/>
          <p:cNvSpPr txBox="1">
            <a:spLocks noChangeArrowheads="1"/>
          </p:cNvSpPr>
          <p:nvPr/>
        </p:nvSpPr>
        <p:spPr bwMode="auto">
          <a:xfrm>
            <a:off x="6804025" y="119063"/>
            <a:ext cx="2170113"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dirty="0">
                <a:solidFill>
                  <a:srgbClr val="FF0000"/>
                </a:solidFill>
              </a:rPr>
              <a:t>※</a:t>
            </a:r>
            <a:r>
              <a:rPr lang="ja-JP" altLang="en-US" sz="900" dirty="0">
                <a:solidFill>
                  <a:srgbClr val="FF0000"/>
                </a:solidFill>
              </a:rPr>
              <a:t>ＨＰに載せてよい写真でお願いします。</a:t>
            </a:r>
          </a:p>
        </p:txBody>
      </p:sp>
      <p:sp>
        <p:nvSpPr>
          <p:cNvPr id="14" name="テキスト ボックス 13"/>
          <p:cNvSpPr txBox="1"/>
          <p:nvPr/>
        </p:nvSpPr>
        <p:spPr>
          <a:xfrm>
            <a:off x="3813188" y="168862"/>
            <a:ext cx="800219"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sz="1200" dirty="0" smtClean="0"/>
              <a:t>裏は共通</a:t>
            </a:r>
            <a:endParaRPr kumimoji="1" lang="ja-JP" altLang="en-US" sz="1200" dirty="0"/>
          </a:p>
        </p:txBody>
      </p:sp>
    </p:spTree>
    <p:extLst>
      <p:ext uri="{BB962C8B-B14F-4D97-AF65-F5344CB8AC3E}">
        <p14:creationId xmlns:p14="http://schemas.microsoft.com/office/powerpoint/2010/main" val="4243630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Group 327"/>
          <p:cNvGraphicFramePr>
            <a:graphicFrameLocks noGrp="1"/>
          </p:cNvGraphicFramePr>
          <p:nvPr>
            <p:extLst>
              <p:ext uri="{D42A27DB-BD31-4B8C-83A1-F6EECF244321}">
                <p14:modId xmlns:p14="http://schemas.microsoft.com/office/powerpoint/2010/main" val="3494186555"/>
              </p:ext>
            </p:extLst>
          </p:nvPr>
        </p:nvGraphicFramePr>
        <p:xfrm>
          <a:off x="6937375" y="850900"/>
          <a:ext cx="2065336" cy="2305050"/>
        </p:xfrm>
        <a:graphic>
          <a:graphicData uri="http://schemas.openxmlformats.org/drawingml/2006/table">
            <a:tbl>
              <a:tblPr/>
              <a:tblGrid>
                <a:gridCol w="244148"/>
                <a:gridCol w="237986"/>
                <a:gridCol w="215905"/>
                <a:gridCol w="215905"/>
                <a:gridCol w="215905"/>
                <a:gridCol w="215905"/>
                <a:gridCol w="304760"/>
                <a:gridCol w="414822"/>
              </a:tblGrid>
              <a:tr h="231121">
                <a:tc gridSpan="8">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a:t>
                      </a:r>
                      <a:r>
                        <a:rPr kumimoji="0" lang="ja-JP" altLang="en-US"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扱う材料や造形要素等</a:t>
                      </a:r>
                      <a:r>
                        <a:rPr kumimoji="0" lang="en-US" altLang="ja-JP" sz="1100" b="1"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anchor="ctr" horzOverflow="overflow">
                    <a:lnL>
                      <a:noFill/>
                    </a:lnL>
                    <a:lnR>
                      <a:noFill/>
                    </a:lnR>
                    <a:lnT>
                      <a:noFill/>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5193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絵画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鉛</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筆</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など</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日</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本</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油</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水</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版</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画</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漫画</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ｲﾗｽﾄ</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42821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彫刻</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木</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石</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彫</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金</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属</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繊</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維</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紙</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その他素材</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r>
              <a:tr h="66208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ザ</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イ</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Ｐゴシック" pitchFamily="50" charset="-128"/>
                          <a:ea typeface="ＭＳ Ｐゴシック" pitchFamily="50" charset="-128"/>
                        </a:rPr>
                        <a:t>ン</a:t>
                      </a:r>
                      <a:endParaRPr kumimoji="0" lang="en-US" altLang="ja-JP" sz="9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装飾</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能力</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ｺﾐｭﾆｹｰ</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ｼｮﾝ能力</a:t>
                      </a:r>
                      <a:endParaRPr kumimoji="0" lang="en-US" altLang="zh-TW"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zh-TW"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（視覚伝達）</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機能的で美しく</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する力</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環境に</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関する</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ﾃﾞｻﾞｲﾝなど</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の総合力</a:t>
                      </a:r>
                    </a:p>
                  </a:txBody>
                  <a:tcPr marL="9517" marR="9517" marT="9521"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r>
              <a:tr h="531701">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映像メディア</a:t>
                      </a:r>
                    </a:p>
                  </a:txBody>
                  <a:tcPr marL="9517" marR="9517" marT="9521"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写</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真</a:t>
                      </a:r>
                    </a:p>
                  </a:txBody>
                  <a:tcPr marL="9517" marR="9517" marT="9521"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デ</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オ</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ｺﾝﾋﾟｭｰﾀ</a:t>
                      </a:r>
                    </a:p>
                  </a:txBody>
                  <a:tcPr marL="9517" marR="9517" marT="9521"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他</a:t>
                      </a:r>
                    </a:p>
                  </a:txBody>
                  <a:tcPr marL="9517" marR="9517" marT="9521" marB="0" anchor="ctr" horzOverflow="overflow">
                    <a:lnL w="9525" cap="flat" cmpd="sng" algn="ctr">
                      <a:solidFill>
                        <a:schemeClr val="tx1"/>
                      </a:solidFill>
                      <a:prstDash val="sysDash"/>
                      <a:round/>
                      <a:headEnd type="none" w="med" len="med"/>
                      <a:tailEnd type="none" w="med" len="med"/>
                    </a:lnL>
                    <a:lnR w="6350" cap="flat" cmpd="sng" algn="ctr">
                      <a:solidFill>
                        <a:schemeClr val="tx1"/>
                      </a:solidFill>
                      <a:prstDash val="lgDashDot"/>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gridSpan="3">
                  <a:txBody>
                    <a:bodyPr/>
                    <a:lstStyle/>
                    <a:p>
                      <a:pPr marL="0" marR="0" lvl="0" indent="0" algn="l" defTabSz="914400" rtl="0" eaLnBrk="1" fontAlgn="ctr" latinLnBrk="0" hangingPunct="1">
                        <a:lnSpc>
                          <a:spcPct val="100000"/>
                        </a:lnSpc>
                        <a:spcBef>
                          <a:spcPct val="0"/>
                        </a:spcBef>
                        <a:spcAft>
                          <a:spcPct val="0"/>
                        </a:spcAft>
                        <a:buClrTx/>
                        <a:buSzTx/>
                        <a:buFontTx/>
                        <a:buNone/>
                        <a:tabLst/>
                      </a:pPr>
                      <a:endPar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p>
                  </a:txBody>
                  <a:tcPr marL="9517" marR="9517" marT="9521" marB="0" horzOverflow="overflow">
                    <a:lnL w="6350" cap="flat" cmpd="sng" algn="ctr">
                      <a:solidFill>
                        <a:schemeClr val="tx1"/>
                      </a:solidFill>
                      <a:prstDash val="lgDashDot"/>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graphicFrame>
        <p:nvGraphicFramePr>
          <p:cNvPr id="33" name="Group 317"/>
          <p:cNvGraphicFramePr>
            <a:graphicFrameLocks noGrp="1"/>
          </p:cNvGraphicFramePr>
          <p:nvPr/>
        </p:nvGraphicFramePr>
        <p:xfrm>
          <a:off x="107950" y="287338"/>
          <a:ext cx="3829050" cy="517525"/>
        </p:xfrm>
        <a:graphic>
          <a:graphicData uri="http://schemas.openxmlformats.org/drawingml/2006/table">
            <a:tbl>
              <a:tblPr/>
              <a:tblGrid>
                <a:gridCol w="719996"/>
                <a:gridCol w="3109054"/>
              </a:tblGrid>
              <a:tr h="5175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発・技</a:t>
                      </a:r>
                    </a:p>
                  </a:txBody>
                  <a:tcPr marL="91493" marR="91493" marT="45420" marB="454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視点を工夫した構図の構想</a:t>
                      </a:r>
                      <a:endParaRPr kumimoji="1" lang="en-US"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　　　　　　　　　　　　　○○高校　　　氏名　福井太郎　</a:t>
                      </a:r>
                    </a:p>
                  </a:txBody>
                  <a:tcPr marL="91493" marR="91493" marT="45420" marB="454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35" name="Group 184"/>
          <p:cNvGraphicFramePr>
            <a:graphicFrameLocks noGrp="1"/>
          </p:cNvGraphicFramePr>
          <p:nvPr/>
        </p:nvGraphicFramePr>
        <p:xfrm>
          <a:off x="4013200" y="287338"/>
          <a:ext cx="4951413" cy="504825"/>
        </p:xfrm>
        <a:graphic>
          <a:graphicData uri="http://schemas.openxmlformats.org/drawingml/2006/table">
            <a:tbl>
              <a:tblPr/>
              <a:tblGrid>
                <a:gridCol w="846380"/>
                <a:gridCol w="1296326"/>
                <a:gridCol w="1871481"/>
                <a:gridCol w="937226"/>
              </a:tblGrid>
              <a:tr h="261051">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rPr>
                        <a:t>題　材　名</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樹木の生命観を描く</a:t>
                      </a:r>
                      <a:r>
                        <a:rPr kumimoji="1" lang="en-US" altLang="ja-JP" sz="1000" b="0" i="0" u="none" strike="noStrike" cap="none" normalizeH="0" baseline="0" dirty="0" smtClean="0">
                          <a:ln>
                            <a:noFill/>
                          </a:ln>
                          <a:solidFill>
                            <a:schemeClr val="tx1"/>
                          </a:solidFill>
                          <a:effectLst/>
                          <a:latin typeface="Arial" pitchFamily="34" charset="0"/>
                          <a:ea typeface="ＭＳ Ｐゴシック" pitchFamily="50" charset="-128"/>
                        </a:rPr>
                        <a:t>(</a:t>
                      </a:r>
                      <a:r>
                        <a:rPr kumimoji="1" lang="ja-JP" altLang="en-US" sz="1000" b="0" i="0" u="none" strike="noStrike" cap="none" normalizeH="0" baseline="0" dirty="0" smtClean="0">
                          <a:ln>
                            <a:noFill/>
                          </a:ln>
                          <a:solidFill>
                            <a:schemeClr val="tx1"/>
                          </a:solidFill>
                          <a:effectLst/>
                          <a:latin typeface="Arial" pitchFamily="34" charset="0"/>
                          <a:ea typeface="ＭＳ Ｐゴシック" pitchFamily="50" charset="-128"/>
                        </a:rPr>
                        <a:t>油彩画）</a:t>
                      </a:r>
                      <a:endParaRPr kumimoji="1" lang="en-US" altLang="ja-JP" sz="1000" b="0" i="0" u="none" strike="noStrike" cap="none" normalizeH="0" baseline="0" dirty="0" smtClean="0">
                        <a:ln>
                          <a:noFill/>
                        </a:ln>
                        <a:solidFill>
                          <a:schemeClr val="tx1"/>
                        </a:solidFill>
                        <a:effectLst/>
                        <a:latin typeface="Arial" pitchFamily="34" charset="0"/>
                        <a:ea typeface="ＭＳ Ｐゴシック" pitchFamily="50" charset="-128"/>
                      </a:endParaRPr>
                    </a:p>
                  </a:txBody>
                  <a:tcPr marL="91466" marR="91466" marT="45687" marB="45687"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smtClean="0">
                        <a:ln>
                          <a:noFill/>
                        </a:ln>
                        <a:solidFill>
                          <a:schemeClr val="tx1"/>
                        </a:solidFill>
                        <a:effectLst/>
                        <a:latin typeface="Arial" pitchFamily="34" charset="0"/>
                        <a:ea typeface="ＭＳ Ｐゴシック" pitchFamily="50" charset="-128"/>
                      </a:endParaRPr>
                    </a:p>
                  </a:txBody>
                  <a:tcPr marL="91455" marR="91455"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sng" strike="noStrike" cap="none" normalizeH="0" baseline="0" dirty="0" smtClean="0">
                          <a:ln>
                            <a:noFill/>
                          </a:ln>
                          <a:solidFill>
                            <a:schemeClr val="tx1"/>
                          </a:solidFill>
                          <a:effectLst/>
                          <a:latin typeface="Arial" pitchFamily="34" charset="0"/>
                          <a:ea typeface="ＭＳ Ｐゴシック" pitchFamily="50" charset="-128"/>
                        </a:rPr>
                        <a:t>（１０）時間扱い</a:t>
                      </a:r>
                    </a:p>
                  </a:txBody>
                  <a:tcPr marL="91466" marR="91466" marT="45687" marB="45687"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3774">
                <a:tc>
                  <a:txBody>
                    <a:bodyPr/>
                    <a:lstStyle/>
                    <a:p>
                      <a:pPr algn="ctr"/>
                      <a:r>
                        <a:rPr lang="ja-JP" altLang="en-US" sz="1000" b="1" dirty="0" smtClean="0"/>
                        <a:t>参考指導案</a:t>
                      </a:r>
                      <a:endParaRPr lang="ja-JP" altLang="en-US" sz="1000" b="1"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ja-JP" altLang="en-US" sz="1000" b="0" dirty="0" smtClean="0"/>
                        <a:t>あ　り　／　な　し</a:t>
                      </a:r>
                      <a:endParaRPr lang="ja-JP" altLang="en-US" sz="1000" b="0" dirty="0"/>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000" b="1" dirty="0" smtClean="0"/>
                        <a:t>導　入　／　展　開　／　まとめ</a:t>
                      </a:r>
                    </a:p>
                  </a:txBody>
                  <a:tcPr marL="91466" marR="91466"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lang="ja-JP" altLang="en-US" sz="1050" b="1" dirty="0" smtClean="0"/>
                    </a:p>
                  </a:txBody>
                  <a:tcPr marL="91447" marR="91447"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 name="日付プレースホルダ 11"/>
          <p:cNvSpPr txBox="1">
            <a:spLocks noGrp="1"/>
          </p:cNvSpPr>
          <p:nvPr/>
        </p:nvSpPr>
        <p:spPr>
          <a:xfrm>
            <a:off x="0" y="44450"/>
            <a:ext cx="974725" cy="273050"/>
          </a:xfrm>
          <a:prstGeom prst="rect">
            <a:avLst/>
          </a:prstGeom>
          <a:noFill/>
        </p:spPr>
        <p:txBody>
          <a:bodyPr anchor="ctr"/>
          <a:ls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a:pPr fontAlgn="auto">
              <a:spcBef>
                <a:spcPts val="0"/>
              </a:spcBef>
              <a:spcAft>
                <a:spcPts val="0"/>
              </a:spcAft>
              <a:defRPr/>
            </a:pPr>
            <a:fld id="{1C195F89-478C-4905-ABF9-A8A3153505E7}" type="datetime1">
              <a:rPr lang="ja-JP" altLang="en-US" sz="1200">
                <a:solidFill>
                  <a:schemeClr val="tx1">
                    <a:tint val="75000"/>
                  </a:schemeClr>
                </a:solidFill>
                <a:latin typeface="+mn-lt"/>
                <a:ea typeface="+mn-ea"/>
              </a:rPr>
              <a:pPr fontAlgn="auto">
                <a:spcBef>
                  <a:spcPts val="0"/>
                </a:spcBef>
                <a:spcAft>
                  <a:spcPts val="0"/>
                </a:spcAft>
                <a:defRPr/>
              </a:pPr>
              <a:t>2014/12/4</a:t>
            </a:fld>
            <a:endParaRPr lang="ja-JP" altLang="en-US" sz="1200" dirty="0">
              <a:solidFill>
                <a:schemeClr val="tx1">
                  <a:tint val="75000"/>
                </a:schemeClr>
              </a:solidFill>
              <a:latin typeface="+mn-lt"/>
              <a:ea typeface="+mn-ea"/>
            </a:endParaRPr>
          </a:p>
        </p:txBody>
      </p:sp>
      <p:graphicFrame>
        <p:nvGraphicFramePr>
          <p:cNvPr id="38" name="表 37"/>
          <p:cNvGraphicFramePr>
            <a:graphicFrameLocks noGrp="1"/>
          </p:cNvGraphicFramePr>
          <p:nvPr/>
        </p:nvGraphicFramePr>
        <p:xfrm>
          <a:off x="104775" y="898525"/>
          <a:ext cx="6696075" cy="1976438"/>
        </p:xfrm>
        <a:graphic>
          <a:graphicData uri="http://schemas.openxmlformats.org/drawingml/2006/table">
            <a:tbl>
              <a:tblPr/>
              <a:tblGrid>
                <a:gridCol w="2308573"/>
                <a:gridCol w="2192561"/>
                <a:gridCol w="2194941"/>
              </a:tblGrid>
              <a:tr h="6403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つけさせたい力は？</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（教師：授業のねらい、生徒：</a:t>
                      </a:r>
                      <a:r>
                        <a:rPr kumimoji="0" lang="ja-JP" altLang="en-US" sz="900" b="0" i="0" u="none" strike="noStrike" cap="none" normalizeH="0" baseline="0" dirty="0" err="1" smtClean="0">
                          <a:ln>
                            <a:noFill/>
                          </a:ln>
                          <a:solidFill>
                            <a:srgbClr val="FF0000"/>
                          </a:solidFill>
                          <a:effectLst/>
                          <a:latin typeface="ＭＳ Ｐゴシック" pitchFamily="50" charset="-128"/>
                          <a:ea typeface="ＭＳ Ｐゴシック" pitchFamily="50" charset="-128"/>
                        </a:rPr>
                        <a:t>め</a:t>
                      </a: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あて、　　　　　　</a:t>
                      </a:r>
                      <a:endParaRPr kumimoji="0" lang="en-US" altLang="ja-JP" sz="900" b="0" i="0" u="none" strike="noStrike" cap="none" normalizeH="0" baseline="0" dirty="0" smtClean="0">
                        <a:ln>
                          <a:noFill/>
                        </a:ln>
                        <a:solidFill>
                          <a:srgbClr val="FF0000"/>
                        </a:solidFill>
                        <a:effectLst/>
                        <a:latin typeface="ＭＳ Ｐゴシック" pitchFamily="50" charset="-128"/>
                        <a:ea typeface="ＭＳ Ｐゴシック"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cap="none" normalizeH="0" baseline="0" dirty="0" smtClean="0">
                          <a:ln>
                            <a:noFill/>
                          </a:ln>
                          <a:solidFill>
                            <a:srgbClr val="FF0000"/>
                          </a:solidFill>
                          <a:effectLst/>
                          <a:latin typeface="ＭＳ Ｐゴシック" pitchFamily="50" charset="-128"/>
                          <a:ea typeface="ＭＳ Ｐゴシック" pitchFamily="50" charset="-128"/>
                        </a:rPr>
                        <a:t>　　　　　　の一つ、評価規準に繋がるもの）</a:t>
                      </a:r>
                    </a:p>
                  </a:txBody>
                  <a:tcPr marL="91462" marR="91462" marT="45763" marB="45763">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なにをする？</a:t>
                      </a:r>
                      <a:endParaRPr kumimoji="0" lang="en-US" altLang="ja-JP" sz="1200" b="1" i="0" u="none" strike="noStrike" kern="1200"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100" b="0" i="0" u="none" strike="noStrike" kern="1200"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（ねらいに対する</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学習活動）</a:t>
                      </a: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p>
                  </a:txBody>
                  <a:tcPr marL="91462" marR="91462" marT="45763" marB="457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どこで、何を使って？</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（準備物と場の設定の工夫、　</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要点）</a:t>
                      </a:r>
                    </a:p>
                  </a:txBody>
                  <a:tcPr marL="91462" marR="91462" marT="45763" marB="45763">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336093">
                <a:tc>
                  <a:txBody>
                    <a:bodyPr/>
                    <a:lstStyle/>
                    <a:p>
                      <a:r>
                        <a:rPr kumimoji="1" lang="ja-JP" altLang="en-US" sz="1000" dirty="0" smtClean="0"/>
                        <a:t>・構図を工夫して表す力</a:t>
                      </a:r>
                      <a:endParaRPr kumimoji="1" lang="en-US" altLang="ja-JP" sz="1000" dirty="0" smtClean="0"/>
                    </a:p>
                    <a:p>
                      <a:r>
                        <a:rPr kumimoji="1" lang="ja-JP" altLang="en-US" sz="1000" dirty="0" smtClean="0"/>
                        <a:t>見る位置や角度によって変わる樹木の表情の違いに気づき、樹木の生命観をより豊かに表現できる構図を見つけようとしている。</a:t>
                      </a:r>
                      <a:endParaRPr kumimoji="1" lang="ja-JP" altLang="en-US" sz="1000" dirty="0"/>
                    </a:p>
                  </a:txBody>
                  <a:tcPr marL="91462" marR="91462" marT="45763" marB="45763">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smtClean="0"/>
                        <a:t>「構図の組み合わせ表」から３つ組み合わせて、いろいろな構図からスケッチする。</a:t>
                      </a:r>
                      <a:endParaRPr kumimoji="1" lang="ja-JP" altLang="en-US" sz="900" dirty="0"/>
                    </a:p>
                  </a:txBody>
                  <a:tcPr marL="91462" marR="91462" marT="45763" marB="457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smtClean="0"/>
                        <a:t>場所：木のある中庭、近くから見上げたり、上からも見下ろせる</a:t>
                      </a:r>
                      <a:endParaRPr kumimoji="1" lang="en-US" altLang="ja-JP" sz="900" dirty="0" smtClean="0"/>
                    </a:p>
                    <a:p>
                      <a:r>
                        <a:rPr kumimoji="1" lang="ja-JP" altLang="en-US" sz="900" dirty="0" smtClean="0"/>
                        <a:t>準備物：</a:t>
                      </a:r>
                      <a:endParaRPr kumimoji="1" lang="en-US" altLang="ja-JP" sz="900" dirty="0" smtClean="0"/>
                    </a:p>
                    <a:p>
                      <a:r>
                        <a:rPr kumimoji="1" lang="ja-JP" altLang="en-US" sz="900" dirty="0" smtClean="0"/>
                        <a:t>（教師）画用紙（</a:t>
                      </a:r>
                      <a:r>
                        <a:rPr kumimoji="1" lang="en-US" altLang="ja-JP" sz="900" dirty="0" smtClean="0"/>
                        <a:t>A6</a:t>
                      </a:r>
                      <a:r>
                        <a:rPr kumimoji="1" lang="ja-JP" altLang="en-US" sz="900" dirty="0" smtClean="0"/>
                        <a:t>～</a:t>
                      </a:r>
                      <a:r>
                        <a:rPr kumimoji="1" lang="en-US" altLang="ja-JP" sz="900" dirty="0" smtClean="0"/>
                        <a:t>B5</a:t>
                      </a:r>
                      <a:r>
                        <a:rPr kumimoji="1" lang="ja-JP" altLang="en-US" sz="900" dirty="0" smtClean="0"/>
                        <a:t>１人４枚）、構図枠</a:t>
                      </a:r>
                      <a:endParaRPr kumimoji="1" lang="en-US" altLang="ja-JP" sz="900" dirty="0" smtClean="0"/>
                    </a:p>
                    <a:p>
                      <a:r>
                        <a:rPr kumimoji="1" lang="ja-JP" altLang="en-US" sz="900" dirty="0" smtClean="0"/>
                        <a:t>（生徒）スケッチ用具</a:t>
                      </a:r>
                      <a:endParaRPr kumimoji="1" lang="ja-JP" altLang="en-US" sz="900" dirty="0"/>
                    </a:p>
                  </a:txBody>
                  <a:tcPr marL="91462" marR="91462" marT="45763" marB="45763">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40" name="円/楕円 39"/>
          <p:cNvSpPr/>
          <p:nvPr/>
        </p:nvSpPr>
        <p:spPr>
          <a:xfrm>
            <a:off x="5556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１</a:t>
            </a:r>
          </a:p>
        </p:txBody>
      </p:sp>
      <p:sp>
        <p:nvSpPr>
          <p:cNvPr id="42" name="円/楕円 41"/>
          <p:cNvSpPr/>
          <p:nvPr/>
        </p:nvSpPr>
        <p:spPr>
          <a:xfrm>
            <a:off x="2411413"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２</a:t>
            </a:r>
          </a:p>
        </p:txBody>
      </p:sp>
      <p:sp>
        <p:nvSpPr>
          <p:cNvPr id="43" name="円/楕円 42"/>
          <p:cNvSpPr/>
          <p:nvPr/>
        </p:nvSpPr>
        <p:spPr>
          <a:xfrm>
            <a:off x="4598988" y="836613"/>
            <a:ext cx="503237"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３</a:t>
            </a:r>
          </a:p>
        </p:txBody>
      </p:sp>
      <p:graphicFrame>
        <p:nvGraphicFramePr>
          <p:cNvPr id="44" name="表 43"/>
          <p:cNvGraphicFramePr>
            <a:graphicFrameLocks noGrp="1"/>
          </p:cNvGraphicFramePr>
          <p:nvPr/>
        </p:nvGraphicFramePr>
        <p:xfrm>
          <a:off x="1619250" y="2903538"/>
          <a:ext cx="5207000" cy="3816350"/>
        </p:xfrm>
        <a:graphic>
          <a:graphicData uri="http://schemas.openxmlformats.org/drawingml/2006/table">
            <a:tbl>
              <a:tblPr firstRow="1" bandRow="1">
                <a:tableStyleId>{5C22544A-7EE6-4342-B048-85BDC9FD1C3A}</a:tableStyleId>
              </a:tblPr>
              <a:tblGrid>
                <a:gridCol w="5207000"/>
              </a:tblGrid>
              <a:tr h="5042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どうやって？</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（授業のねらいの一つとその指導の工夫・要点を対応させる）</a:t>
                      </a:r>
                      <a:endPar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　　　　　　　　　　　　　　</a:t>
                      </a:r>
                      <a:r>
                        <a:rPr kumimoji="0" lang="en-US" altLang="ja-JP"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a:t>
                      </a:r>
                      <a:r>
                        <a:rPr kumimoji="0" lang="ja-JP" altLang="en-US" sz="1000" b="0" i="0" u="none" strike="noStrike" cap="none" normalizeH="0" baseline="0" dirty="0" smtClean="0">
                          <a:ln>
                            <a:noFill/>
                          </a:ln>
                          <a:solidFill>
                            <a:srgbClr val="FF0000"/>
                          </a:solidFill>
                          <a:effectLst/>
                          <a:latin typeface="ＭＳ Ｐゴシック" pitchFamily="50" charset="-128"/>
                          <a:ea typeface="ＭＳ Ｐゴシック" pitchFamily="50" charset="-128"/>
                          <a:cs typeface="Times New Roman" pitchFamily="18" charset="0"/>
                        </a:rPr>
                        <a:t>一時間授業に複数のねらいがある場合、ユニットは複数枚となる。</a:t>
                      </a:r>
                      <a:endParaRPr kumimoji="0" lang="ja-JP" altLang="en-US" sz="10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31213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a:t>
                      </a:r>
                      <a:r>
                        <a:rPr kumimoji="0" lang="ja-JP" altLang="en-US"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日文・美</a:t>
                      </a:r>
                      <a:r>
                        <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Ⅰ</a:t>
                      </a:r>
                      <a:r>
                        <a:rPr kumimoji="0" lang="ja-JP" altLang="en-US"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－３０２の教科書を使用した場合</a:t>
                      </a:r>
                      <a:endPar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rPr>
                        <a:t>　事前に教科書１８～１９ページを鑑賞しながら、透視図法などの説明をしておく。</a:t>
                      </a:r>
                      <a:endParaRPr kumimoji="0" lang="en-US" altLang="ja-JP" sz="9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000000"/>
                        </a:solidFill>
                        <a:effectLst/>
                        <a:latin typeface="ＭＳ 明朝" pitchFamily="17" charset="-128"/>
                        <a:ea typeface="ＭＳ 明朝" pitchFamily="17" charset="-128"/>
                        <a:cs typeface="Times New Roman" pitchFamily="18" charset="0"/>
                      </a:endParaRPr>
                    </a:p>
                  </a:txBody>
                  <a:tcPr marL="91414" marR="91414" marT="45725" marB="457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45" name="Group 315"/>
          <p:cNvGraphicFramePr>
            <a:graphicFrameLocks noGrp="1"/>
          </p:cNvGraphicFramePr>
          <p:nvPr>
            <p:extLst>
              <p:ext uri="{D42A27DB-BD31-4B8C-83A1-F6EECF244321}">
                <p14:modId xmlns:p14="http://schemas.microsoft.com/office/powerpoint/2010/main" val="638902152"/>
              </p:ext>
            </p:extLst>
          </p:nvPr>
        </p:nvGraphicFramePr>
        <p:xfrm>
          <a:off x="104775" y="2927350"/>
          <a:ext cx="1443038" cy="3741738"/>
        </p:xfrm>
        <a:graphic>
          <a:graphicData uri="http://schemas.openxmlformats.org/drawingml/2006/table">
            <a:tbl>
              <a:tblPr/>
              <a:tblGrid>
                <a:gridCol w="1443038"/>
              </a:tblGrid>
              <a:tr h="34075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これまでの学習は？</a:t>
                      </a:r>
                      <a:endParaRPr kumimoji="0" lang="en-US" altLang="ja-JP" sz="10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～小・中の内容の連続性</a:t>
                      </a:r>
                    </a:p>
                  </a:txBody>
                  <a:tcPr marL="90153" marR="90153"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r>
              <a:tr h="34009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・スケッチの学習</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・風景を描く</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・版画</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などで構図を考える</a:t>
                      </a:r>
                      <a:endParaRPr kumimoji="0" lang="en-US" altLang="ja-JP" sz="10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0153" marR="90153"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50" name="表 49"/>
          <p:cNvGraphicFramePr>
            <a:graphicFrameLocks noGrp="1"/>
          </p:cNvGraphicFramePr>
          <p:nvPr/>
        </p:nvGraphicFramePr>
        <p:xfrm>
          <a:off x="6926263" y="4797425"/>
          <a:ext cx="2087562" cy="1905000"/>
        </p:xfrm>
        <a:graphic>
          <a:graphicData uri="http://schemas.openxmlformats.org/drawingml/2006/table">
            <a:tbl>
              <a:tblPr firstRow="1" bandRow="1">
                <a:tableStyleId>{5C22544A-7EE6-4342-B048-85BDC9FD1C3A}</a:tableStyleId>
              </a:tblPr>
              <a:tblGrid>
                <a:gridCol w="2087562"/>
              </a:tblGrid>
              <a:tr h="457066">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000000"/>
                          </a:solidFill>
                          <a:effectLst/>
                          <a:latin typeface="ＭＳ Ｐゴシック" pitchFamily="50" charset="-128"/>
                          <a:ea typeface="ＭＳ Ｐゴシック" pitchFamily="50" charset="-128"/>
                        </a:rPr>
                        <a:t>　　　　次に？さらに？</a:t>
                      </a:r>
                      <a:endParaRPr kumimoji="0" lang="en-US" altLang="ja-JP" sz="1200" b="1"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l" defTabSz="914400" rtl="0" eaLnBrk="1"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ＭＳ Ｐゴシック" pitchFamily="50" charset="-128"/>
                          <a:ea typeface="ＭＳ Ｐゴシック" pitchFamily="50" charset="-128"/>
                        </a:rPr>
                        <a:t>　　　　</a:t>
                      </a: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（展開例・発展例）</a:t>
                      </a: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r h="1447934">
                <a:tc>
                  <a:txBody>
                    <a:bodyPr/>
                    <a:lstStyle/>
                    <a:p>
                      <a:r>
                        <a:rPr kumimoji="1" lang="ja-JP" altLang="en-US" sz="1100" dirty="0" smtClean="0">
                          <a:latin typeface="ＭＳ 明朝" pitchFamily="17" charset="-128"/>
                          <a:ea typeface="ＭＳ 明朝" pitchFamily="17" charset="-128"/>
                        </a:rPr>
                        <a:t>キャンバスに転写して、着色したい色を考える。マチエールなどの工夫も考えながら、魅力的な画面の構想を練る。</a:t>
                      </a:r>
                      <a:endParaRPr kumimoji="1" lang="ja-JP" altLang="en-US" sz="1100" dirty="0">
                        <a:latin typeface="ＭＳ 明朝" pitchFamily="17" charset="-128"/>
                        <a:ea typeface="ＭＳ 明朝" pitchFamily="17" charset="-128"/>
                      </a:endParaRPr>
                    </a:p>
                  </a:txBody>
                  <a:tcPr marL="91450" marR="91450" marT="45653" marB="45653">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r>
            </a:tbl>
          </a:graphicData>
        </a:graphic>
      </p:graphicFrame>
      <p:sp>
        <p:nvSpPr>
          <p:cNvPr id="51" name="円/楕円 50"/>
          <p:cNvSpPr/>
          <p:nvPr/>
        </p:nvSpPr>
        <p:spPr>
          <a:xfrm>
            <a:off x="6870700" y="4725988"/>
            <a:ext cx="504825" cy="503237"/>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５</a:t>
            </a:r>
          </a:p>
        </p:txBody>
      </p:sp>
      <p:graphicFrame>
        <p:nvGraphicFramePr>
          <p:cNvPr id="52" name="Group 327"/>
          <p:cNvGraphicFramePr>
            <a:graphicFrameLocks noGrp="1"/>
          </p:cNvGraphicFramePr>
          <p:nvPr/>
        </p:nvGraphicFramePr>
        <p:xfrm>
          <a:off x="6915150" y="3260725"/>
          <a:ext cx="2081211" cy="1439863"/>
        </p:xfrm>
        <a:graphic>
          <a:graphicData uri="http://schemas.openxmlformats.org/drawingml/2006/table">
            <a:tbl>
              <a:tblPr/>
              <a:tblGrid>
                <a:gridCol w="260846"/>
                <a:gridCol w="276305"/>
                <a:gridCol w="252533"/>
                <a:gridCol w="181371"/>
                <a:gridCol w="374888"/>
                <a:gridCol w="256409"/>
                <a:gridCol w="315649"/>
                <a:gridCol w="163210"/>
              </a:tblGrid>
              <a:tr h="348984">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造</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要</a:t>
                      </a:r>
                      <a:endParaRPr kumimoji="0" lang="en-US" altLang="ja-JP" sz="10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rgbClr val="000000"/>
                          </a:solidFill>
                          <a:effectLst/>
                          <a:latin typeface="ＭＳ Ｐゴシック" pitchFamily="50" charset="-128"/>
                          <a:ea typeface="ＭＳ Ｐゴシック" pitchFamily="50" charset="-128"/>
                        </a:rPr>
                        <a:t>素</a:t>
                      </a:r>
                    </a:p>
                  </a:txBody>
                  <a:tcPr marL="9526" marR="9526" marT="9519" marB="0" anchor="ctr" horzOverflow="overflow">
                    <a:lnL w="190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体</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形</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色</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彩</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構成</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単純化</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強調</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省略</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量感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質感</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ﾏﾁ</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ｴｰﾙ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空間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row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そ</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の他</a:t>
                      </a:r>
                    </a:p>
                  </a:txBody>
                  <a:tcPr marL="9526" marR="9526" marT="9519" marB="0" anchor="ctr" horzOverflow="overflow">
                    <a:lnL w="9525" cap="flat" cmpd="sng" algn="ctr">
                      <a:solidFill>
                        <a:schemeClr val="tx1"/>
                      </a:solidFill>
                      <a:prstDash val="sys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r>
              <a:tr h="330663">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動</a:t>
                      </a:r>
                      <a: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t/>
                      </a:r>
                      <a:br>
                        <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rPr>
                      </a:b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勢</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ﾏｯｽ</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時間</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849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造形の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理論</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材料の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工夫</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9525" cap="flat" cmpd="sng" algn="ctr">
                      <a:solidFill>
                        <a:schemeClr val="tx1"/>
                      </a:solidFill>
                      <a:prstDash val="sysDash"/>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r>
              <a:tr h="375316">
                <a:tc v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映像表現の視覚的要素</a:t>
                      </a:r>
                    </a:p>
                  </a:txBody>
                  <a:tcPr marL="9526" marR="9526" marT="9519" marB="0" anchor="ctr" horzOverflow="overflow">
                    <a:lnL w="12700" cap="flat" cmpd="sng" algn="ctr">
                      <a:solidFill>
                        <a:srgbClr val="000000"/>
                      </a:solidFill>
                      <a:prstDash val="solid"/>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機器の</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特性を</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生かす</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表現方法</a:t>
                      </a:r>
                      <a:endParaRPr kumimoji="0" lang="en-US" altLang="ja-JP" sz="800" b="0" i="0" u="none" strike="noStrike" cap="none" normalizeH="0" baseline="0" dirty="0" smtClean="0">
                        <a:ln>
                          <a:noFill/>
                        </a:ln>
                        <a:solidFill>
                          <a:srgbClr val="000000"/>
                        </a:solidFill>
                        <a:effectLst/>
                        <a:latin typeface="ＭＳ Ｐゴシック" pitchFamily="50" charset="-128"/>
                        <a:ea typeface="ＭＳ Ｐゴシック"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ja-JP" altLang="en-US" sz="800" b="0" i="0" u="none" strike="noStrike" cap="none" normalizeH="0" baseline="0" dirty="0" smtClean="0">
                          <a:ln>
                            <a:noFill/>
                          </a:ln>
                          <a:solidFill>
                            <a:srgbClr val="000000"/>
                          </a:solidFill>
                          <a:effectLst/>
                          <a:latin typeface="ＭＳ Ｐゴシック" pitchFamily="50" charset="-128"/>
                          <a:ea typeface="ＭＳ Ｐゴシック" pitchFamily="50" charset="-128"/>
                        </a:rPr>
                        <a:t>や編集</a:t>
                      </a:r>
                    </a:p>
                  </a:txBody>
                  <a:tcPr marL="9526" marR="9526" marT="9519" marB="0" anchor="ctr" horzOverflow="overflow">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9525"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vMerge="1">
                  <a:txBody>
                    <a:bodyPr/>
                    <a:lstStyle/>
                    <a:p>
                      <a:endParaRPr kumimoji="1" lang="ja-JP" altLang="en-US"/>
                    </a:p>
                  </a:txBody>
                  <a:tcPr/>
                </a:tc>
              </a:tr>
            </a:tbl>
          </a:graphicData>
        </a:graphic>
      </p:graphicFrame>
      <p:sp>
        <p:nvSpPr>
          <p:cNvPr id="2193" name="円/楕円 29"/>
          <p:cNvSpPr>
            <a:spLocks noChangeArrowheads="1"/>
          </p:cNvSpPr>
          <p:nvPr/>
        </p:nvSpPr>
        <p:spPr bwMode="auto">
          <a:xfrm>
            <a:off x="8499475" y="3254375"/>
            <a:ext cx="328613" cy="3651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94" name="円/楕円 29"/>
          <p:cNvSpPr>
            <a:spLocks noChangeArrowheads="1"/>
          </p:cNvSpPr>
          <p:nvPr/>
        </p:nvSpPr>
        <p:spPr bwMode="auto">
          <a:xfrm>
            <a:off x="7173913" y="1074738"/>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48" name="右矢印 27"/>
          <p:cNvSpPr/>
          <p:nvPr/>
        </p:nvSpPr>
        <p:spPr>
          <a:xfrm>
            <a:off x="6696075" y="5861050"/>
            <a:ext cx="415925" cy="614363"/>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7" name="右矢印 27"/>
          <p:cNvSpPr/>
          <p:nvPr/>
        </p:nvSpPr>
        <p:spPr>
          <a:xfrm rot="5400000">
            <a:off x="5589588" y="2524125"/>
            <a:ext cx="355600" cy="517525"/>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9" name="円/楕円 48"/>
          <p:cNvSpPr/>
          <p:nvPr/>
        </p:nvSpPr>
        <p:spPr>
          <a:xfrm>
            <a:off x="1557338" y="2849563"/>
            <a:ext cx="501650" cy="503237"/>
          </a:xfrm>
          <a:prstGeom prst="ellipse">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ＤＦ特太ゴシック体" pitchFamily="49" charset="-128"/>
                <a:ea typeface="ＤＦ特太ゴシック体" pitchFamily="49" charset="-128"/>
              </a:rPr>
              <a:t>４</a:t>
            </a:r>
          </a:p>
        </p:txBody>
      </p:sp>
      <p:sp>
        <p:nvSpPr>
          <p:cNvPr id="2198" name="円/楕円 29"/>
          <p:cNvSpPr>
            <a:spLocks noChangeArrowheads="1"/>
          </p:cNvSpPr>
          <p:nvPr/>
        </p:nvSpPr>
        <p:spPr bwMode="auto">
          <a:xfrm>
            <a:off x="127000" y="357188"/>
            <a:ext cx="360363" cy="392112"/>
          </a:xfrm>
          <a:prstGeom prst="ellipse">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199" name="円/楕円 22"/>
          <p:cNvSpPr>
            <a:spLocks noChangeArrowheads="1"/>
          </p:cNvSpPr>
          <p:nvPr/>
        </p:nvSpPr>
        <p:spPr bwMode="auto">
          <a:xfrm>
            <a:off x="6654800" y="552450"/>
            <a:ext cx="51276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0" name="円/楕円 23"/>
          <p:cNvSpPr>
            <a:spLocks noChangeArrowheads="1"/>
          </p:cNvSpPr>
          <p:nvPr/>
        </p:nvSpPr>
        <p:spPr bwMode="auto">
          <a:xfrm>
            <a:off x="5003800" y="552450"/>
            <a:ext cx="430213" cy="196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1" name="円/楕円 29"/>
          <p:cNvSpPr>
            <a:spLocks noChangeArrowheads="1"/>
          </p:cNvSpPr>
          <p:nvPr/>
        </p:nvSpPr>
        <p:spPr bwMode="auto">
          <a:xfrm>
            <a:off x="6919913" y="1074738"/>
            <a:ext cx="254000" cy="450850"/>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sp>
        <p:nvSpPr>
          <p:cNvPr id="2202" name="テキスト ボックス 27"/>
          <p:cNvSpPr txBox="1">
            <a:spLocks noChangeArrowheads="1"/>
          </p:cNvSpPr>
          <p:nvPr/>
        </p:nvSpPr>
        <p:spPr bwMode="auto">
          <a:xfrm>
            <a:off x="7983538" y="65088"/>
            <a:ext cx="10318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900"/>
              <a:t>形式 </a:t>
            </a:r>
            <a:r>
              <a:rPr lang="en-US" altLang="ja-JP" sz="900"/>
              <a:t>Ver.H26.11</a:t>
            </a:r>
            <a:endParaRPr lang="ja-JP" altLang="en-US" sz="900"/>
          </a:p>
        </p:txBody>
      </p:sp>
      <p:sp>
        <p:nvSpPr>
          <p:cNvPr id="46" name="右矢印 45"/>
          <p:cNvSpPr/>
          <p:nvPr/>
        </p:nvSpPr>
        <p:spPr>
          <a:xfrm>
            <a:off x="1376363" y="4929188"/>
            <a:ext cx="431800" cy="647700"/>
          </a:xfrm>
          <a:prstGeom prst="rightArrow">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1" name="正方形/長方形 30"/>
          <p:cNvSpPr/>
          <p:nvPr/>
        </p:nvSpPr>
        <p:spPr>
          <a:xfrm>
            <a:off x="1952625" y="4314825"/>
            <a:ext cx="3390900" cy="541338"/>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00" b="1" dirty="0">
                <a:solidFill>
                  <a:schemeClr val="tx1"/>
                </a:solidFill>
              </a:rPr>
              <a:t>１、描きたい樹木を決める。</a:t>
            </a:r>
            <a:endParaRPr lang="en-US" altLang="ja-JP" sz="1000" b="1" dirty="0">
              <a:solidFill>
                <a:schemeClr val="tx1"/>
              </a:solidFill>
            </a:endParaRPr>
          </a:p>
          <a:p>
            <a:pPr>
              <a:defRPr/>
            </a:pPr>
            <a:r>
              <a:rPr lang="ja-JP" altLang="en-US" sz="1000" b="1" dirty="0">
                <a:solidFill>
                  <a:schemeClr val="tx1"/>
                </a:solidFill>
              </a:rPr>
              <a:t>２、「構図ポイント表」から３つ組み合わせて、樹木を何枚もスケッチする。</a:t>
            </a:r>
            <a:endParaRPr lang="en-US" altLang="ja-JP" sz="1000" b="1" dirty="0">
              <a:solidFill>
                <a:schemeClr val="tx1"/>
              </a:solidFill>
            </a:endParaRPr>
          </a:p>
        </p:txBody>
      </p:sp>
      <p:sp>
        <p:nvSpPr>
          <p:cNvPr id="3" name="下矢印 2"/>
          <p:cNvSpPr/>
          <p:nvPr/>
        </p:nvSpPr>
        <p:spPr>
          <a:xfrm>
            <a:off x="3482975" y="4108450"/>
            <a:ext cx="330200" cy="257175"/>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 name="角丸四角形吹き出し 1"/>
          <p:cNvSpPr/>
          <p:nvPr/>
        </p:nvSpPr>
        <p:spPr>
          <a:xfrm>
            <a:off x="1927225" y="4976813"/>
            <a:ext cx="3392488" cy="1649412"/>
          </a:xfrm>
          <a:prstGeom prst="wedgeRoundRectCallout">
            <a:avLst>
              <a:gd name="adj1" fmla="val 5570"/>
              <a:gd name="adj2" fmla="val -66611"/>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b="1" dirty="0">
                <a:solidFill>
                  <a:schemeClr val="tx1"/>
                </a:solidFill>
              </a:rPr>
              <a:t>～指導のポイント～</a:t>
            </a:r>
            <a:endParaRPr lang="en-US" altLang="ja-JP" sz="1100" b="1" dirty="0">
              <a:solidFill>
                <a:schemeClr val="tx1"/>
              </a:solidFill>
            </a:endParaRPr>
          </a:p>
          <a:p>
            <a:pPr>
              <a:defRPr/>
            </a:pPr>
            <a:r>
              <a:rPr lang="ja-JP" altLang="en-US" sz="1000" dirty="0">
                <a:solidFill>
                  <a:schemeClr val="tx1"/>
                </a:solidFill>
              </a:rPr>
              <a:t>①対象物との距離感の違いで描く</a:t>
            </a:r>
            <a:endParaRPr lang="en-US" altLang="ja-JP" sz="1000" dirty="0">
              <a:solidFill>
                <a:schemeClr val="tx1"/>
              </a:solidFill>
            </a:endParaRPr>
          </a:p>
          <a:p>
            <a:pPr>
              <a:defRPr/>
            </a:pPr>
            <a:r>
              <a:rPr lang="ja-JP" altLang="en-US" sz="1000" dirty="0">
                <a:solidFill>
                  <a:schemeClr val="tx1"/>
                </a:solidFill>
              </a:rPr>
              <a:t>　　</a:t>
            </a:r>
            <a:r>
              <a:rPr lang="en-US" altLang="ja-JP" sz="1000" dirty="0">
                <a:solidFill>
                  <a:schemeClr val="tx1"/>
                </a:solidFill>
              </a:rPr>
              <a:t>※</a:t>
            </a:r>
            <a:r>
              <a:rPr lang="ja-JP" altLang="en-US" sz="1000" dirty="0">
                <a:solidFill>
                  <a:schemeClr val="tx1"/>
                </a:solidFill>
              </a:rPr>
              <a:t>近くから、遠くからの違い</a:t>
            </a:r>
            <a:endParaRPr lang="en-US" altLang="ja-JP" sz="1000" dirty="0">
              <a:solidFill>
                <a:schemeClr val="tx1"/>
              </a:solidFill>
            </a:endParaRPr>
          </a:p>
          <a:p>
            <a:pPr>
              <a:defRPr/>
            </a:pPr>
            <a:r>
              <a:rPr lang="ja-JP" altLang="en-US" sz="1000" dirty="0">
                <a:solidFill>
                  <a:schemeClr val="tx1"/>
                </a:solidFill>
              </a:rPr>
              <a:t>②視点の高さの違いで描く</a:t>
            </a:r>
            <a:endParaRPr lang="en-US" altLang="ja-JP" sz="1000" dirty="0">
              <a:solidFill>
                <a:schemeClr val="tx1"/>
              </a:solidFill>
            </a:endParaRPr>
          </a:p>
          <a:p>
            <a:pPr>
              <a:defRPr/>
            </a:pPr>
            <a:r>
              <a:rPr lang="ja-JP" altLang="en-US" sz="1000" dirty="0">
                <a:solidFill>
                  <a:schemeClr val="tx1"/>
                </a:solidFill>
              </a:rPr>
              <a:t>　　</a:t>
            </a:r>
            <a:r>
              <a:rPr lang="en-US" altLang="ja-JP" sz="1000" dirty="0">
                <a:solidFill>
                  <a:schemeClr val="tx1"/>
                </a:solidFill>
              </a:rPr>
              <a:t>※</a:t>
            </a:r>
            <a:r>
              <a:rPr lang="ja-JP" altLang="en-US" sz="1000" dirty="0">
                <a:solidFill>
                  <a:schemeClr val="tx1"/>
                </a:solidFill>
              </a:rPr>
              <a:t>画面の中の地平線・水平線の位置の違い</a:t>
            </a:r>
            <a:endParaRPr lang="en-US" altLang="ja-JP" sz="1000" dirty="0">
              <a:solidFill>
                <a:schemeClr val="tx1"/>
              </a:solidFill>
            </a:endParaRPr>
          </a:p>
          <a:p>
            <a:pPr>
              <a:defRPr/>
            </a:pPr>
            <a:r>
              <a:rPr lang="ja-JP" altLang="en-US" sz="1000" dirty="0">
                <a:solidFill>
                  <a:schemeClr val="tx1"/>
                </a:solidFill>
              </a:rPr>
              <a:t>③見る角度の違いで描く</a:t>
            </a:r>
            <a:endParaRPr lang="en-US" altLang="ja-JP" sz="1000" dirty="0">
              <a:solidFill>
                <a:schemeClr val="tx1"/>
              </a:solidFill>
            </a:endParaRPr>
          </a:p>
          <a:p>
            <a:pPr>
              <a:defRPr/>
            </a:pPr>
            <a:r>
              <a:rPr lang="ja-JP" altLang="en-US" sz="1000" dirty="0">
                <a:solidFill>
                  <a:schemeClr val="tx1"/>
                </a:solidFill>
              </a:rPr>
              <a:t>　　</a:t>
            </a:r>
            <a:r>
              <a:rPr lang="en-US" altLang="ja-JP" sz="1000" dirty="0">
                <a:solidFill>
                  <a:schemeClr val="tx1"/>
                </a:solidFill>
              </a:rPr>
              <a:t>※</a:t>
            </a:r>
            <a:r>
              <a:rPr lang="ja-JP" altLang="en-US" sz="1000" dirty="0">
                <a:solidFill>
                  <a:schemeClr val="tx1"/>
                </a:solidFill>
              </a:rPr>
              <a:t>見上げて描く、見下ろして描く</a:t>
            </a:r>
            <a:endParaRPr lang="en-US" altLang="ja-JP" sz="1000" dirty="0">
              <a:solidFill>
                <a:schemeClr val="tx1"/>
              </a:solidFill>
            </a:endParaRPr>
          </a:p>
          <a:p>
            <a:pPr>
              <a:defRPr/>
            </a:pPr>
            <a:r>
              <a:rPr lang="ja-JP" altLang="en-US" sz="1000" dirty="0">
                <a:solidFill>
                  <a:schemeClr val="tx1"/>
                </a:solidFill>
              </a:rPr>
              <a:t>以上、３つのポイントを自由に組み合わせ、自分が選んだ樹木をいろいろな視点（３つ以上）でスケッチさせる。</a:t>
            </a:r>
          </a:p>
        </p:txBody>
      </p:sp>
      <p:sp>
        <p:nvSpPr>
          <p:cNvPr id="39" name="正方形/長方形 38"/>
          <p:cNvSpPr/>
          <p:nvPr/>
        </p:nvSpPr>
        <p:spPr>
          <a:xfrm>
            <a:off x="5513388" y="5919788"/>
            <a:ext cx="1119187" cy="720725"/>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描いたそれぞれのスケッチにコメントを書く。一番良いと思う構図を決める。</a:t>
            </a:r>
            <a:endParaRPr lang="en-US" altLang="ja-JP" sz="900" dirty="0">
              <a:solidFill>
                <a:schemeClr val="tx1"/>
              </a:solidFill>
            </a:endParaRPr>
          </a:p>
        </p:txBody>
      </p:sp>
      <p:sp>
        <p:nvSpPr>
          <p:cNvPr id="41" name="角丸四角形吹き出し 40"/>
          <p:cNvSpPr/>
          <p:nvPr/>
        </p:nvSpPr>
        <p:spPr>
          <a:xfrm>
            <a:off x="5434013" y="4243388"/>
            <a:ext cx="1198562" cy="685800"/>
          </a:xfrm>
          <a:prstGeom prst="wedgeRoundRectCallout">
            <a:avLst>
              <a:gd name="adj1" fmla="val -71728"/>
              <a:gd name="adj2" fmla="val -16208"/>
              <a:gd name="adj3" fmla="val 16667"/>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00" dirty="0">
                <a:solidFill>
                  <a:schemeClr val="tx1"/>
                </a:solidFill>
              </a:rPr>
              <a:t>硬さの違う鉛筆を使わせるなど、線の強弱や濃淡を工夫させる。</a:t>
            </a:r>
          </a:p>
        </p:txBody>
      </p:sp>
      <p:sp>
        <p:nvSpPr>
          <p:cNvPr id="5" name="正方形/長方形 4"/>
          <p:cNvSpPr/>
          <p:nvPr/>
        </p:nvSpPr>
        <p:spPr>
          <a:xfrm>
            <a:off x="5438775" y="5030788"/>
            <a:ext cx="1193800" cy="771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活動写真</a:t>
            </a:r>
          </a:p>
        </p:txBody>
      </p:sp>
      <p:sp>
        <p:nvSpPr>
          <p:cNvPr id="37" name="下矢印 36"/>
          <p:cNvSpPr/>
          <p:nvPr/>
        </p:nvSpPr>
        <p:spPr>
          <a:xfrm rot="16200000">
            <a:off x="5274469" y="6114256"/>
            <a:ext cx="222250" cy="331788"/>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3" name="四角形吹き出し 52"/>
          <p:cNvSpPr/>
          <p:nvPr/>
        </p:nvSpPr>
        <p:spPr>
          <a:xfrm>
            <a:off x="138113" y="5663066"/>
            <a:ext cx="1681162" cy="485775"/>
          </a:xfrm>
          <a:prstGeom prst="wedgeRectCallout">
            <a:avLst>
              <a:gd name="adj1" fmla="val 68404"/>
              <a:gd name="adj2" fmla="val -17569"/>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ねらいと対応する指導の工夫やアイディアをわかりやすくまとめる。</a:t>
            </a:r>
          </a:p>
        </p:txBody>
      </p:sp>
      <p:sp>
        <p:nvSpPr>
          <p:cNvPr id="54" name="正方形/長方形 53"/>
          <p:cNvSpPr/>
          <p:nvPr/>
        </p:nvSpPr>
        <p:spPr>
          <a:xfrm>
            <a:off x="1339850" y="2357438"/>
            <a:ext cx="4038600" cy="415925"/>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rgbClr val="FF0000"/>
                </a:solidFill>
              </a:rPr>
              <a:t>題材で扱う複数のねらいの中から、一つのねらいを抜き出し、指導の要点と対応させて記録する。</a:t>
            </a:r>
          </a:p>
        </p:txBody>
      </p:sp>
      <p:sp>
        <p:nvSpPr>
          <p:cNvPr id="2213" name="角丸四角形吹き出し 8"/>
          <p:cNvSpPr>
            <a:spLocks noChangeArrowheads="1"/>
          </p:cNvSpPr>
          <p:nvPr/>
        </p:nvSpPr>
        <p:spPr bwMode="auto">
          <a:xfrm>
            <a:off x="2195513" y="3824288"/>
            <a:ext cx="3981450" cy="314325"/>
          </a:xfrm>
          <a:prstGeom prst="wedgeRoundRectCallout">
            <a:avLst>
              <a:gd name="adj1" fmla="val -49935"/>
              <a:gd name="adj2" fmla="val -15454"/>
              <a:gd name="adj3" fmla="val 16667"/>
            </a:avLst>
          </a:prstGeom>
          <a:solidFill>
            <a:srgbClr val="FFC000"/>
          </a:solidFill>
          <a:ln w="25400" algn="ctr">
            <a:solidFill>
              <a:srgbClr val="385D8A"/>
            </a:solidFill>
            <a:miter lim="800000"/>
            <a:headEnd/>
            <a:tailEnd/>
          </a:ln>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100" b="1">
                <a:latin typeface="ＭＳ Ｐゴシック" charset="-128"/>
                <a:cs typeface="Times New Roman" pitchFamily="18" charset="0"/>
              </a:rPr>
              <a:t>いろいろな視点で、生命観を感じさせる樹木をスケッチしよう。</a:t>
            </a:r>
            <a:endParaRPr lang="en-US" altLang="ja-JP" sz="1100" b="1">
              <a:latin typeface="ＭＳ Ｐゴシック" charset="-128"/>
              <a:cs typeface="Times New Roman" pitchFamily="18" charset="0"/>
            </a:endParaRPr>
          </a:p>
        </p:txBody>
      </p:sp>
      <p:sp>
        <p:nvSpPr>
          <p:cNvPr id="56" name="四角形吹き出し 55"/>
          <p:cNvSpPr/>
          <p:nvPr/>
        </p:nvSpPr>
        <p:spPr>
          <a:xfrm>
            <a:off x="106001" y="4686300"/>
            <a:ext cx="1527175" cy="485775"/>
          </a:xfrm>
          <a:prstGeom prst="wedgeRectCallout">
            <a:avLst>
              <a:gd name="adj1" fmla="val 69318"/>
              <a:gd name="adj2" fmla="val -156225"/>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ねらいに向かって活動を促す重要な言葉がけ</a:t>
            </a:r>
          </a:p>
        </p:txBody>
      </p:sp>
      <p:sp>
        <p:nvSpPr>
          <p:cNvPr id="2215" name="円/楕円 29"/>
          <p:cNvSpPr>
            <a:spLocks noChangeArrowheads="1"/>
          </p:cNvSpPr>
          <p:nvPr/>
        </p:nvSpPr>
        <p:spPr bwMode="auto">
          <a:xfrm>
            <a:off x="7626350" y="3616325"/>
            <a:ext cx="238125" cy="3651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ja-JP" sz="1800">
              <a:solidFill>
                <a:srgbClr val="FF0000"/>
              </a:solidFill>
              <a:latin typeface="Calibri" pitchFamily="34" charset="0"/>
            </a:endParaRPr>
          </a:p>
        </p:txBody>
      </p:sp>
      <p:pic>
        <p:nvPicPr>
          <p:cNvPr id="2216" name="図 42" descr="C:\Documents and Settings\nomura-yukari\Local Settings\Temporary Internet Files\Content.IE5\S4CYTVNR\MC90034374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005237">
            <a:off x="1765301" y="3619500"/>
            <a:ext cx="4318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角丸四角形吹き出し 54"/>
          <p:cNvSpPr/>
          <p:nvPr/>
        </p:nvSpPr>
        <p:spPr>
          <a:xfrm>
            <a:off x="7344923" y="2525527"/>
            <a:ext cx="1670490" cy="648072"/>
          </a:xfrm>
          <a:prstGeom prst="wedgeRoundRectCallout">
            <a:avLst>
              <a:gd name="adj1" fmla="val 17290"/>
              <a:gd name="adj2" fmla="val 65835"/>
              <a:gd name="adj3" fmla="val 16667"/>
            </a:avLst>
          </a:prstGeom>
          <a:blipFill dpi="0" rotWithShape="1">
            <a:blip r:embed="rId3" cstate="print"/>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tx1"/>
                </a:solidFill>
              </a:rPr>
              <a:t>ねらう造形要素や扱う材料に○をつける（検索のキーワードにもなる）</a:t>
            </a:r>
            <a:endParaRPr kumimoji="1" lang="ja-JP" altLang="en-US" sz="1050" b="1" dirty="0">
              <a:solidFill>
                <a:schemeClr val="tx1"/>
              </a:solidFill>
            </a:endParaRPr>
          </a:p>
        </p:txBody>
      </p:sp>
      <p:sp>
        <p:nvSpPr>
          <p:cNvPr id="57" name="角丸四角形吹き出し 56"/>
          <p:cNvSpPr/>
          <p:nvPr/>
        </p:nvSpPr>
        <p:spPr>
          <a:xfrm>
            <a:off x="106001" y="3773665"/>
            <a:ext cx="1440284" cy="669569"/>
          </a:xfrm>
          <a:prstGeom prst="wedgeRoundRectCallout">
            <a:avLst>
              <a:gd name="adj1" fmla="val -18574"/>
              <a:gd name="adj2" fmla="val -86464"/>
              <a:gd name="adj3" fmla="val 16667"/>
            </a:avLst>
          </a:prstGeom>
          <a:blipFill dpi="0" rotWithShape="1">
            <a:blip r:embed="rId3">
              <a:alphaModFix amt="88000"/>
            </a:blip>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smtClean="0">
                <a:solidFill>
                  <a:schemeClr val="tx1"/>
                </a:solidFill>
              </a:rPr>
              <a:t>「図工・美術指導ユニット項目表」で</a:t>
            </a:r>
            <a:r>
              <a:rPr lang="ja-JP" altLang="en-US" sz="1050" b="1" dirty="0" smtClean="0">
                <a:solidFill>
                  <a:schemeClr val="tx1"/>
                </a:solidFill>
              </a:rPr>
              <a:t>小・中の内容の連続性を共有</a:t>
            </a:r>
            <a:endParaRPr kumimoji="1" lang="ja-JP" altLang="en-US" sz="1050" b="1" dirty="0">
              <a:solidFill>
                <a:schemeClr val="tx1"/>
              </a:solidFill>
            </a:endParaRPr>
          </a:p>
        </p:txBody>
      </p:sp>
    </p:spTree>
    <p:extLst>
      <p:ext uri="{BB962C8B-B14F-4D97-AF65-F5344CB8AC3E}">
        <p14:creationId xmlns:p14="http://schemas.microsoft.com/office/powerpoint/2010/main" val="2546112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linds(horizont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blinds(horizontal)">
                                      <p:cBhvr>
                                        <p:cTn id="12"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ChangeArrowheads="1"/>
          </p:cNvSpPr>
          <p:nvPr/>
        </p:nvSpPr>
        <p:spPr bwMode="auto">
          <a:xfrm>
            <a:off x="107950" y="165100"/>
            <a:ext cx="11080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800">
                <a:solidFill>
                  <a:schemeClr val="tx2"/>
                </a:solidFill>
              </a:rPr>
              <a:t>実践記録</a:t>
            </a:r>
          </a:p>
        </p:txBody>
      </p:sp>
      <p:sp>
        <p:nvSpPr>
          <p:cNvPr id="3075" name="Rectangle 312"/>
          <p:cNvSpPr>
            <a:spLocks noChangeArrowheads="1"/>
          </p:cNvSpPr>
          <p:nvPr/>
        </p:nvSpPr>
        <p:spPr bwMode="auto">
          <a:xfrm>
            <a:off x="1677988" y="998538"/>
            <a:ext cx="2160587" cy="13858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6" name="Rectangle 312"/>
          <p:cNvSpPr>
            <a:spLocks noChangeArrowheads="1"/>
          </p:cNvSpPr>
          <p:nvPr/>
        </p:nvSpPr>
        <p:spPr bwMode="auto">
          <a:xfrm>
            <a:off x="5008563" y="998538"/>
            <a:ext cx="2160587" cy="13858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3077" name="Rectangle 312"/>
          <p:cNvSpPr>
            <a:spLocks noChangeArrowheads="1"/>
          </p:cNvSpPr>
          <p:nvPr/>
        </p:nvSpPr>
        <p:spPr bwMode="auto">
          <a:xfrm>
            <a:off x="1658938" y="2973388"/>
            <a:ext cx="2160587" cy="1511300"/>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graphicFrame>
        <p:nvGraphicFramePr>
          <p:cNvPr id="6" name="表 5"/>
          <p:cNvGraphicFramePr>
            <a:graphicFrameLocks noGrp="1"/>
          </p:cNvGraphicFramePr>
          <p:nvPr/>
        </p:nvGraphicFramePr>
        <p:xfrm>
          <a:off x="179388" y="4724400"/>
          <a:ext cx="8785225" cy="1957388"/>
        </p:xfrm>
        <a:graphic>
          <a:graphicData uri="http://schemas.openxmlformats.org/drawingml/2006/table">
            <a:tbl>
              <a:tblPr firstRow="1" bandRow="1">
                <a:tableStyleId>{5C22544A-7EE6-4342-B048-85BDC9FD1C3A}</a:tableStyleId>
              </a:tblPr>
              <a:tblGrid>
                <a:gridCol w="8785225"/>
              </a:tblGrid>
              <a:tr h="335254">
                <a:tc>
                  <a:txBody>
                    <a:bodyPr/>
                    <a:lstStyle/>
                    <a:p>
                      <a:r>
                        <a:rPr kumimoji="1" lang="ja-JP" altLang="en-US" sz="1600" dirty="0" smtClean="0">
                          <a:solidFill>
                            <a:schemeClr val="tx1"/>
                          </a:solidFill>
                        </a:rPr>
                        <a:t>評価と改善点</a:t>
                      </a:r>
                      <a:endParaRPr kumimoji="1" lang="ja-JP" altLang="en-US" sz="1600" dirty="0">
                        <a:solidFill>
                          <a:schemeClr val="tx1"/>
                        </a:solidFill>
                      </a:endParaRPr>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1622134">
                <a:tc>
                  <a:txBody>
                    <a:bodyPr/>
                    <a:lstStyle/>
                    <a:p>
                      <a:r>
                        <a:rPr kumimoji="1" lang="ja-JP" altLang="en-US" sz="1200" dirty="0" smtClean="0"/>
                        <a:t>　自分が表したい樹木の生命観をより豊かに表現していくために、いろいろな視点でスケッチをすることで、一番ふさわしい構図を見つけ出すことをねらいとして取り組んだ。対象物との距離感の違いや画面上の視線の高さ（アイレベル）の違い、見る角度の違いなど、様々な視点の違いで描くことで、それぞれの構図から感じられるイメージの違いに気づき、自分の主題にあった表現を見つけ出すことを目指した。</a:t>
                      </a:r>
                      <a:endParaRPr kumimoji="1" lang="en-US" altLang="ja-JP" sz="1200" dirty="0" smtClean="0"/>
                    </a:p>
                    <a:p>
                      <a:r>
                        <a:rPr kumimoji="1" lang="ja-JP" altLang="en-US" sz="1200" dirty="0" smtClean="0"/>
                        <a:t>　実践授業の中では、多くの生徒が積極的に描く場所を変えながらスケッチに取り組んでいたが、あまり意欲的ではなくスケッチが進まない生徒も見られた。そのような生徒には、ただ見た目の印象を描くだけではなく、事前に樹木に関する知識を与えておくことで、どのような樹木なのかを理解した上でスケッチに取り組ませると良かったのかもしれない。</a:t>
                      </a:r>
                      <a:endParaRPr kumimoji="1" lang="ja-JP" altLang="en-US" sz="1200" dirty="0"/>
                    </a:p>
                  </a:txBody>
                  <a:tcPr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086" name="Rectangle 14"/>
          <p:cNvSpPr>
            <a:spLocks noChangeArrowheads="1"/>
          </p:cNvSpPr>
          <p:nvPr/>
        </p:nvSpPr>
        <p:spPr bwMode="auto">
          <a:xfrm>
            <a:off x="1216025" y="195263"/>
            <a:ext cx="2000250" cy="400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000">
                <a:solidFill>
                  <a:schemeClr val="tx2"/>
                </a:solidFill>
              </a:rPr>
              <a:t>実践日：平成○年○月○日（○）　</a:t>
            </a:r>
            <a:endParaRPr lang="en-US" altLang="ja-JP" sz="1000">
              <a:solidFill>
                <a:schemeClr val="tx2"/>
              </a:solidFill>
            </a:endParaRPr>
          </a:p>
          <a:p>
            <a:pPr eaLnBrk="1" hangingPunct="1">
              <a:spcBef>
                <a:spcPct val="0"/>
              </a:spcBef>
              <a:buFontTx/>
              <a:buNone/>
            </a:pPr>
            <a:r>
              <a:rPr lang="ja-JP" altLang="en-US" sz="1000">
                <a:solidFill>
                  <a:schemeClr val="tx2"/>
                </a:solidFill>
              </a:rPr>
              <a:t>対　象：○年　美術</a:t>
            </a:r>
            <a:r>
              <a:rPr lang="en-US" altLang="ja-JP" sz="1000">
                <a:solidFill>
                  <a:schemeClr val="tx2"/>
                </a:solidFill>
              </a:rPr>
              <a:t>Ⅰ</a:t>
            </a:r>
            <a:endParaRPr lang="ja-JP" altLang="en-US" sz="1000">
              <a:solidFill>
                <a:schemeClr val="tx2"/>
              </a:solidFill>
            </a:endParaRPr>
          </a:p>
        </p:txBody>
      </p:sp>
      <p:sp>
        <p:nvSpPr>
          <p:cNvPr id="3087" name="Rectangle 312"/>
          <p:cNvSpPr>
            <a:spLocks noChangeArrowheads="1"/>
          </p:cNvSpPr>
          <p:nvPr/>
        </p:nvSpPr>
        <p:spPr bwMode="auto">
          <a:xfrm>
            <a:off x="4991100" y="2973388"/>
            <a:ext cx="2160588" cy="1511300"/>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a:solidFill>
                  <a:srgbClr val="FF0000"/>
                </a:solidFill>
              </a:rPr>
              <a:t>写　真</a:t>
            </a:r>
          </a:p>
        </p:txBody>
      </p:sp>
      <p:sp>
        <p:nvSpPr>
          <p:cNvPr id="2" name="円形吹き出し 1"/>
          <p:cNvSpPr/>
          <p:nvPr/>
        </p:nvSpPr>
        <p:spPr>
          <a:xfrm>
            <a:off x="349250" y="755650"/>
            <a:ext cx="1871663" cy="936625"/>
          </a:xfrm>
          <a:prstGeom prst="wedgeEllipseCallout">
            <a:avLst>
              <a:gd name="adj1" fmla="val 51823"/>
              <a:gd name="adj2" fmla="val 48957"/>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枝が大空へ伸びていく感じを描きたいから、見上げている視点で描きたい。</a:t>
            </a:r>
          </a:p>
        </p:txBody>
      </p:sp>
      <p:sp>
        <p:nvSpPr>
          <p:cNvPr id="10" name="円形吹き出し 9"/>
          <p:cNvSpPr/>
          <p:nvPr/>
        </p:nvSpPr>
        <p:spPr>
          <a:xfrm>
            <a:off x="381000" y="2820988"/>
            <a:ext cx="1655763" cy="908050"/>
          </a:xfrm>
          <a:prstGeom prst="wedgeEllipseCallout">
            <a:avLst>
              <a:gd name="adj1" fmla="val 60971"/>
              <a:gd name="adj2" fmla="val 49311"/>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小さな植物と一緒に描くと、樹木の大きさが感じられる。</a:t>
            </a:r>
          </a:p>
        </p:txBody>
      </p:sp>
      <p:sp>
        <p:nvSpPr>
          <p:cNvPr id="3" name="四角形吹き出し 2"/>
          <p:cNvSpPr/>
          <p:nvPr/>
        </p:nvSpPr>
        <p:spPr>
          <a:xfrm>
            <a:off x="3198813" y="2097088"/>
            <a:ext cx="1584325" cy="576262"/>
          </a:xfrm>
          <a:prstGeom prst="wedgeRectCallout">
            <a:avLst>
              <a:gd name="adj1" fmla="val -38871"/>
              <a:gd name="adj2" fmla="val -7473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いろいろな樹木の下から見える印象を確かめながら、構図を考えている。</a:t>
            </a:r>
          </a:p>
        </p:txBody>
      </p:sp>
      <p:sp>
        <p:nvSpPr>
          <p:cNvPr id="12" name="四角形吹き出し 11"/>
          <p:cNvSpPr/>
          <p:nvPr/>
        </p:nvSpPr>
        <p:spPr>
          <a:xfrm>
            <a:off x="3665538" y="3513138"/>
            <a:ext cx="1068387" cy="647700"/>
          </a:xfrm>
          <a:prstGeom prst="wedgeRectCallout">
            <a:avLst>
              <a:gd name="adj1" fmla="val -63483"/>
              <a:gd name="adj2" fmla="val -1980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小さな生命と対比させる構図を考えている。</a:t>
            </a:r>
          </a:p>
        </p:txBody>
      </p:sp>
      <p:sp>
        <p:nvSpPr>
          <p:cNvPr id="13" name="円形吹き出し 12"/>
          <p:cNvSpPr/>
          <p:nvPr/>
        </p:nvSpPr>
        <p:spPr>
          <a:xfrm>
            <a:off x="6653213" y="877888"/>
            <a:ext cx="1871662" cy="692150"/>
          </a:xfrm>
          <a:prstGeom prst="wedgeEllipseCallout">
            <a:avLst>
              <a:gd name="adj1" fmla="val -43823"/>
              <a:gd name="adj2" fmla="val 57096"/>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ぼくは、たくさんの樹木を描きたい。</a:t>
            </a:r>
          </a:p>
        </p:txBody>
      </p:sp>
      <p:sp>
        <p:nvSpPr>
          <p:cNvPr id="14" name="円形吹き出し 13"/>
          <p:cNvSpPr/>
          <p:nvPr/>
        </p:nvSpPr>
        <p:spPr>
          <a:xfrm>
            <a:off x="6707188" y="2900363"/>
            <a:ext cx="1800225" cy="936625"/>
          </a:xfrm>
          <a:prstGeom prst="wedgeEllipseCallout">
            <a:avLst>
              <a:gd name="adj1" fmla="val -44841"/>
              <a:gd name="adj2" fmla="val 54044"/>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自分は大地にしっかり根を張っているような樹木のイメージを表現したい。</a:t>
            </a:r>
          </a:p>
        </p:txBody>
      </p:sp>
      <p:sp>
        <p:nvSpPr>
          <p:cNvPr id="15" name="四角形吹き出し 14"/>
          <p:cNvSpPr/>
          <p:nvPr/>
        </p:nvSpPr>
        <p:spPr>
          <a:xfrm>
            <a:off x="4541838" y="2820988"/>
            <a:ext cx="1066800" cy="468312"/>
          </a:xfrm>
          <a:prstGeom prst="wedgeRectCallout">
            <a:avLst>
              <a:gd name="adj1" fmla="val 66765"/>
              <a:gd name="adj2" fmla="val 55151"/>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見る角度やアイレベルを考えている。</a:t>
            </a:r>
          </a:p>
        </p:txBody>
      </p:sp>
      <p:sp>
        <p:nvSpPr>
          <p:cNvPr id="16" name="四角形吹き出し 15"/>
          <p:cNvSpPr/>
          <p:nvPr/>
        </p:nvSpPr>
        <p:spPr>
          <a:xfrm>
            <a:off x="3990975" y="1044575"/>
            <a:ext cx="1216025" cy="647700"/>
          </a:xfrm>
          <a:prstGeom prst="wedgeRectCallout">
            <a:avLst>
              <a:gd name="adj1" fmla="val 63482"/>
              <a:gd name="adj2" fmla="val 33105"/>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樹木から離れた場所から見える光景を確かめている。</a:t>
            </a:r>
          </a:p>
        </p:txBody>
      </p:sp>
      <p:sp>
        <p:nvSpPr>
          <p:cNvPr id="4" name="四角形吹き出し 3"/>
          <p:cNvSpPr/>
          <p:nvPr/>
        </p:nvSpPr>
        <p:spPr>
          <a:xfrm>
            <a:off x="2017713" y="4365625"/>
            <a:ext cx="3960812" cy="647700"/>
          </a:xfrm>
          <a:prstGeom prst="wedgeRectCallout">
            <a:avLst>
              <a:gd name="adj1" fmla="val -60176"/>
              <a:gd name="adj2" fmla="val 36926"/>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生徒の学びの姿を見取り、教師がどのように考えたのかをまとめる。指導と評価は一体となったものであり、評価をその後の学習の改善に生かしていく。</a:t>
            </a:r>
          </a:p>
        </p:txBody>
      </p:sp>
      <p:sp>
        <p:nvSpPr>
          <p:cNvPr id="18" name="正方形/長方形 17"/>
          <p:cNvSpPr/>
          <p:nvPr/>
        </p:nvSpPr>
        <p:spPr>
          <a:xfrm>
            <a:off x="3360738" y="368300"/>
            <a:ext cx="4033837" cy="298450"/>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rPr>
              <a:t>生徒の学びの姿がわかるように、活動写真を添付しながらまとめる。</a:t>
            </a:r>
          </a:p>
        </p:txBody>
      </p:sp>
      <p:sp>
        <p:nvSpPr>
          <p:cNvPr id="3098" name="テキスト ボックス 26"/>
          <p:cNvSpPr txBox="1">
            <a:spLocks noChangeArrowheads="1"/>
          </p:cNvSpPr>
          <p:nvPr/>
        </p:nvSpPr>
        <p:spPr bwMode="auto">
          <a:xfrm>
            <a:off x="6804025" y="119063"/>
            <a:ext cx="2170113"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a:solidFill>
                  <a:srgbClr val="FF0000"/>
                </a:solidFill>
              </a:rPr>
              <a:t>※</a:t>
            </a:r>
            <a:r>
              <a:rPr lang="ja-JP" altLang="en-US" sz="900">
                <a:solidFill>
                  <a:srgbClr val="FF0000"/>
                </a:solidFill>
              </a:rPr>
              <a:t>ＨＰに載せてよい写真でお願いします。</a:t>
            </a:r>
          </a:p>
        </p:txBody>
      </p:sp>
      <p:sp>
        <p:nvSpPr>
          <p:cNvPr id="20" name="角丸四角形吹き出し 19"/>
          <p:cNvSpPr/>
          <p:nvPr/>
        </p:nvSpPr>
        <p:spPr>
          <a:xfrm>
            <a:off x="6402217" y="4304668"/>
            <a:ext cx="2016224" cy="360040"/>
          </a:xfrm>
          <a:prstGeom prst="wedgeRoundRectCallout">
            <a:avLst>
              <a:gd name="adj1" fmla="val -55643"/>
              <a:gd name="adj2" fmla="val 118162"/>
              <a:gd name="adj3" fmla="val 16667"/>
            </a:avLst>
          </a:prstGeom>
          <a:blipFill dpi="0" rotWithShape="1">
            <a:blip r:embed="rId2" cstate="print">
              <a:alphaModFix amt="58000"/>
            </a:blip>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ねらい、評価の共有</a:t>
            </a:r>
            <a:endParaRPr kumimoji="1" lang="ja-JP" altLang="en-US" sz="1600" b="1" dirty="0">
              <a:solidFill>
                <a:schemeClr val="tx1"/>
              </a:solidFill>
            </a:endParaRPr>
          </a:p>
        </p:txBody>
      </p:sp>
    </p:spTree>
    <p:extLst>
      <p:ext uri="{BB962C8B-B14F-4D97-AF65-F5344CB8AC3E}">
        <p14:creationId xmlns:p14="http://schemas.microsoft.com/office/powerpoint/2010/main" val="66263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ローチャート: 手作業 6"/>
          <p:cNvSpPr/>
          <p:nvPr/>
        </p:nvSpPr>
        <p:spPr>
          <a:xfrm rot="10800000">
            <a:off x="194741" y="3940898"/>
            <a:ext cx="8352930" cy="1440160"/>
          </a:xfrm>
          <a:prstGeom prst="flowChartManualOperation">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ローチャート: 手作業 8"/>
          <p:cNvSpPr/>
          <p:nvPr/>
        </p:nvSpPr>
        <p:spPr>
          <a:xfrm rot="10800000">
            <a:off x="425998" y="2780926"/>
            <a:ext cx="7890417" cy="922901"/>
          </a:xfrm>
          <a:prstGeom prst="flowChartManualOperatio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588368" y="219998"/>
            <a:ext cx="3137397" cy="369332"/>
          </a:xfrm>
          <a:prstGeom prst="rect">
            <a:avLst/>
          </a:prstGeom>
          <a:noFill/>
        </p:spPr>
        <p:txBody>
          <a:bodyPr wrap="none" rtlCol="0">
            <a:spAutoFit/>
          </a:bodyPr>
          <a:lstStyle/>
          <a:p>
            <a:r>
              <a:rPr kumimoji="1" lang="ja-JP" altLang="en-US" b="1" dirty="0" smtClean="0"/>
              <a:t>校種をつなぐ　キーワード検索</a:t>
            </a:r>
            <a:endParaRPr kumimoji="1" lang="ja-JP" altLang="en-US" b="1" dirty="0"/>
          </a:p>
        </p:txBody>
      </p:sp>
      <p:sp>
        <p:nvSpPr>
          <p:cNvPr id="16" name="フローチャート: 手作業 15"/>
          <p:cNvSpPr/>
          <p:nvPr/>
        </p:nvSpPr>
        <p:spPr>
          <a:xfrm rot="10800000">
            <a:off x="664732" y="1563889"/>
            <a:ext cx="7219635" cy="806826"/>
          </a:xfrm>
          <a:prstGeom prst="flowChartManualOperatio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p:cNvSpPr txBox="1"/>
          <p:nvPr/>
        </p:nvSpPr>
        <p:spPr>
          <a:xfrm>
            <a:off x="1434112" y="1257027"/>
            <a:ext cx="738664" cy="1913344"/>
          </a:xfrm>
          <a:prstGeom prst="rect">
            <a:avLst/>
          </a:prstGeom>
        </p:spPr>
        <p:style>
          <a:lnRef idx="3">
            <a:schemeClr val="lt1"/>
          </a:lnRef>
          <a:fillRef idx="1">
            <a:schemeClr val="accent1"/>
          </a:fillRef>
          <a:effectRef idx="1">
            <a:schemeClr val="accent1"/>
          </a:effectRef>
          <a:fontRef idx="minor">
            <a:schemeClr val="lt1"/>
          </a:fontRef>
        </p:style>
        <p:txBody>
          <a:bodyPr vert="eaVert" wrap="none" rtlCol="0">
            <a:spAutoFit/>
          </a:bodyPr>
          <a:lstStyle/>
          <a:p>
            <a:r>
              <a:rPr kumimoji="1" lang="ja-JP" altLang="en-US" sz="3600" b="1" dirty="0" smtClean="0"/>
              <a:t>造形要素</a:t>
            </a:r>
            <a:endParaRPr kumimoji="1" lang="ja-JP" altLang="en-US" sz="3600" b="1" dirty="0"/>
          </a:p>
        </p:txBody>
      </p:sp>
      <p:sp>
        <p:nvSpPr>
          <p:cNvPr id="17" name="テキスト ボックス 16"/>
          <p:cNvSpPr txBox="1"/>
          <p:nvPr/>
        </p:nvSpPr>
        <p:spPr>
          <a:xfrm>
            <a:off x="2484155" y="2060849"/>
            <a:ext cx="738664" cy="2592287"/>
          </a:xfrm>
          <a:prstGeom prst="rect">
            <a:avLst/>
          </a:prstGeom>
        </p:spPr>
        <p:style>
          <a:lnRef idx="1">
            <a:schemeClr val="accent1"/>
          </a:lnRef>
          <a:fillRef idx="2">
            <a:schemeClr val="accent1"/>
          </a:fillRef>
          <a:effectRef idx="1">
            <a:schemeClr val="accent1"/>
          </a:effectRef>
          <a:fontRef idx="minor">
            <a:schemeClr val="dk1"/>
          </a:fontRef>
        </p:style>
        <p:txBody>
          <a:bodyPr vert="eaVert" wrap="square" rtlCol="0">
            <a:spAutoFit/>
          </a:bodyPr>
          <a:lstStyle/>
          <a:p>
            <a:pPr algn="ctr"/>
            <a:r>
              <a:rPr kumimoji="1" lang="ja-JP" altLang="en-US" sz="3600" b="1" dirty="0" smtClean="0"/>
              <a:t>材料</a:t>
            </a:r>
            <a:endParaRPr kumimoji="1" lang="ja-JP" altLang="en-US" sz="3600" b="1" dirty="0"/>
          </a:p>
        </p:txBody>
      </p:sp>
      <p:sp>
        <p:nvSpPr>
          <p:cNvPr id="18" name="テキスト ボックス 17"/>
          <p:cNvSpPr txBox="1"/>
          <p:nvPr/>
        </p:nvSpPr>
        <p:spPr>
          <a:xfrm>
            <a:off x="3506086" y="2068691"/>
            <a:ext cx="738664" cy="2592287"/>
          </a:xfrm>
          <a:prstGeom prst="rect">
            <a:avLst/>
          </a:prstGeom>
        </p:spPr>
        <p:style>
          <a:lnRef idx="1">
            <a:schemeClr val="accent2"/>
          </a:lnRef>
          <a:fillRef idx="2">
            <a:schemeClr val="accent2"/>
          </a:fillRef>
          <a:effectRef idx="1">
            <a:schemeClr val="accent2"/>
          </a:effectRef>
          <a:fontRef idx="minor">
            <a:schemeClr val="dk1"/>
          </a:fontRef>
        </p:style>
        <p:txBody>
          <a:bodyPr vert="eaVert" wrap="square" rtlCol="0">
            <a:spAutoFit/>
          </a:bodyPr>
          <a:lstStyle/>
          <a:p>
            <a:pPr algn="ctr"/>
            <a:r>
              <a:rPr kumimoji="1" lang="ja-JP" altLang="en-US" sz="3600" b="1" dirty="0" smtClean="0"/>
              <a:t>技能（技法）</a:t>
            </a:r>
            <a:endParaRPr kumimoji="1" lang="ja-JP" altLang="en-US" sz="3600" b="1" dirty="0"/>
          </a:p>
        </p:txBody>
      </p:sp>
      <p:sp>
        <p:nvSpPr>
          <p:cNvPr id="19" name="テキスト ボックス 18"/>
          <p:cNvSpPr txBox="1"/>
          <p:nvPr/>
        </p:nvSpPr>
        <p:spPr>
          <a:xfrm>
            <a:off x="4497245" y="2060849"/>
            <a:ext cx="738664" cy="2592287"/>
          </a:xfrm>
          <a:prstGeom prst="rect">
            <a:avLst/>
          </a:prstGeom>
        </p:spPr>
        <p:style>
          <a:lnRef idx="1">
            <a:schemeClr val="accent3"/>
          </a:lnRef>
          <a:fillRef idx="2">
            <a:schemeClr val="accent3"/>
          </a:fillRef>
          <a:effectRef idx="1">
            <a:schemeClr val="accent3"/>
          </a:effectRef>
          <a:fontRef idx="minor">
            <a:schemeClr val="dk1"/>
          </a:fontRef>
        </p:style>
        <p:txBody>
          <a:bodyPr vert="eaVert" wrap="square" rtlCol="0">
            <a:spAutoFit/>
          </a:bodyPr>
          <a:lstStyle/>
          <a:p>
            <a:pPr algn="ctr"/>
            <a:r>
              <a:rPr kumimoji="1" lang="ja-JP" altLang="en-US" sz="3600" b="1" dirty="0" smtClean="0"/>
              <a:t>発想</a:t>
            </a:r>
            <a:endParaRPr kumimoji="1" lang="ja-JP" altLang="en-US" sz="3600" b="1" dirty="0"/>
          </a:p>
        </p:txBody>
      </p:sp>
      <p:sp>
        <p:nvSpPr>
          <p:cNvPr id="20" name="テキスト ボックス 19"/>
          <p:cNvSpPr txBox="1"/>
          <p:nvPr/>
        </p:nvSpPr>
        <p:spPr>
          <a:xfrm>
            <a:off x="5940152" y="1628798"/>
            <a:ext cx="738664" cy="2921458"/>
          </a:xfrm>
          <a:prstGeom prst="rect">
            <a:avLst/>
          </a:prstGeom>
        </p:spPr>
        <p:style>
          <a:lnRef idx="3">
            <a:schemeClr val="lt1"/>
          </a:lnRef>
          <a:fillRef idx="1">
            <a:schemeClr val="accent1"/>
          </a:fillRef>
          <a:effectRef idx="1">
            <a:schemeClr val="accent1"/>
          </a:effectRef>
          <a:fontRef idx="minor">
            <a:schemeClr val="lt1"/>
          </a:fontRef>
        </p:style>
        <p:txBody>
          <a:bodyPr vert="eaVert" wrap="square" rtlCol="0">
            <a:spAutoFit/>
          </a:bodyPr>
          <a:lstStyle/>
          <a:p>
            <a:pPr algn="ctr"/>
            <a:r>
              <a:rPr lang="ja-JP" altLang="en-US" sz="3600" b="1" dirty="0" smtClean="0"/>
              <a:t>鑑賞</a:t>
            </a:r>
            <a:endParaRPr kumimoji="1" lang="ja-JP" altLang="en-US" sz="3600" b="1" dirty="0"/>
          </a:p>
        </p:txBody>
      </p:sp>
      <p:sp>
        <p:nvSpPr>
          <p:cNvPr id="3" name="正方形/長方形 2"/>
          <p:cNvSpPr/>
          <p:nvPr/>
        </p:nvSpPr>
        <p:spPr>
          <a:xfrm>
            <a:off x="1187624" y="4734728"/>
            <a:ext cx="2974984" cy="646331"/>
          </a:xfrm>
          <a:prstGeom prst="rect">
            <a:avLst/>
          </a:prstGeom>
        </p:spPr>
        <p:txBody>
          <a:bodyPr wrap="square">
            <a:spAutoFit/>
          </a:bodyPr>
          <a:lstStyle/>
          <a:p>
            <a:pPr algn="ctr"/>
            <a:r>
              <a:rPr lang="ja-JP" altLang="en-US" dirty="0"/>
              <a:t>（小）造形遊び</a:t>
            </a:r>
            <a:endParaRPr lang="en-US" altLang="ja-JP" dirty="0"/>
          </a:p>
          <a:p>
            <a:pPr algn="ctr"/>
            <a:r>
              <a:rPr lang="ja-JP" altLang="en-US" dirty="0"/>
              <a:t>（小）絵画・彫刻</a:t>
            </a:r>
            <a:endParaRPr lang="en-US" altLang="ja-JP" dirty="0"/>
          </a:p>
        </p:txBody>
      </p:sp>
      <p:sp>
        <p:nvSpPr>
          <p:cNvPr id="5" name="正方形/長方形 4"/>
          <p:cNvSpPr/>
          <p:nvPr/>
        </p:nvSpPr>
        <p:spPr>
          <a:xfrm>
            <a:off x="195627" y="3057497"/>
            <a:ext cx="2141269" cy="646331"/>
          </a:xfrm>
          <a:prstGeom prst="rect">
            <a:avLst/>
          </a:prstGeom>
        </p:spPr>
        <p:txBody>
          <a:bodyPr wrap="square">
            <a:spAutoFit/>
          </a:bodyPr>
          <a:lstStyle/>
          <a:p>
            <a:pPr algn="ctr"/>
            <a:r>
              <a:rPr lang="ja-JP" altLang="en-US" dirty="0"/>
              <a:t>（中）Ａ表現（１）（３）</a:t>
            </a:r>
            <a:endParaRPr lang="en-US" altLang="ja-JP" dirty="0"/>
          </a:p>
          <a:p>
            <a:pPr algn="ctr"/>
            <a:r>
              <a:rPr lang="ja-JP" altLang="en-US" dirty="0"/>
              <a:t>（中）表現（２）（３）</a:t>
            </a:r>
            <a:endParaRPr lang="en-US" altLang="ja-JP" dirty="0"/>
          </a:p>
        </p:txBody>
      </p:sp>
      <p:sp>
        <p:nvSpPr>
          <p:cNvPr id="12" name="正方形/長方形 11"/>
          <p:cNvSpPr/>
          <p:nvPr/>
        </p:nvSpPr>
        <p:spPr>
          <a:xfrm>
            <a:off x="3300214" y="751444"/>
            <a:ext cx="2141984" cy="1200329"/>
          </a:xfrm>
          <a:prstGeom prst="rect">
            <a:avLst/>
          </a:prstGeom>
        </p:spPr>
        <p:txBody>
          <a:bodyPr wrap="square">
            <a:spAutoFit/>
          </a:bodyPr>
          <a:lstStyle/>
          <a:p>
            <a:pPr algn="ctr"/>
            <a:r>
              <a:rPr lang="ja-JP" altLang="en-US" dirty="0"/>
              <a:t>（高）絵画・彫刻</a:t>
            </a:r>
            <a:endParaRPr lang="en-US" altLang="ja-JP" dirty="0"/>
          </a:p>
          <a:p>
            <a:pPr algn="ctr"/>
            <a:r>
              <a:rPr lang="ja-JP" altLang="en-US" dirty="0"/>
              <a:t>（高）デザイン</a:t>
            </a:r>
            <a:endParaRPr lang="en-US" altLang="ja-JP" dirty="0"/>
          </a:p>
          <a:p>
            <a:pPr algn="ctr"/>
            <a:r>
              <a:rPr lang="ja-JP" altLang="en-US" dirty="0"/>
              <a:t>（高）映像メディア</a:t>
            </a:r>
            <a:endParaRPr lang="en-US" altLang="ja-JP" dirty="0"/>
          </a:p>
          <a:p>
            <a:pPr algn="ctr"/>
            <a:r>
              <a:rPr lang="ja-JP" altLang="en-US" dirty="0"/>
              <a:t>その他</a:t>
            </a:r>
            <a:endParaRPr lang="en-US" altLang="ja-JP" dirty="0"/>
          </a:p>
        </p:txBody>
      </p:sp>
      <p:sp>
        <p:nvSpPr>
          <p:cNvPr id="21" name="テキスト ボックス 20"/>
          <p:cNvSpPr txBox="1"/>
          <p:nvPr/>
        </p:nvSpPr>
        <p:spPr>
          <a:xfrm>
            <a:off x="7069448" y="4571550"/>
            <a:ext cx="596638" cy="584775"/>
          </a:xfrm>
          <a:prstGeom prst="rect">
            <a:avLst/>
          </a:prstGeom>
          <a:noFill/>
        </p:spPr>
        <p:txBody>
          <a:bodyPr wrap="none" rtlCol="0">
            <a:spAutoFit/>
          </a:bodyPr>
          <a:lstStyle/>
          <a:p>
            <a:r>
              <a:rPr kumimoji="1" lang="ja-JP" altLang="en-US" sz="3200" b="1" dirty="0" smtClean="0"/>
              <a:t>小</a:t>
            </a:r>
            <a:endParaRPr kumimoji="1" lang="ja-JP" altLang="en-US" sz="3200" b="1" dirty="0"/>
          </a:p>
        </p:txBody>
      </p:sp>
      <p:sp>
        <p:nvSpPr>
          <p:cNvPr id="22" name="テキスト ボックス 21"/>
          <p:cNvSpPr txBox="1"/>
          <p:nvPr/>
        </p:nvSpPr>
        <p:spPr>
          <a:xfrm>
            <a:off x="7046261" y="3072446"/>
            <a:ext cx="596638" cy="584775"/>
          </a:xfrm>
          <a:prstGeom prst="rect">
            <a:avLst/>
          </a:prstGeom>
          <a:noFill/>
        </p:spPr>
        <p:txBody>
          <a:bodyPr wrap="none" rtlCol="0">
            <a:spAutoFit/>
          </a:bodyPr>
          <a:lstStyle/>
          <a:p>
            <a:r>
              <a:rPr kumimoji="1" lang="ja-JP" altLang="en-US" sz="3200" b="1" dirty="0" smtClean="0"/>
              <a:t>中</a:t>
            </a:r>
            <a:endParaRPr kumimoji="1" lang="ja-JP" altLang="en-US" sz="3200" b="1" dirty="0"/>
          </a:p>
        </p:txBody>
      </p:sp>
      <p:sp>
        <p:nvSpPr>
          <p:cNvPr id="23" name="テキスト ボックス 22"/>
          <p:cNvSpPr txBox="1"/>
          <p:nvPr/>
        </p:nvSpPr>
        <p:spPr>
          <a:xfrm>
            <a:off x="7073970" y="1653244"/>
            <a:ext cx="596638" cy="584775"/>
          </a:xfrm>
          <a:prstGeom prst="rect">
            <a:avLst/>
          </a:prstGeom>
          <a:noFill/>
        </p:spPr>
        <p:txBody>
          <a:bodyPr wrap="none" rtlCol="0">
            <a:spAutoFit/>
          </a:bodyPr>
          <a:lstStyle/>
          <a:p>
            <a:r>
              <a:rPr kumimoji="1" lang="ja-JP" altLang="en-US" sz="3200" b="1" dirty="0" smtClean="0"/>
              <a:t>高</a:t>
            </a:r>
            <a:endParaRPr kumimoji="1" lang="ja-JP" altLang="en-US" sz="3200" b="1" dirty="0"/>
          </a:p>
        </p:txBody>
      </p:sp>
    </p:spTree>
    <p:extLst>
      <p:ext uri="{BB962C8B-B14F-4D97-AF65-F5344CB8AC3E}">
        <p14:creationId xmlns:p14="http://schemas.microsoft.com/office/powerpoint/2010/main" val="549761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15616" y="764704"/>
            <a:ext cx="7632848" cy="1656184"/>
          </a:xfrm>
          <a:ln>
            <a:solidFill>
              <a:schemeClr val="accent1"/>
            </a:solidFill>
          </a:ln>
          <a:effectLst>
            <a:glow rad="101600">
              <a:schemeClr val="accent2">
                <a:satMod val="175000"/>
                <a:alpha val="40000"/>
              </a:schemeClr>
            </a:glow>
          </a:effectLst>
        </p:spPr>
        <p:txBody>
          <a:bodyPr>
            <a:normAutofit fontScale="90000"/>
          </a:bodyPr>
          <a:lstStyle/>
          <a:p>
            <a:pPr algn="l"/>
            <a:r>
              <a:rPr kumimoji="1" lang="en-US" altLang="ja-JP" sz="2800" b="1" dirty="0" smtClean="0">
                <a:solidFill>
                  <a:srgbClr val="FF0000"/>
                </a:solidFill>
              </a:rPr>
              <a:t>A</a:t>
            </a:r>
            <a:r>
              <a:rPr kumimoji="1" lang="ja-JP" altLang="en-US" sz="2800" b="1" dirty="0" smtClean="0">
                <a:solidFill>
                  <a:srgbClr val="FF0000"/>
                </a:solidFill>
              </a:rPr>
              <a:t>：材料　　材料の魅力との出会いの仕掛け</a:t>
            </a:r>
            <a:r>
              <a:rPr kumimoji="1" lang="en-US" altLang="ja-JP" sz="2800" b="1" dirty="0" smtClean="0"/>
              <a:t/>
            </a:r>
            <a:br>
              <a:rPr kumimoji="1" lang="en-US" altLang="ja-JP" sz="2800" b="1" dirty="0" smtClean="0"/>
            </a:br>
            <a:r>
              <a:rPr lang="ja-JP" altLang="en-US" sz="2200" b="1" dirty="0"/>
              <a:t>誰も</a:t>
            </a:r>
            <a:r>
              <a:rPr lang="ja-JP" altLang="en-US" sz="2200" b="1" dirty="0" smtClean="0"/>
              <a:t>が</a:t>
            </a:r>
            <a:r>
              <a:rPr lang="ja-JP" altLang="en-US" sz="2200" b="1" dirty="0"/>
              <a:t>熱中</a:t>
            </a:r>
            <a:r>
              <a:rPr lang="ja-JP" altLang="en-US" sz="2200" b="1" dirty="0" smtClean="0"/>
              <a:t>できる環境作りで、材料や行為から発想を引き出すことができるようにする。</a:t>
            </a:r>
            <a:r>
              <a:rPr lang="en-US" altLang="ja-JP" sz="2200" b="1" dirty="0" smtClean="0"/>
              <a:t/>
            </a:r>
            <a:br>
              <a:rPr lang="en-US" altLang="ja-JP" sz="2200" b="1" dirty="0" smtClean="0"/>
            </a:br>
            <a:r>
              <a:rPr lang="ja-JP" altLang="en-US" sz="2200" b="1" spc="-150" dirty="0" smtClean="0">
                <a:solidFill>
                  <a:schemeClr val="tx2"/>
                </a:solidFill>
              </a:rPr>
              <a:t>多様な</a:t>
            </a:r>
            <a:r>
              <a:rPr lang="ja-JP" altLang="ja-JP" sz="2200" b="1" spc="-150" dirty="0" smtClean="0">
                <a:solidFill>
                  <a:schemeClr val="tx2"/>
                </a:solidFill>
              </a:rPr>
              <a:t>材料で繰り返し加工して表す体験を積むことで</a:t>
            </a:r>
            <a:r>
              <a:rPr lang="ja-JP" altLang="en-US" sz="2200" b="1" spc="-150" dirty="0" smtClean="0">
                <a:solidFill>
                  <a:schemeClr val="tx2"/>
                </a:solidFill>
              </a:rPr>
              <a:t>、</a:t>
            </a:r>
            <a:r>
              <a:rPr lang="ja-JP" altLang="ja-JP" sz="2200" b="1" spc="-150" dirty="0" smtClean="0">
                <a:solidFill>
                  <a:schemeClr val="tx2"/>
                </a:solidFill>
              </a:rPr>
              <a:t>新しい素材に出会ったときに、予想を立てて自ら試したり考えたりすることができる力をつける</a:t>
            </a:r>
            <a:r>
              <a:rPr lang="ja-JP" altLang="en-US" sz="2200" b="1" spc="-150" dirty="0" smtClean="0">
                <a:solidFill>
                  <a:schemeClr val="tx2"/>
                </a:solidFill>
              </a:rPr>
              <a:t>。</a:t>
            </a:r>
            <a:endParaRPr kumimoji="1" lang="ja-JP" altLang="en-US" sz="2200" b="1" spc="-150" dirty="0"/>
          </a:p>
        </p:txBody>
      </p:sp>
      <p:sp>
        <p:nvSpPr>
          <p:cNvPr id="4" name="タイトル 1"/>
          <p:cNvSpPr txBox="1">
            <a:spLocks/>
          </p:cNvSpPr>
          <p:nvPr/>
        </p:nvSpPr>
        <p:spPr>
          <a:xfrm>
            <a:off x="1111152" y="2708920"/>
            <a:ext cx="7637312" cy="1584176"/>
          </a:xfrm>
          <a:prstGeom prst="rect">
            <a:avLst/>
          </a:prstGeom>
          <a:ln>
            <a:solidFill>
              <a:schemeClr val="accent1"/>
            </a:solidFill>
          </a:ln>
          <a:effectLst>
            <a:glow rad="101600">
              <a:schemeClr val="accent5">
                <a:satMod val="175000"/>
                <a:alpha val="40000"/>
              </a:schemeClr>
            </a:glow>
          </a:effectLst>
        </p:spPr>
        <p:txBody>
          <a:bodyPr vert="horz" lIns="91440" tIns="45720" rIns="91440" bIns="45720" rtlCol="0" anchor="ctr">
            <a:normAutofit fontScale="90000" lnSpcReduction="200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altLang="ja-JP" sz="2800" b="1" dirty="0" smtClean="0">
                <a:solidFill>
                  <a:schemeClr val="tx2">
                    <a:lumMod val="60000"/>
                    <a:lumOff val="40000"/>
                  </a:schemeClr>
                </a:solidFill>
                <a:latin typeface="+mj-lt"/>
                <a:ea typeface="+mj-ea"/>
                <a:cs typeface="+mj-cs"/>
              </a:rPr>
              <a:t>B</a:t>
            </a:r>
            <a:r>
              <a:rPr kumimoji="1" lang="ja-JP" altLang="en-US" sz="2800" b="1"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：技能（＞技法）　行為から技法を知り、</a:t>
            </a:r>
            <a:endParaRPr kumimoji="1" lang="en-US" altLang="ja-JP" sz="2800" b="1" i="0" u="none" strike="noStrike" kern="1200" cap="none" spc="0" normalizeH="0" baseline="0" noProof="0" dirty="0" smtClean="0">
              <a:ln>
                <a:noFill/>
              </a:ln>
              <a:solidFill>
                <a:schemeClr val="tx2">
                  <a:lumMod val="60000"/>
                  <a:lumOff val="40000"/>
                </a:schemeClr>
              </a:solidFill>
              <a:effectLst/>
              <a:uLnTx/>
              <a:uFillTx/>
              <a:latin typeface="+mj-lt"/>
              <a:ea typeface="+mj-ea"/>
              <a:cs typeface="+mj-cs"/>
            </a:endParaRPr>
          </a:p>
          <a:p>
            <a:pPr marL="0" marR="0" lvl="0" indent="0" defTabSz="914400" rtl="0" eaLnBrk="1" fontAlgn="auto" latinLnBrk="0" hangingPunct="1">
              <a:lnSpc>
                <a:spcPct val="100000"/>
              </a:lnSpc>
              <a:spcBef>
                <a:spcPct val="0"/>
              </a:spcBef>
              <a:spcAft>
                <a:spcPts val="0"/>
              </a:spcAft>
              <a:buClrTx/>
              <a:buSzTx/>
              <a:buFontTx/>
              <a:buNone/>
              <a:tabLst/>
              <a:defRPr/>
            </a:pPr>
            <a:r>
              <a:rPr lang="ja-JP" altLang="en-US" sz="2800" b="1" dirty="0" smtClean="0">
                <a:solidFill>
                  <a:schemeClr val="tx2">
                    <a:lumMod val="60000"/>
                    <a:lumOff val="40000"/>
                  </a:schemeClr>
                </a:solidFill>
                <a:latin typeface="+mj-lt"/>
                <a:ea typeface="+mj-ea"/>
                <a:cs typeface="+mj-cs"/>
              </a:rPr>
              <a:t>　　　　　　　　　　</a:t>
            </a:r>
            <a:r>
              <a:rPr kumimoji="1" lang="ja-JP" altLang="en-US" sz="2800" b="1" i="0" u="none" strike="noStrike" kern="1200" cap="none" spc="0" normalizeH="0" baseline="0" noProof="0" dirty="0" smtClean="0">
                <a:ln>
                  <a:noFill/>
                </a:ln>
                <a:solidFill>
                  <a:schemeClr val="tx2">
                    <a:lumMod val="60000"/>
                    <a:lumOff val="40000"/>
                  </a:schemeClr>
                </a:solidFill>
                <a:effectLst/>
                <a:uLnTx/>
                <a:uFillTx/>
                <a:latin typeface="+mj-lt"/>
                <a:ea typeface="+mj-ea"/>
                <a:cs typeface="+mj-cs"/>
              </a:rPr>
              <a:t>創造的な技能を身に付ける仕掛け　</a:t>
            </a:r>
            <a:r>
              <a:rPr lang="ja-JP" altLang="en-US" sz="2800" b="1" dirty="0" smtClean="0">
                <a:solidFill>
                  <a:schemeClr val="tx2">
                    <a:lumMod val="60000"/>
                    <a:lumOff val="40000"/>
                  </a:schemeClr>
                </a:solidFill>
                <a:latin typeface="+mj-lt"/>
                <a:ea typeface="+mj-ea"/>
                <a:cs typeface="+mj-cs"/>
              </a:rPr>
              <a:t>　　</a:t>
            </a:r>
            <a:r>
              <a:rPr lang="ja-JP" altLang="en-US" sz="2600" b="1" dirty="0" smtClean="0">
                <a:solidFill>
                  <a:schemeClr val="tx2">
                    <a:lumMod val="60000"/>
                    <a:lumOff val="40000"/>
                  </a:schemeClr>
                </a:solidFill>
                <a:latin typeface="+mj-lt"/>
                <a:ea typeface="+mj-ea"/>
                <a:cs typeface="+mj-cs"/>
              </a:rPr>
              <a:t>　　　　　　　　　　　　　　　</a:t>
            </a:r>
            <a:endParaRPr kumimoji="1" lang="en-US" altLang="ja-JP" sz="2600" b="1" i="0" u="none" strike="noStrike" kern="1200" cap="none" spc="0" normalizeH="0" baseline="0" noProof="0" dirty="0" smtClean="0">
              <a:ln>
                <a:noFill/>
              </a:ln>
              <a:solidFill>
                <a:schemeClr val="tx2">
                  <a:lumMod val="60000"/>
                  <a:lumOff val="40000"/>
                </a:schemeClr>
              </a:solidFill>
              <a:effectLst/>
              <a:uLnTx/>
              <a:uFillTx/>
              <a:latin typeface="+mj-lt"/>
              <a:ea typeface="+mj-ea"/>
              <a:cs typeface="+mj-cs"/>
            </a:endParaRPr>
          </a:p>
          <a:p>
            <a:pPr lvl="0">
              <a:spcBef>
                <a:spcPct val="0"/>
              </a:spcBef>
              <a:defRPr/>
            </a:pPr>
            <a:r>
              <a:rPr lang="ja-JP" altLang="en-US" sz="2200" b="1" dirty="0" smtClean="0">
                <a:latin typeface="+mj-lt"/>
                <a:ea typeface="+mj-ea"/>
                <a:cs typeface="+mj-cs"/>
              </a:rPr>
              <a:t>たっぷり試行錯誤できる場を保障し、つくりながら思い付き、考えながらつくことができるようにする。</a:t>
            </a:r>
            <a:endParaRPr lang="en-US" altLang="ja-JP" sz="2200" b="1" dirty="0" smtClean="0">
              <a:latin typeface="+mj-lt"/>
              <a:ea typeface="+mj-ea"/>
              <a:cs typeface="+mj-cs"/>
            </a:endParaRPr>
          </a:p>
          <a:p>
            <a:pPr lvl="0">
              <a:spcBef>
                <a:spcPct val="0"/>
              </a:spcBef>
              <a:defRPr/>
            </a:pPr>
            <a:r>
              <a:rPr lang="ja-JP" altLang="en-US" sz="2200" b="1" dirty="0" smtClean="0">
                <a:solidFill>
                  <a:schemeClr val="tx2"/>
                </a:solidFill>
              </a:rPr>
              <a:t>技術</a:t>
            </a:r>
            <a:r>
              <a:rPr lang="ja-JP" altLang="ja-JP" sz="2200" b="1" dirty="0" smtClean="0">
                <a:solidFill>
                  <a:schemeClr val="tx2"/>
                </a:solidFill>
              </a:rPr>
              <a:t>を知ることで、表現の多様な展開を支える力をつける。</a:t>
            </a:r>
            <a:endParaRPr kumimoji="1" lang="ja-JP" altLang="en-US" sz="22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5" name="タイトル 1"/>
          <p:cNvSpPr txBox="1">
            <a:spLocks/>
          </p:cNvSpPr>
          <p:nvPr/>
        </p:nvSpPr>
        <p:spPr>
          <a:xfrm>
            <a:off x="1111152" y="4562547"/>
            <a:ext cx="7637312" cy="1728192"/>
          </a:xfrm>
          <a:prstGeom prst="rect">
            <a:avLst/>
          </a:prstGeom>
          <a:ln>
            <a:solidFill>
              <a:schemeClr val="tx1"/>
            </a:solidFill>
          </a:ln>
          <a:effectLst>
            <a:glow rad="101600">
              <a:schemeClr val="accent4">
                <a:satMod val="175000"/>
                <a:alpha val="40000"/>
              </a:schemeClr>
            </a:glow>
          </a:effectLst>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altLang="ja-JP" sz="2500" dirty="0" smtClean="0">
                <a:solidFill>
                  <a:srgbClr val="9900FF"/>
                </a:solidFill>
                <a:latin typeface="+mj-lt"/>
                <a:ea typeface="+mj-ea"/>
                <a:cs typeface="+mj-cs"/>
              </a:rPr>
              <a:t>C</a:t>
            </a:r>
            <a:r>
              <a:rPr kumimoji="1" lang="ja-JP" altLang="en-US" sz="2500" b="1" i="0" u="none" strike="noStrike" kern="1200" cap="none" spc="0" normalizeH="0" baseline="0" noProof="0" dirty="0" smtClean="0">
                <a:ln>
                  <a:noFill/>
                </a:ln>
                <a:solidFill>
                  <a:srgbClr val="9900FF"/>
                </a:solidFill>
                <a:effectLst/>
                <a:uLnTx/>
                <a:uFillTx/>
                <a:latin typeface="+mj-lt"/>
                <a:ea typeface="+mj-ea"/>
                <a:cs typeface="+mj-cs"/>
              </a:rPr>
              <a:t>：発想　イメージの糸口から、</a:t>
            </a:r>
            <a:endParaRPr kumimoji="1" lang="en-US" altLang="ja-JP" sz="2500" b="1" i="0" u="none" strike="noStrike" kern="1200" cap="none" spc="0" normalizeH="0" baseline="0" noProof="0" dirty="0" smtClean="0">
              <a:ln>
                <a:noFill/>
              </a:ln>
              <a:solidFill>
                <a:srgbClr val="9900FF"/>
              </a:solidFill>
              <a:effectLst/>
              <a:uLnTx/>
              <a:uFillTx/>
              <a:latin typeface="+mj-lt"/>
              <a:ea typeface="+mj-ea"/>
              <a:cs typeface="+mj-cs"/>
            </a:endParaRPr>
          </a:p>
          <a:p>
            <a:pPr marL="0" marR="0" lvl="0" indent="0" defTabSz="914400" rtl="0" eaLnBrk="1" fontAlgn="auto" latinLnBrk="0" hangingPunct="1">
              <a:lnSpc>
                <a:spcPct val="100000"/>
              </a:lnSpc>
              <a:spcBef>
                <a:spcPct val="0"/>
              </a:spcBef>
              <a:spcAft>
                <a:spcPts val="0"/>
              </a:spcAft>
              <a:buClrTx/>
              <a:buSzTx/>
              <a:buFontTx/>
              <a:buNone/>
              <a:tabLst/>
              <a:defRPr/>
            </a:pPr>
            <a:r>
              <a:rPr lang="ja-JP" altLang="en-US" sz="2500" b="1" dirty="0">
                <a:solidFill>
                  <a:srgbClr val="9900FF"/>
                </a:solidFill>
                <a:latin typeface="+mj-lt"/>
                <a:ea typeface="+mj-ea"/>
                <a:cs typeface="+mj-cs"/>
              </a:rPr>
              <a:t>　</a:t>
            </a:r>
            <a:r>
              <a:rPr lang="ja-JP" altLang="en-US" sz="2500" b="1" dirty="0" smtClean="0">
                <a:solidFill>
                  <a:srgbClr val="9900FF"/>
                </a:solidFill>
                <a:latin typeface="+mj-lt"/>
                <a:ea typeface="+mj-ea"/>
                <a:cs typeface="+mj-cs"/>
              </a:rPr>
              <a:t>　　　　　　　　　</a:t>
            </a:r>
            <a:r>
              <a:rPr kumimoji="1" lang="ja-JP" altLang="en-US" sz="2500" b="1" i="0" u="none" strike="noStrike" kern="1200" cap="none" spc="0" normalizeH="0" baseline="0" noProof="0" dirty="0" smtClean="0">
                <a:ln>
                  <a:noFill/>
                </a:ln>
                <a:solidFill>
                  <a:srgbClr val="9900FF"/>
                </a:solidFill>
                <a:effectLst/>
                <a:uLnTx/>
                <a:uFillTx/>
                <a:latin typeface="+mj-lt"/>
                <a:ea typeface="+mj-ea"/>
                <a:cs typeface="+mj-cs"/>
              </a:rPr>
              <a:t>発想や構想ができる仕掛け</a:t>
            </a:r>
            <a:endParaRPr kumimoji="1" lang="en-US" altLang="ja-JP" sz="2500" b="1" i="0" u="none" strike="noStrike" kern="1200" cap="none" spc="0" normalizeH="0" baseline="0" noProof="0" dirty="0" smtClean="0">
              <a:ln>
                <a:noFill/>
              </a:ln>
              <a:solidFill>
                <a:srgbClr val="9900FF"/>
              </a:solidFill>
              <a:effectLst/>
              <a:uLnTx/>
              <a:uFillTx/>
              <a:latin typeface="+mj-lt"/>
              <a:ea typeface="+mj-ea"/>
              <a:cs typeface="+mj-cs"/>
            </a:endParaRPr>
          </a:p>
          <a:p>
            <a:pPr lvl="0">
              <a:spcBef>
                <a:spcPct val="0"/>
              </a:spcBef>
              <a:defRPr/>
            </a:pPr>
            <a:r>
              <a:rPr kumimoji="1" lang="ja-JP" altLang="en-US" sz="2000" b="1" i="0" u="none" strike="noStrike" kern="1200" cap="none" spc="0" normalizeH="0" baseline="0" noProof="0" dirty="0" smtClean="0">
                <a:ln>
                  <a:noFill/>
                </a:ln>
                <a:solidFill>
                  <a:schemeClr val="tx1"/>
                </a:solidFill>
                <a:effectLst/>
                <a:uLnTx/>
                <a:uFillTx/>
                <a:latin typeface="+mj-lt"/>
                <a:ea typeface="+mj-ea"/>
                <a:cs typeface="+mj-cs"/>
              </a:rPr>
              <a:t>新しい見方、感じ方、驚き、活動との出会いを大事にし、自身が実現したい価値と思えるテーマを発見できるようにする。</a:t>
            </a:r>
            <a:endParaRPr kumimoji="1" lang="en-US" altLang="ja-JP" sz="2000" b="1" i="0" u="none" strike="noStrike" kern="1200" cap="none" spc="0" normalizeH="0" baseline="0" noProof="0" dirty="0" smtClean="0">
              <a:ln>
                <a:noFill/>
              </a:ln>
              <a:solidFill>
                <a:schemeClr val="tx1"/>
              </a:solidFill>
              <a:effectLst/>
              <a:uLnTx/>
              <a:uFillTx/>
              <a:latin typeface="+mj-lt"/>
              <a:ea typeface="+mj-ea"/>
              <a:cs typeface="+mj-cs"/>
            </a:endParaRPr>
          </a:p>
          <a:p>
            <a:pPr lvl="0">
              <a:spcBef>
                <a:spcPct val="0"/>
              </a:spcBef>
              <a:defRPr/>
            </a:pPr>
            <a:r>
              <a:rPr lang="ja-JP" altLang="en-US" sz="2000" b="1" dirty="0" smtClean="0">
                <a:solidFill>
                  <a:schemeClr val="tx2"/>
                </a:solidFill>
                <a:latin typeface="ＭＳ 明朝"/>
                <a:ea typeface="ＭＳ 明朝"/>
              </a:rPr>
              <a:t>課題を見つけ解決しようとする力をつける。</a:t>
            </a:r>
            <a:endParaRPr kumimoji="1" lang="ja-JP" altLang="en-US" sz="20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6" name="テキスト ボックス 5"/>
          <p:cNvSpPr txBox="1"/>
          <p:nvPr/>
        </p:nvSpPr>
        <p:spPr>
          <a:xfrm>
            <a:off x="323528" y="188640"/>
            <a:ext cx="2696572" cy="461665"/>
          </a:xfrm>
          <a:prstGeom prst="rect">
            <a:avLst/>
          </a:prstGeom>
          <a:noFill/>
        </p:spPr>
        <p:txBody>
          <a:bodyPr wrap="none" rtlCol="0">
            <a:spAutoFit/>
          </a:bodyPr>
          <a:lstStyle/>
          <a:p>
            <a:r>
              <a:rPr kumimoji="1" lang="ja-JP" altLang="en-US" sz="2400" b="1" spc="-300" dirty="0" smtClean="0"/>
              <a:t>ユニットＡＢＣの項目表</a:t>
            </a:r>
            <a:endParaRPr kumimoji="1" lang="ja-JP" altLang="en-US" sz="2400" b="1" spc="-300" dirty="0"/>
          </a:p>
        </p:txBody>
      </p:sp>
      <p:sp>
        <p:nvSpPr>
          <p:cNvPr id="3" name="テキスト ボックス 2"/>
          <p:cNvSpPr txBox="1"/>
          <p:nvPr/>
        </p:nvSpPr>
        <p:spPr>
          <a:xfrm>
            <a:off x="252100" y="1068771"/>
            <a:ext cx="677108" cy="4864473"/>
          </a:xfrm>
          <a:prstGeom prst="rect">
            <a:avLst/>
          </a:prstGeom>
        </p:spPr>
        <p:style>
          <a:lnRef idx="1">
            <a:schemeClr val="accent2"/>
          </a:lnRef>
          <a:fillRef idx="2">
            <a:schemeClr val="accent2"/>
          </a:fillRef>
          <a:effectRef idx="1">
            <a:schemeClr val="accent2"/>
          </a:effectRef>
          <a:fontRef idx="minor">
            <a:schemeClr val="dk1"/>
          </a:fontRef>
        </p:style>
        <p:txBody>
          <a:bodyPr vert="eaVert" wrap="none" rtlCol="0">
            <a:spAutoFit/>
          </a:bodyPr>
          <a:lstStyle/>
          <a:p>
            <a:r>
              <a:rPr kumimoji="1" lang="ja-JP" altLang="en-US" sz="3200" b="1" dirty="0" smtClean="0"/>
              <a:t>全体で創造的な技能が働く</a:t>
            </a:r>
            <a:endParaRPr kumimoji="1" lang="ja-JP" altLang="en-US" sz="32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15616" y="2636912"/>
            <a:ext cx="6768199" cy="923330"/>
          </a:xfrm>
          <a:prstGeom prst="rect">
            <a:avLst/>
          </a:prstGeom>
          <a:noFill/>
        </p:spPr>
        <p:txBody>
          <a:bodyPr wrap="none" rtlCol="0">
            <a:spAutoFit/>
          </a:bodyPr>
          <a:lstStyle/>
          <a:p>
            <a:r>
              <a:rPr kumimoji="1" lang="ja-JP" altLang="en-US" sz="5400" dirty="0" smtClean="0"/>
              <a:t>授業案シート（図工編）</a:t>
            </a:r>
            <a:endParaRPr kumimoji="1" lang="ja-JP" altLang="en-US" sz="5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251520" y="5013176"/>
            <a:ext cx="2304256" cy="1555842"/>
          </a:xfrm>
          <a:prstGeom prst="rect">
            <a:avLst/>
          </a:prstGeom>
          <a:solidFill>
            <a:srgbClr val="55E978"/>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b="1" dirty="0" smtClean="0">
                <a:solidFill>
                  <a:schemeClr val="tx1"/>
                </a:solidFill>
              </a:rPr>
              <a:t>材料の効果等</a:t>
            </a:r>
            <a:endParaRPr kumimoji="1" lang="ja-JP" altLang="en-US" b="1" dirty="0">
              <a:solidFill>
                <a:schemeClr val="tx1"/>
              </a:solidFill>
            </a:endParaRPr>
          </a:p>
        </p:txBody>
      </p:sp>
      <p:sp>
        <p:nvSpPr>
          <p:cNvPr id="24" name="正方形/長方形 23"/>
          <p:cNvSpPr/>
          <p:nvPr/>
        </p:nvSpPr>
        <p:spPr>
          <a:xfrm>
            <a:off x="5868144" y="2852936"/>
            <a:ext cx="3071835" cy="3715916"/>
          </a:xfrm>
          <a:prstGeom prst="rect">
            <a:avLst/>
          </a:prstGeom>
          <a:gradFill>
            <a:gsLst>
              <a:gs pos="0">
                <a:schemeClr val="accent1">
                  <a:tint val="66000"/>
                  <a:satMod val="160000"/>
                  <a:alpha val="56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2714613" y="2852936"/>
            <a:ext cx="3000396" cy="3719336"/>
          </a:xfrm>
          <a:prstGeom prst="rect">
            <a:avLst/>
          </a:prstGeom>
          <a:gradFill>
            <a:gsLst>
              <a:gs pos="0">
                <a:schemeClr val="accent1">
                  <a:tint val="66000"/>
                  <a:satMod val="160000"/>
                  <a:alpha val="56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p:cNvSpPr/>
          <p:nvPr/>
        </p:nvSpPr>
        <p:spPr>
          <a:xfrm>
            <a:off x="5857884" y="928670"/>
            <a:ext cx="3071835" cy="1780250"/>
          </a:xfrm>
          <a:prstGeom prst="rect">
            <a:avLst/>
          </a:prstGeom>
          <a:gradFill>
            <a:gsLst>
              <a:gs pos="0">
                <a:schemeClr val="accent1">
                  <a:tint val="66000"/>
                  <a:satMod val="160000"/>
                  <a:alpha val="56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2714613" y="928670"/>
            <a:ext cx="3000396" cy="1780250"/>
          </a:xfrm>
          <a:prstGeom prst="rect">
            <a:avLst/>
          </a:prstGeom>
          <a:gradFill>
            <a:gsLst>
              <a:gs pos="0">
                <a:schemeClr val="accent1">
                  <a:tint val="66000"/>
                  <a:satMod val="160000"/>
                  <a:alpha val="56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251520" y="908720"/>
            <a:ext cx="2357455" cy="3960440"/>
          </a:xfrm>
          <a:prstGeom prst="rect">
            <a:avLst/>
          </a:prstGeom>
          <a:gradFill>
            <a:gsLst>
              <a:gs pos="0">
                <a:schemeClr val="accent1">
                  <a:tint val="66000"/>
                  <a:satMod val="160000"/>
                  <a:alpha val="56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曲折矢印 13"/>
          <p:cNvSpPr/>
          <p:nvPr/>
        </p:nvSpPr>
        <p:spPr>
          <a:xfrm rot="5400000">
            <a:off x="1853649" y="1646757"/>
            <a:ext cx="4233653" cy="4083366"/>
          </a:xfrm>
          <a:prstGeom prst="bentArrow">
            <a:avLst>
              <a:gd name="adj1" fmla="val 22227"/>
              <a:gd name="adj2" fmla="val 26395"/>
              <a:gd name="adj3" fmla="val 12700"/>
              <a:gd name="adj4" fmla="val 42044"/>
            </a:avLst>
          </a:prstGeom>
          <a:blipFill>
            <a:blip r:embed="rId3" cstate="print"/>
            <a:tile tx="0" ty="0" sx="100000" sy="100000" flip="none" algn="tl"/>
          </a:blip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4" name="雲形吹き出し 3"/>
          <p:cNvSpPr/>
          <p:nvPr/>
        </p:nvSpPr>
        <p:spPr>
          <a:xfrm>
            <a:off x="323528" y="2420888"/>
            <a:ext cx="2144280" cy="1944216"/>
          </a:xfrm>
          <a:prstGeom prst="cloudCallout">
            <a:avLst>
              <a:gd name="adj1" fmla="val 29294"/>
              <a:gd name="adj2" fmla="val -77038"/>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400" b="1" dirty="0" smtClean="0">
              <a:solidFill>
                <a:schemeClr val="tx1"/>
              </a:solidFill>
            </a:endParaRPr>
          </a:p>
          <a:p>
            <a:r>
              <a:rPr kumimoji="1" lang="ja-JP" altLang="en-US" sz="2400" b="1" dirty="0" smtClean="0">
                <a:solidFill>
                  <a:schemeClr val="tx1"/>
                </a:solidFill>
              </a:rPr>
              <a:t>①</a:t>
            </a:r>
            <a:r>
              <a:rPr kumimoji="1" lang="ja-JP" altLang="en-US" b="1" dirty="0" smtClean="0">
                <a:solidFill>
                  <a:schemeClr val="tx1"/>
                </a:solidFill>
              </a:rPr>
              <a:t>ユニット項目の造形活動の</a:t>
            </a:r>
            <a:r>
              <a:rPr lang="ja-JP" altLang="en-US" b="1" dirty="0" smtClean="0">
                <a:solidFill>
                  <a:schemeClr val="tx1"/>
                </a:solidFill>
              </a:rPr>
              <a:t>評価の共有</a:t>
            </a:r>
            <a:endParaRPr kumimoji="1" lang="en-US" altLang="ja-JP" b="1" dirty="0" smtClean="0">
              <a:solidFill>
                <a:schemeClr val="tx1"/>
              </a:solidFill>
            </a:endParaRPr>
          </a:p>
          <a:p>
            <a:endParaRPr lang="en-US" altLang="ja-JP" sz="1600" b="1" dirty="0" smtClean="0">
              <a:solidFill>
                <a:schemeClr val="tx1"/>
              </a:solidFill>
            </a:endParaRPr>
          </a:p>
          <a:p>
            <a:endParaRPr kumimoji="1" lang="ja-JP" altLang="en-US" sz="1600" b="1" dirty="0">
              <a:solidFill>
                <a:schemeClr val="tx1"/>
              </a:solidFill>
            </a:endParaRPr>
          </a:p>
        </p:txBody>
      </p:sp>
      <p:sp>
        <p:nvSpPr>
          <p:cNvPr id="11" name="台形 10"/>
          <p:cNvSpPr/>
          <p:nvPr/>
        </p:nvSpPr>
        <p:spPr>
          <a:xfrm>
            <a:off x="2915816" y="3573016"/>
            <a:ext cx="634391" cy="514315"/>
          </a:xfrm>
          <a:prstGeom prst="trapezoi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教師</a:t>
            </a:r>
            <a:endParaRPr kumimoji="1" lang="ja-JP" altLang="en-US" dirty="0">
              <a:solidFill>
                <a:schemeClr val="tx1"/>
              </a:solidFill>
            </a:endParaRPr>
          </a:p>
        </p:txBody>
      </p:sp>
      <p:sp>
        <p:nvSpPr>
          <p:cNvPr id="12" name="四方向矢印吹き出し 11"/>
          <p:cNvSpPr/>
          <p:nvPr/>
        </p:nvSpPr>
        <p:spPr>
          <a:xfrm>
            <a:off x="5436096" y="3717032"/>
            <a:ext cx="2952327" cy="2286016"/>
          </a:xfrm>
          <a:prstGeom prst="quadArrowCallout">
            <a:avLst>
              <a:gd name="adj1" fmla="val 9550"/>
              <a:gd name="adj2" fmla="val 12438"/>
              <a:gd name="adj3" fmla="val 14124"/>
              <a:gd name="adj4" fmla="val 36562"/>
            </a:avLst>
          </a:prstGeom>
          <a:solidFill>
            <a:srgbClr val="55E9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④</a:t>
            </a:r>
            <a:endParaRPr kumimoji="1" lang="en-US" altLang="ja-JP" sz="2400" b="1" dirty="0" smtClean="0">
              <a:solidFill>
                <a:schemeClr val="tx1"/>
              </a:solidFill>
            </a:endParaRPr>
          </a:p>
          <a:p>
            <a:pPr algn="ctr"/>
            <a:r>
              <a:rPr kumimoji="1" lang="ja-JP" altLang="en-US" sz="2000" b="1" dirty="0" smtClean="0">
                <a:solidFill>
                  <a:schemeClr val="tx1"/>
                </a:solidFill>
              </a:rPr>
              <a:t>指導のポイント</a:t>
            </a:r>
            <a:endParaRPr kumimoji="1" lang="ja-JP" altLang="en-US" sz="2000" b="1" dirty="0">
              <a:solidFill>
                <a:schemeClr val="tx1"/>
              </a:solidFill>
            </a:endParaRPr>
          </a:p>
        </p:txBody>
      </p:sp>
      <p:sp>
        <p:nvSpPr>
          <p:cNvPr id="13" name="正方形/長方形 12"/>
          <p:cNvSpPr/>
          <p:nvPr/>
        </p:nvSpPr>
        <p:spPr>
          <a:xfrm>
            <a:off x="3214679" y="5877271"/>
            <a:ext cx="2428892" cy="623563"/>
          </a:xfrm>
          <a:prstGeom prst="rect">
            <a:avLst/>
          </a:prstGeom>
          <a:solidFill>
            <a:srgbClr val="FFFF00">
              <a:alpha val="83000"/>
            </a:srgbClr>
          </a:solid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⑥題材名</a:t>
            </a:r>
            <a:r>
              <a:rPr kumimoji="1" lang="en-US" altLang="ja-JP" dirty="0" smtClean="0">
                <a:solidFill>
                  <a:schemeClr val="tx1"/>
                </a:solidFill>
              </a:rPr>
              <a:t/>
            </a:r>
            <a:br>
              <a:rPr kumimoji="1" lang="en-US" altLang="ja-JP" dirty="0" smtClean="0">
                <a:solidFill>
                  <a:schemeClr val="tx1"/>
                </a:solidFill>
              </a:rPr>
            </a:br>
            <a:r>
              <a:rPr kumimoji="1" lang="ja-JP" altLang="en-US" sz="1400" dirty="0" smtClean="0">
                <a:solidFill>
                  <a:schemeClr val="tx1"/>
                </a:solidFill>
              </a:rPr>
              <a:t>★活動の結果としての</a:t>
            </a:r>
            <a:r>
              <a:rPr lang="ja-JP" altLang="en-US" sz="1400" dirty="0" smtClean="0">
                <a:solidFill>
                  <a:schemeClr val="tx1"/>
                </a:solidFill>
              </a:rPr>
              <a:t>題材名</a:t>
            </a:r>
            <a:endParaRPr kumimoji="1" lang="ja-JP" altLang="en-US" sz="1400" dirty="0">
              <a:solidFill>
                <a:schemeClr val="tx1"/>
              </a:solidFill>
            </a:endParaRPr>
          </a:p>
        </p:txBody>
      </p:sp>
      <p:sp>
        <p:nvSpPr>
          <p:cNvPr id="26" name="直角三角形 25"/>
          <p:cNvSpPr/>
          <p:nvPr/>
        </p:nvSpPr>
        <p:spPr>
          <a:xfrm>
            <a:off x="285721" y="5072075"/>
            <a:ext cx="1500199" cy="142876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t>裏に写真</a:t>
            </a:r>
            <a:endParaRPr kumimoji="1" lang="ja-JP" altLang="en-US" sz="2000" b="1" dirty="0"/>
          </a:p>
        </p:txBody>
      </p:sp>
      <p:sp>
        <p:nvSpPr>
          <p:cNvPr id="21" name="正方形/長方形 20"/>
          <p:cNvSpPr/>
          <p:nvPr/>
        </p:nvSpPr>
        <p:spPr>
          <a:xfrm>
            <a:off x="2987824" y="1196752"/>
            <a:ext cx="2428892" cy="7200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400" b="1" dirty="0" smtClean="0">
              <a:solidFill>
                <a:schemeClr val="tx1"/>
              </a:solidFill>
            </a:endParaRPr>
          </a:p>
          <a:p>
            <a:r>
              <a:rPr lang="ja-JP" altLang="en-US" sz="2400" b="1" dirty="0" smtClean="0">
                <a:solidFill>
                  <a:schemeClr val="tx1"/>
                </a:solidFill>
              </a:rPr>
              <a:t>②</a:t>
            </a:r>
            <a:r>
              <a:rPr lang="ja-JP" altLang="en-US" dirty="0" smtClean="0">
                <a:solidFill>
                  <a:schemeClr val="tx1"/>
                </a:solidFill>
              </a:rPr>
              <a:t>　</a:t>
            </a:r>
            <a:r>
              <a:rPr lang="ja-JP" altLang="en-US" b="1" dirty="0" smtClean="0">
                <a:solidFill>
                  <a:schemeClr val="tx1"/>
                </a:solidFill>
              </a:rPr>
              <a:t>このユニット活動　　</a:t>
            </a:r>
            <a:endParaRPr lang="en-US" altLang="ja-JP" b="1" dirty="0" smtClean="0">
              <a:solidFill>
                <a:schemeClr val="tx1"/>
              </a:solidFill>
            </a:endParaRPr>
          </a:p>
          <a:p>
            <a:r>
              <a:rPr lang="ja-JP" altLang="en-US" b="1" dirty="0" smtClean="0">
                <a:solidFill>
                  <a:schemeClr val="tx1"/>
                </a:solidFill>
              </a:rPr>
              <a:t>　　　の目標</a:t>
            </a:r>
            <a:endParaRPr lang="en-US" altLang="ja-JP" b="1" dirty="0" smtClean="0">
              <a:solidFill>
                <a:schemeClr val="tx1"/>
              </a:solidFill>
            </a:endParaRPr>
          </a:p>
          <a:p>
            <a:r>
              <a:rPr lang="ja-JP" altLang="en-US" b="1" dirty="0" smtClean="0">
                <a:solidFill>
                  <a:schemeClr val="tx1"/>
                </a:solidFill>
              </a:rPr>
              <a:t>　　　</a:t>
            </a:r>
            <a:endParaRPr lang="ja-JP" altLang="en-US" b="1" dirty="0">
              <a:solidFill>
                <a:schemeClr val="tx1"/>
              </a:solidFill>
            </a:endParaRPr>
          </a:p>
        </p:txBody>
      </p:sp>
      <p:sp>
        <p:nvSpPr>
          <p:cNvPr id="20" name="角丸四角形吹き出し 19"/>
          <p:cNvSpPr/>
          <p:nvPr/>
        </p:nvSpPr>
        <p:spPr>
          <a:xfrm>
            <a:off x="7092280" y="3501008"/>
            <a:ext cx="1785951" cy="714380"/>
          </a:xfrm>
          <a:prstGeom prst="wedgeRoundRectCallout">
            <a:avLst>
              <a:gd name="adj1" fmla="val -38353"/>
              <a:gd name="adj2" fmla="val 72847"/>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活動の予想</a:t>
            </a:r>
            <a:endParaRPr kumimoji="1" lang="en-US" altLang="ja-JP" sz="1400" dirty="0" smtClean="0">
              <a:solidFill>
                <a:schemeClr val="tx1"/>
              </a:solidFill>
            </a:endParaRPr>
          </a:p>
          <a:p>
            <a:r>
              <a:rPr lang="ja-JP" altLang="en-US" sz="1400" dirty="0" smtClean="0">
                <a:solidFill>
                  <a:schemeClr val="tx1"/>
                </a:solidFill>
              </a:rPr>
              <a:t>評価のポイント</a:t>
            </a:r>
            <a:endParaRPr lang="en-US" altLang="ja-JP" sz="1400" dirty="0" smtClean="0">
              <a:solidFill>
                <a:schemeClr val="tx1"/>
              </a:solidFill>
            </a:endParaRPr>
          </a:p>
          <a:p>
            <a:r>
              <a:rPr kumimoji="1" lang="ja-JP" altLang="en-US" sz="1400" dirty="0" smtClean="0">
                <a:solidFill>
                  <a:schemeClr val="tx1"/>
                </a:solidFill>
              </a:rPr>
              <a:t>押さえる知識など</a:t>
            </a:r>
            <a:endParaRPr kumimoji="1" lang="ja-JP" altLang="en-US" sz="1400" dirty="0">
              <a:solidFill>
                <a:schemeClr val="tx1"/>
              </a:solidFill>
            </a:endParaRPr>
          </a:p>
        </p:txBody>
      </p:sp>
      <p:sp>
        <p:nvSpPr>
          <p:cNvPr id="29" name="正方形/長方形 28"/>
          <p:cNvSpPr/>
          <p:nvPr/>
        </p:nvSpPr>
        <p:spPr>
          <a:xfrm>
            <a:off x="251520" y="188640"/>
            <a:ext cx="8643999" cy="642942"/>
          </a:xfrm>
          <a:prstGeom prst="rect">
            <a:avLst/>
          </a:prstGeom>
          <a:solidFill>
            <a:srgbClr val="FFFF00">
              <a:alpha val="8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　　★</a:t>
            </a:r>
            <a:r>
              <a:rPr kumimoji="1" lang="ja-JP" altLang="en-US" sz="2400" b="1" dirty="0" smtClean="0">
                <a:solidFill>
                  <a:schemeClr val="tx1"/>
                </a:solidFill>
              </a:rPr>
              <a:t>活動がわかるタイトル</a:t>
            </a:r>
            <a:r>
              <a:rPr lang="ja-JP" altLang="en-US" sz="2400" b="1" dirty="0" smtClean="0">
                <a:solidFill>
                  <a:schemeClr val="tx1"/>
                </a:solidFill>
              </a:rPr>
              <a:t>　</a:t>
            </a:r>
            <a:endParaRPr lang="en-US" altLang="ja-JP" sz="2400" b="1" dirty="0" smtClean="0">
              <a:solidFill>
                <a:schemeClr val="tx1"/>
              </a:solidFill>
            </a:endParaRPr>
          </a:p>
          <a:p>
            <a:r>
              <a:rPr lang="ja-JP" altLang="en-US" dirty="0" smtClean="0">
                <a:solidFill>
                  <a:schemeClr val="tx1"/>
                </a:solidFill>
              </a:rPr>
              <a:t>　　－課題設定、場の設定、材料の工夫で、創造的な造形活動の授業づくり</a:t>
            </a:r>
            <a:r>
              <a:rPr kumimoji="1" lang="ja-JP" altLang="en-US" dirty="0" smtClean="0">
                <a:solidFill>
                  <a:schemeClr val="tx1"/>
                </a:solidFill>
              </a:rPr>
              <a:t>－</a:t>
            </a:r>
            <a:endParaRPr kumimoji="1" lang="ja-JP" altLang="en-US" dirty="0">
              <a:solidFill>
                <a:schemeClr val="tx1"/>
              </a:solidFill>
            </a:endParaRPr>
          </a:p>
        </p:txBody>
      </p:sp>
      <p:sp>
        <p:nvSpPr>
          <p:cNvPr id="30" name="角丸四角形吹き出し 29"/>
          <p:cNvSpPr/>
          <p:nvPr/>
        </p:nvSpPr>
        <p:spPr>
          <a:xfrm>
            <a:off x="6948264" y="5805264"/>
            <a:ext cx="1785951" cy="666312"/>
          </a:xfrm>
          <a:prstGeom prst="wedgeRoundRectCallout">
            <a:avLst>
              <a:gd name="adj1" fmla="val -14404"/>
              <a:gd name="adj2" fmla="val -9386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教師は黒衣</a:t>
            </a:r>
            <a:endParaRPr kumimoji="1" lang="en-US" altLang="ja-JP" sz="1400" dirty="0" smtClean="0">
              <a:solidFill>
                <a:schemeClr val="tx1"/>
              </a:solidFill>
            </a:endParaRPr>
          </a:p>
          <a:p>
            <a:r>
              <a:rPr kumimoji="1" lang="ja-JP" altLang="en-US" sz="1400" dirty="0" smtClean="0">
                <a:solidFill>
                  <a:schemeClr val="tx1"/>
                </a:solidFill>
              </a:rPr>
              <a:t>子ども</a:t>
            </a:r>
            <a:r>
              <a:rPr lang="ja-JP" altLang="en-US" sz="1400" dirty="0" smtClean="0">
                <a:solidFill>
                  <a:schemeClr val="tx1"/>
                </a:solidFill>
              </a:rPr>
              <a:t>の活動を見とり、適切な実技指導</a:t>
            </a:r>
            <a:endParaRPr kumimoji="1" lang="ja-JP" altLang="en-US" sz="1400" dirty="0">
              <a:solidFill>
                <a:schemeClr val="tx1"/>
              </a:solidFill>
            </a:endParaRPr>
          </a:p>
        </p:txBody>
      </p:sp>
      <p:sp>
        <p:nvSpPr>
          <p:cNvPr id="35" name="二等辺三角形 34"/>
          <p:cNvSpPr/>
          <p:nvPr/>
        </p:nvSpPr>
        <p:spPr>
          <a:xfrm rot="20958163">
            <a:off x="4668762" y="2042291"/>
            <a:ext cx="3027660" cy="1326045"/>
          </a:xfrm>
          <a:prstGeom prst="triangle">
            <a:avLst>
              <a:gd name="adj" fmla="val 76276"/>
            </a:avLst>
          </a:prstGeom>
          <a:noFill/>
          <a:ln w="1143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n w="76200">
                <a:solidFill>
                  <a:srgbClr val="FF3300"/>
                </a:solidFill>
              </a:ln>
            </a:endParaRPr>
          </a:p>
        </p:txBody>
      </p:sp>
      <p:sp>
        <p:nvSpPr>
          <p:cNvPr id="32" name="横巻き 31"/>
          <p:cNvSpPr/>
          <p:nvPr/>
        </p:nvSpPr>
        <p:spPr>
          <a:xfrm>
            <a:off x="6588224" y="2996952"/>
            <a:ext cx="1785951" cy="500066"/>
          </a:xfrm>
          <a:prstGeom prst="horizontalScroll">
            <a:avLst/>
          </a:prstGeom>
          <a:solidFill>
            <a:srgbClr val="FB50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場の設定</a:t>
            </a:r>
            <a:endParaRPr kumimoji="1" lang="ja-JP" altLang="en-US" b="1" dirty="0">
              <a:solidFill>
                <a:schemeClr val="bg1"/>
              </a:solidFill>
            </a:endParaRPr>
          </a:p>
        </p:txBody>
      </p:sp>
      <p:sp>
        <p:nvSpPr>
          <p:cNvPr id="17" name="角丸四角形吹き出し 16"/>
          <p:cNvSpPr/>
          <p:nvPr/>
        </p:nvSpPr>
        <p:spPr>
          <a:xfrm>
            <a:off x="6357951" y="1142985"/>
            <a:ext cx="2143140" cy="773847"/>
          </a:xfrm>
          <a:prstGeom prst="wedgeRoundRectCallout">
            <a:avLst>
              <a:gd name="adj1" fmla="val -61409"/>
              <a:gd name="adj2" fmla="val 83243"/>
              <a:gd name="adj3" fmla="val 16667"/>
            </a:avLst>
          </a:prstGeom>
          <a:solidFill>
            <a:srgbClr val="FB50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bg1"/>
                </a:solidFill>
              </a:rPr>
              <a:t>⑤</a:t>
            </a:r>
            <a:r>
              <a:rPr kumimoji="1" lang="ja-JP" altLang="en-US" dirty="0" smtClean="0">
                <a:solidFill>
                  <a:schemeClr val="bg1"/>
                </a:solidFill>
              </a:rPr>
              <a:t>　</a:t>
            </a:r>
            <a:r>
              <a:rPr kumimoji="1" lang="ja-JP" altLang="en-US" b="1" dirty="0" smtClean="0">
                <a:solidFill>
                  <a:schemeClr val="bg1"/>
                </a:solidFill>
              </a:rPr>
              <a:t>多様な展開を </a:t>
            </a:r>
            <a:endParaRPr kumimoji="1" lang="en-US" altLang="ja-JP" b="1" dirty="0" smtClean="0">
              <a:solidFill>
                <a:schemeClr val="bg1"/>
              </a:solidFill>
            </a:endParaRPr>
          </a:p>
          <a:p>
            <a:pPr algn="ctr"/>
            <a:r>
              <a:rPr lang="en-US" altLang="ja-JP" b="1" dirty="0" smtClean="0">
                <a:solidFill>
                  <a:schemeClr val="bg1"/>
                </a:solidFill>
              </a:rPr>
              <a:t>        </a:t>
            </a:r>
            <a:r>
              <a:rPr kumimoji="1" lang="ja-JP" altLang="en-US" b="1" dirty="0" smtClean="0">
                <a:solidFill>
                  <a:schemeClr val="bg1"/>
                </a:solidFill>
              </a:rPr>
              <a:t>支える材料</a:t>
            </a:r>
            <a:endParaRPr kumimoji="1" lang="ja-JP" altLang="en-US" b="1" dirty="0">
              <a:solidFill>
                <a:schemeClr val="bg1"/>
              </a:solidFill>
            </a:endParaRPr>
          </a:p>
        </p:txBody>
      </p:sp>
      <p:sp>
        <p:nvSpPr>
          <p:cNvPr id="3" name="角丸四角形吹き出し 2"/>
          <p:cNvSpPr/>
          <p:nvPr/>
        </p:nvSpPr>
        <p:spPr>
          <a:xfrm>
            <a:off x="3851920" y="3140968"/>
            <a:ext cx="1368152" cy="504056"/>
          </a:xfrm>
          <a:prstGeom prst="wedgeRoundRectCallout">
            <a:avLst>
              <a:gd name="adj1" fmla="val -65773"/>
              <a:gd name="adj2" fmla="val 16669"/>
              <a:gd name="adj3" fmla="val 16667"/>
            </a:avLst>
          </a:prstGeom>
          <a:solidFill>
            <a:srgbClr val="FB50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smtClean="0">
                <a:solidFill>
                  <a:schemeClr val="bg1"/>
                </a:solidFill>
              </a:rPr>
              <a:t>③</a:t>
            </a:r>
            <a:r>
              <a:rPr kumimoji="1" lang="ja-JP" altLang="en-US" sz="1400" dirty="0" smtClean="0">
                <a:solidFill>
                  <a:schemeClr val="bg1"/>
                </a:solidFill>
              </a:rPr>
              <a:t>　</a:t>
            </a:r>
            <a:r>
              <a:rPr kumimoji="1" lang="ja-JP" altLang="en-US" b="1" dirty="0" smtClean="0">
                <a:solidFill>
                  <a:schemeClr val="bg1"/>
                </a:solidFill>
              </a:rPr>
              <a:t>課題</a:t>
            </a:r>
            <a:endParaRPr kumimoji="1" lang="en-US" altLang="ja-JP" b="1" dirty="0" smtClean="0">
              <a:solidFill>
                <a:schemeClr val="bg1"/>
              </a:solidFill>
            </a:endParaRPr>
          </a:p>
          <a:p>
            <a:r>
              <a:rPr kumimoji="1" lang="ja-JP" altLang="en-US" sz="1400" b="1" dirty="0" smtClean="0">
                <a:solidFill>
                  <a:schemeClr val="bg1"/>
                </a:solidFill>
              </a:rPr>
              <a:t>　</a:t>
            </a:r>
            <a:endParaRPr kumimoji="1" lang="ja-JP" altLang="en-US" sz="1400" b="1" dirty="0">
              <a:solidFill>
                <a:schemeClr val="bg1"/>
              </a:solidFill>
            </a:endParaRPr>
          </a:p>
        </p:txBody>
      </p:sp>
      <p:sp>
        <p:nvSpPr>
          <p:cNvPr id="8" name="スマイル 7"/>
          <p:cNvSpPr/>
          <p:nvPr/>
        </p:nvSpPr>
        <p:spPr>
          <a:xfrm>
            <a:off x="2915816" y="3068960"/>
            <a:ext cx="642943" cy="571504"/>
          </a:xfrm>
          <a:prstGeom prst="smileyFac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Picture 2" descr="C:\Documents and Settings\nomura-yukari\Local Settings\Temporary Internet Files\Content.IE5\B1Z7W9ZI\MC900343747[1].wmf"/>
          <p:cNvPicPr>
            <a:picLocks noChangeAspect="1" noChangeArrowheads="1"/>
          </p:cNvPicPr>
          <p:nvPr/>
        </p:nvPicPr>
        <p:blipFill>
          <a:blip r:embed="rId4" cstate="print"/>
          <a:srcRect/>
          <a:stretch>
            <a:fillRect/>
          </a:stretch>
        </p:blipFill>
        <p:spPr bwMode="auto">
          <a:xfrm rot="2241562">
            <a:off x="3026370" y="4297472"/>
            <a:ext cx="423332" cy="507497"/>
          </a:xfrm>
          <a:prstGeom prst="rect">
            <a:avLst/>
          </a:prstGeom>
          <a:noFill/>
        </p:spPr>
      </p:pic>
      <p:sp>
        <p:nvSpPr>
          <p:cNvPr id="28" name="雲形吹き出し 27"/>
          <p:cNvSpPr/>
          <p:nvPr/>
        </p:nvSpPr>
        <p:spPr>
          <a:xfrm>
            <a:off x="3491880" y="3933056"/>
            <a:ext cx="2016224" cy="1224136"/>
          </a:xfrm>
          <a:prstGeom prst="cloudCallout">
            <a:avLst>
              <a:gd name="adj1" fmla="val -54639"/>
              <a:gd name="adj2" fmla="val -26881"/>
            </a:avLst>
          </a:prstGeom>
          <a:solidFill>
            <a:srgbClr val="FFFF00">
              <a:alpha val="83000"/>
            </a:srgbClr>
          </a:solidFill>
          <a:ln w="34925">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spc="-300" dirty="0" smtClean="0">
                <a:solidFill>
                  <a:schemeClr val="tx1"/>
                </a:solidFill>
              </a:rPr>
              <a:t>予想される</a:t>
            </a:r>
            <a:endParaRPr kumimoji="1" lang="en-US" altLang="ja-JP" b="1" spc="-300" dirty="0" smtClean="0">
              <a:solidFill>
                <a:schemeClr val="tx1"/>
              </a:solidFill>
            </a:endParaRPr>
          </a:p>
          <a:p>
            <a:pPr algn="ctr"/>
            <a:r>
              <a:rPr kumimoji="1" lang="ja-JP" altLang="en-US" b="1" spc="-300" dirty="0" smtClean="0">
                <a:solidFill>
                  <a:schemeClr val="tx1"/>
                </a:solidFill>
              </a:rPr>
              <a:t>子どもの</a:t>
            </a:r>
            <a:r>
              <a:rPr lang="ja-JP" altLang="en-US" b="1" spc="-300" dirty="0" smtClean="0">
                <a:solidFill>
                  <a:schemeClr val="tx1"/>
                </a:solidFill>
              </a:rPr>
              <a:t>活動例</a:t>
            </a:r>
            <a:endParaRPr kumimoji="1" lang="ja-JP" altLang="en-US" b="1" spc="-300" dirty="0">
              <a:solidFill>
                <a:schemeClr val="tx1"/>
              </a:solidFill>
            </a:endParaRPr>
          </a:p>
        </p:txBody>
      </p:sp>
      <p:sp>
        <p:nvSpPr>
          <p:cNvPr id="27" name="右カーブ矢印 26"/>
          <p:cNvSpPr/>
          <p:nvPr/>
        </p:nvSpPr>
        <p:spPr>
          <a:xfrm>
            <a:off x="2051720" y="764704"/>
            <a:ext cx="792088" cy="5184576"/>
          </a:xfrm>
          <a:prstGeom prst="curvedRightArrow">
            <a:avLst/>
          </a:prstGeom>
          <a:solidFill>
            <a:srgbClr val="FFFF00">
              <a:alpha val="83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251520" y="188640"/>
            <a:ext cx="1152128" cy="360040"/>
          </a:xfrm>
          <a:prstGeom prst="round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コンテンツ プレースホルダ 4"/>
          <p:cNvSpPr txBox="1">
            <a:spLocks/>
          </p:cNvSpPr>
          <p:nvPr/>
        </p:nvSpPr>
        <p:spPr>
          <a:xfrm>
            <a:off x="457200" y="285728"/>
            <a:ext cx="2328850" cy="5857916"/>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ja-JP" altLang="en-US" sz="105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13" name="表 12"/>
          <p:cNvGraphicFramePr>
            <a:graphicFrameLocks noGrp="1"/>
          </p:cNvGraphicFramePr>
          <p:nvPr>
            <p:extLst>
              <p:ext uri="{D42A27DB-BD31-4B8C-83A1-F6EECF244321}">
                <p14:modId xmlns:p14="http://schemas.microsoft.com/office/powerpoint/2010/main" val="3616615802"/>
              </p:ext>
            </p:extLst>
          </p:nvPr>
        </p:nvGraphicFramePr>
        <p:xfrm>
          <a:off x="2771800" y="764705"/>
          <a:ext cx="6015041" cy="5758236"/>
        </p:xfrm>
        <a:graphic>
          <a:graphicData uri="http://schemas.openxmlformats.org/drawingml/2006/table">
            <a:tbl>
              <a:tblPr/>
              <a:tblGrid>
                <a:gridCol w="3089463"/>
                <a:gridCol w="2925578"/>
              </a:tblGrid>
              <a:tr h="1597716">
                <a:tc>
                  <a:txBody>
                    <a:bodyPr/>
                    <a:lstStyle/>
                    <a:p>
                      <a:pPr algn="just">
                        <a:spcAft>
                          <a:spcPts val="0"/>
                        </a:spcAft>
                      </a:pPr>
                      <a:r>
                        <a:rPr lang="ja-JP" altLang="en-US" sz="1050" b="1" kern="100" dirty="0" smtClean="0">
                          <a:latin typeface="+mn-ea"/>
                          <a:ea typeface="+mn-ea"/>
                          <a:cs typeface="Times New Roman"/>
                        </a:rPr>
                        <a:t>学習の目標</a:t>
                      </a:r>
                      <a:endParaRPr lang="en-US" altLang="ja-JP" sz="1050" b="1" kern="100" dirty="0" smtClean="0">
                        <a:latin typeface="+mn-ea"/>
                        <a:ea typeface="+mn-ea"/>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a:t>
                      </a:r>
                      <a:r>
                        <a:rPr lang="ja-JP" altLang="en-US" sz="1050" kern="100" dirty="0" smtClean="0">
                          <a:solidFill>
                            <a:schemeClr val="tx1"/>
                          </a:solidFill>
                          <a:latin typeface="ＭＳ Ｐ明朝" pitchFamily="18" charset="-128"/>
                          <a:ea typeface="ＭＳ Ｐ明朝" pitchFamily="18" charset="-128"/>
                          <a:cs typeface="Times New Roman"/>
                        </a:rPr>
                        <a:t>水分量で変わる土の質感の変化を触覚で感じ、</a:t>
                      </a:r>
                      <a:r>
                        <a:rPr lang="ja-JP" altLang="en-US" sz="1050" b="0" kern="100" dirty="0" smtClean="0">
                          <a:latin typeface="ＭＳ Ｐ明朝" pitchFamily="18" charset="-128"/>
                          <a:ea typeface="ＭＳ Ｐ明朝" pitchFamily="18" charset="-128"/>
                          <a:cs typeface="Times New Roman"/>
                        </a:rPr>
                        <a:t>練る、揉むなどで働きかけながら、土の特徴を理解していく</a:t>
                      </a:r>
                      <a:endParaRPr lang="en-US" altLang="ja-JP" sz="1050" kern="100" dirty="0" smtClean="0">
                        <a:latin typeface="Century"/>
                        <a:ea typeface="ＭＳ 明朝"/>
                        <a:cs typeface="Times New Roman"/>
                      </a:endParaRPr>
                    </a:p>
                  </a:txBody>
                  <a:tcPr marL="42391" marR="42391"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altLang="en-US" sz="1050" kern="100" dirty="0" smtClean="0">
                          <a:latin typeface="ＭＳ Ｐ明朝" pitchFamily="18" charset="-128"/>
                          <a:ea typeface="ＭＳ Ｐ明朝" pitchFamily="18" charset="-128"/>
                          <a:cs typeface="Times New Roman"/>
                        </a:rPr>
                        <a:t>準備物</a:t>
                      </a: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・自然の粘土（越前陶芸村で購入可能）</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・バケツ（足や手を洗うため）</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・タオル（足や手を拭くため）</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・ビニールシートかマルチシート（床や作業机に</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敷いて使う）</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・粘土板（水分を早く飛ばすとき必要）</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・粘土を片付けるバケツとビニール袋</a:t>
                      </a:r>
                      <a:endParaRPr lang="ja-JP" sz="1050" kern="100" dirty="0">
                        <a:latin typeface="ＭＳ Ｐ明朝" pitchFamily="18" charset="-128"/>
                        <a:ea typeface="ＭＳ Ｐ明朝" pitchFamily="18" charset="-128"/>
                        <a:cs typeface="Times New Roman"/>
                      </a:endParaRPr>
                    </a:p>
                  </a:txBody>
                  <a:tcPr marL="42391" marR="42391"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0915">
                <a:tc>
                  <a:txBody>
                    <a:bodyPr/>
                    <a:lstStyle/>
                    <a:p>
                      <a:pPr algn="just">
                        <a:spcAft>
                          <a:spcPts val="0"/>
                        </a:spcAft>
                      </a:pPr>
                      <a:r>
                        <a:rPr lang="ja-JP" sz="1050" kern="100" dirty="0" smtClean="0">
                          <a:latin typeface="Century"/>
                          <a:ea typeface="ＭＳ 明朝"/>
                          <a:cs typeface="Times New Roman"/>
                        </a:rPr>
                        <a:t>活動例</a:t>
                      </a:r>
                      <a:r>
                        <a:rPr lang="ja-JP" altLang="en-US" sz="1050" kern="100" dirty="0" smtClean="0">
                          <a:latin typeface="Century"/>
                          <a:ea typeface="ＭＳ 明朝"/>
                          <a:cs typeface="Times New Roman"/>
                        </a:rPr>
                        <a:t>　</a:t>
                      </a:r>
                      <a:endParaRPr lang="en-US" altLang="ja-JP" sz="1050" b="1" kern="100" dirty="0" smtClean="0">
                        <a:latin typeface="Century"/>
                        <a:ea typeface="ＭＳ 明朝"/>
                        <a:cs typeface="Times New Roman"/>
                      </a:endParaRPr>
                    </a:p>
                    <a:p>
                      <a:pPr algn="just">
                        <a:spcAft>
                          <a:spcPts val="0"/>
                        </a:spcAft>
                      </a:pPr>
                      <a:r>
                        <a:rPr lang="ja-JP" altLang="en-US" sz="1050" b="1" kern="100" dirty="0" smtClean="0">
                          <a:latin typeface="Century"/>
                          <a:ea typeface="ＭＳ 明朝"/>
                          <a:cs typeface="Times New Roman"/>
                        </a:rPr>
                        <a:t>　</a:t>
                      </a:r>
                      <a:endParaRPr lang="en-US" altLang="ja-JP" sz="1050" b="1" kern="100" dirty="0" smtClean="0">
                        <a:latin typeface="Century"/>
                        <a:ea typeface="ＭＳ 明朝"/>
                        <a:cs typeface="Times New Roman"/>
                      </a:endParaRPr>
                    </a:p>
                    <a:p>
                      <a:pPr algn="just">
                        <a:spcAft>
                          <a:spcPts val="0"/>
                        </a:spcAft>
                      </a:pPr>
                      <a:endParaRPr lang="en-US" altLang="ja-JP" sz="1050" kern="100" dirty="0" smtClean="0">
                        <a:latin typeface="Century"/>
                        <a:ea typeface="ＭＳ 明朝"/>
                        <a:cs typeface="Times New Roman"/>
                      </a:endParaRPr>
                    </a:p>
                    <a:p>
                      <a:pPr algn="just">
                        <a:spcAft>
                          <a:spcPts val="0"/>
                        </a:spcAft>
                      </a:pP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Century"/>
                          <a:ea typeface="ＭＳ 明朝"/>
                          <a:cs typeface="Times New Roman"/>
                        </a:rPr>
                        <a:t>　　</a:t>
                      </a:r>
                      <a:r>
                        <a:rPr lang="ja-JP" altLang="en-US" sz="1050" kern="100" dirty="0" smtClean="0">
                          <a:latin typeface="ＭＳ Ｐ明朝" pitchFamily="18" charset="-128"/>
                          <a:ea typeface="ＭＳ Ｐ明朝" pitchFamily="18" charset="-128"/>
                          <a:cs typeface="Times New Roman"/>
                        </a:rPr>
                        <a:t>・事前に溶かした泥を用意して量を確保　</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a:t>
                      </a: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Century"/>
                          <a:ea typeface="ＭＳ 明朝"/>
                          <a:cs typeface="Times New Roman"/>
                        </a:rPr>
                        <a:t>　　　</a:t>
                      </a: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Century"/>
                          <a:ea typeface="ＭＳ 明朝"/>
                          <a:cs typeface="Times New Roman"/>
                        </a:rPr>
                        <a:t>　　　　　　　</a:t>
                      </a:r>
                      <a:endParaRPr lang="en-US" altLang="ja-JP" sz="1050" kern="100" dirty="0" smtClean="0">
                        <a:latin typeface="Century"/>
                        <a:ea typeface="ＭＳ 明朝"/>
                        <a:cs typeface="Times New Roman"/>
                      </a:endParaRPr>
                    </a:p>
                    <a:p>
                      <a:pPr algn="just">
                        <a:spcAft>
                          <a:spcPts val="0"/>
                        </a:spcAft>
                      </a:pPr>
                      <a:endParaRPr lang="en-US" altLang="ja-JP" sz="1050" kern="100" dirty="0" smtClean="0">
                        <a:latin typeface="Century"/>
                        <a:ea typeface="ＭＳ 明朝"/>
                        <a:cs typeface="Times New Roman"/>
                      </a:endParaRPr>
                    </a:p>
                    <a:p>
                      <a:pPr algn="just">
                        <a:spcAft>
                          <a:spcPts val="0"/>
                        </a:spcAft>
                      </a:pP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Century"/>
                          <a:ea typeface="ＭＳ 明朝"/>
                          <a:cs typeface="Times New Roman"/>
                        </a:rPr>
                        <a:t>　　</a:t>
                      </a: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Century"/>
                          <a:ea typeface="ＭＳ 明朝"/>
                          <a:cs typeface="Times New Roman"/>
                        </a:rPr>
                        <a:t>　　・乾燥で水分量が減ると、感触も変わる</a:t>
                      </a: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Century"/>
                          <a:ea typeface="ＭＳ 明朝"/>
                          <a:cs typeface="Times New Roman"/>
                        </a:rPr>
                        <a:t>　　</a:t>
                      </a:r>
                      <a:endParaRPr lang="en-US" altLang="ja-JP" sz="1050" kern="100" dirty="0" smtClean="0">
                        <a:latin typeface="Century"/>
                        <a:ea typeface="ＭＳ 明朝"/>
                        <a:cs typeface="Times New Roman"/>
                      </a:endParaRPr>
                    </a:p>
                    <a:p>
                      <a:pPr algn="just">
                        <a:spcAft>
                          <a:spcPts val="0"/>
                        </a:spcAft>
                      </a:pPr>
                      <a:endParaRPr lang="en-US" altLang="ja-JP" sz="1050" kern="100" dirty="0" smtClean="0">
                        <a:latin typeface="Century"/>
                        <a:ea typeface="ＭＳ 明朝"/>
                        <a:cs typeface="Times New Roman"/>
                      </a:endParaRPr>
                    </a:p>
                    <a:p>
                      <a:pPr algn="just">
                        <a:spcAft>
                          <a:spcPts val="0"/>
                        </a:spcAft>
                      </a:pP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Century"/>
                          <a:ea typeface="ＭＳ 明朝"/>
                          <a:cs typeface="Times New Roman"/>
                        </a:rPr>
                        <a:t>　　</a:t>
                      </a:r>
                      <a:endParaRPr lang="en-US" altLang="ja-JP" sz="1050" kern="100" dirty="0" smtClean="0">
                        <a:latin typeface="Century"/>
                        <a:ea typeface="ＭＳ 明朝"/>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a:t>
                      </a: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txBody>
                  <a:tcPr marL="42391" marR="42391" marT="0" marB="0">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050" kern="100" dirty="0" smtClean="0">
                          <a:latin typeface="ＭＳ Ｐ明朝" pitchFamily="18" charset="-128"/>
                          <a:ea typeface="ＭＳ Ｐ明朝" pitchFamily="18" charset="-128"/>
                          <a:cs typeface="Times New Roman"/>
                        </a:rPr>
                        <a:t>指導のポイント</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①粘土の特徴を理解する</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・人工土、油粘土とは違う、自然の土の手触り</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・水分量で粘土が変化する感触の違いを体験</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b="0" kern="100" dirty="0" smtClean="0">
                          <a:latin typeface="ＭＳ Ｐ明朝" pitchFamily="18" charset="-128"/>
                          <a:ea typeface="ＭＳ Ｐ明朝" pitchFamily="18" charset="-128"/>
                          <a:cs typeface="Times New Roman"/>
                        </a:rPr>
                        <a:t>　（かちかち→どろどろ→ぱりぱり→ぺたぺた）</a:t>
                      </a:r>
                      <a:endParaRPr lang="en-US" altLang="ja-JP" sz="1050" b="0" kern="100" dirty="0" smtClean="0">
                        <a:latin typeface="ＭＳ Ｐ明朝" pitchFamily="18" charset="-128"/>
                        <a:ea typeface="ＭＳ Ｐ明朝" pitchFamily="18" charset="-128"/>
                        <a:cs typeface="Times New Roman"/>
                      </a:endParaRPr>
                    </a:p>
                    <a:p>
                      <a:pPr algn="just">
                        <a:spcAft>
                          <a:spcPts val="0"/>
                        </a:spcAft>
                      </a:pPr>
                      <a:endParaRPr lang="en-US" altLang="ja-JP" sz="1050" b="0" kern="100" dirty="0" smtClean="0">
                        <a:latin typeface="ＭＳ Ｐ明朝" pitchFamily="18" charset="-128"/>
                        <a:ea typeface="ＭＳ Ｐ明朝" pitchFamily="18" charset="-128"/>
                        <a:cs typeface="Times New Roman"/>
                      </a:endParaRPr>
                    </a:p>
                    <a:p>
                      <a:pPr algn="just">
                        <a:spcAft>
                          <a:spcPts val="0"/>
                        </a:spcAft>
                      </a:pPr>
                      <a:r>
                        <a:rPr lang="ja-JP" altLang="en-US" sz="1050" b="0" kern="100" dirty="0" smtClean="0">
                          <a:latin typeface="ＭＳ Ｐ明朝" pitchFamily="18" charset="-128"/>
                          <a:ea typeface="ＭＳ Ｐ明朝" pitchFamily="18" charset="-128"/>
                          <a:cs typeface="Times New Roman"/>
                        </a:rPr>
                        <a:t>③身体的感覚を働かせる</a:t>
                      </a:r>
                      <a:endParaRPr lang="en-US" altLang="ja-JP" sz="1050" b="0" kern="100" dirty="0" smtClean="0">
                        <a:latin typeface="ＭＳ Ｐ明朝" pitchFamily="18" charset="-128"/>
                        <a:ea typeface="ＭＳ Ｐ明朝" pitchFamily="18" charset="-128"/>
                        <a:cs typeface="Times New Roman"/>
                      </a:endParaRPr>
                    </a:p>
                    <a:p>
                      <a:pPr algn="just">
                        <a:spcAft>
                          <a:spcPts val="0"/>
                        </a:spcAft>
                      </a:pPr>
                      <a:r>
                        <a:rPr lang="ja-JP" altLang="en-US" sz="1050" b="0" kern="100" dirty="0" smtClean="0">
                          <a:latin typeface="ＭＳ Ｐ明朝" pitchFamily="18" charset="-128"/>
                          <a:ea typeface="ＭＳ Ｐ明朝" pitchFamily="18" charset="-128"/>
                          <a:cs typeface="Times New Roman"/>
                        </a:rPr>
                        <a:t>・足や手で泥の感触を楽しむ</a:t>
                      </a:r>
                      <a:endParaRPr lang="en-US" altLang="ja-JP" sz="1050" b="0" kern="100" dirty="0" smtClean="0">
                        <a:latin typeface="ＭＳ Ｐ明朝" pitchFamily="18" charset="-128"/>
                        <a:ea typeface="ＭＳ Ｐ明朝" pitchFamily="18" charset="-128"/>
                        <a:cs typeface="Times New Roman"/>
                      </a:endParaRPr>
                    </a:p>
                    <a:p>
                      <a:pPr algn="just">
                        <a:spcAft>
                          <a:spcPts val="0"/>
                        </a:spcAft>
                      </a:pPr>
                      <a:r>
                        <a:rPr lang="ja-JP" altLang="en-US" sz="1050" b="0" kern="100" dirty="0" smtClean="0">
                          <a:latin typeface="ＭＳ Ｐ明朝" pitchFamily="18" charset="-128"/>
                          <a:ea typeface="ＭＳ Ｐ明朝" pitchFamily="18" charset="-128"/>
                          <a:cs typeface="Times New Roman"/>
                        </a:rPr>
                        <a:t>・練る、もむ行為で、粘土の感触を楽しむ</a:t>
                      </a:r>
                      <a:endParaRPr lang="en-US" altLang="ja-JP" sz="1050" b="0" kern="100" dirty="0" smtClean="0">
                        <a:latin typeface="ＭＳ Ｐ明朝" pitchFamily="18" charset="-128"/>
                        <a:ea typeface="ＭＳ Ｐ明朝" pitchFamily="18" charset="-128"/>
                        <a:cs typeface="Times New Roman"/>
                      </a:endParaRPr>
                    </a:p>
                    <a:p>
                      <a:pPr algn="just">
                        <a:spcAft>
                          <a:spcPts val="0"/>
                        </a:spcAft>
                      </a:pPr>
                      <a:r>
                        <a:rPr lang="ja-JP" altLang="en-US" sz="1050" b="0" kern="100" dirty="0" smtClean="0">
                          <a:latin typeface="ＭＳ Ｐ明朝" pitchFamily="18" charset="-128"/>
                          <a:ea typeface="ＭＳ Ｐ明朝" pitchFamily="18" charset="-128"/>
                          <a:cs typeface="Times New Roman"/>
                        </a:rPr>
                        <a:t>・体全体で粘土をまとめる</a:t>
                      </a:r>
                      <a:endParaRPr lang="en-US" altLang="ja-JP" sz="1050" b="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②形、リズムなどの感覚を働かせる。</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・ビニールシートにできる泥の軌跡や、塊を形にし　</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て楽しむ中で働かせる</a:t>
                      </a:r>
                      <a:endParaRPr lang="en-US" altLang="ja-JP" sz="1050" kern="100" dirty="0" smtClean="0">
                        <a:latin typeface="ＭＳ Ｐ明朝" pitchFamily="18" charset="-128"/>
                        <a:ea typeface="ＭＳ Ｐ明朝" pitchFamily="18" charset="-128"/>
                        <a:cs typeface="Times New Roman"/>
                      </a:endParaRPr>
                    </a:p>
                    <a:p>
                      <a:pPr algn="just">
                        <a:spcAft>
                          <a:spcPts val="0"/>
                        </a:spcAft>
                      </a:pP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④できたことを取り上げて評価する　</a:t>
                      </a:r>
                      <a:endParaRPr lang="en-US" altLang="ja-JP" sz="1050" kern="100" dirty="0" smtClean="0">
                        <a:latin typeface="ＭＳ Ｐ明朝" pitchFamily="18" charset="-128"/>
                        <a:ea typeface="ＭＳ Ｐ明朝" pitchFamily="18" charset="-128"/>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ja-JP" sz="1050" kern="100" dirty="0" smtClean="0">
                        <a:latin typeface="ＭＳ Ｐ明朝" pitchFamily="18" charset="-128"/>
                        <a:ea typeface="ＭＳ Ｐ明朝" pitchFamily="18" charset="-128"/>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ja-JP" sz="1050" kern="100" dirty="0" smtClean="0">
                          <a:latin typeface="ＭＳ Ｐ明朝" pitchFamily="18" charset="-128"/>
                          <a:ea typeface="ＭＳ Ｐ明朝" pitchFamily="18" charset="-128"/>
                          <a:cs typeface="Times New Roman"/>
                        </a:rPr>
                        <a:t>※</a:t>
                      </a:r>
                      <a:r>
                        <a:rPr lang="ja-JP" altLang="en-US" sz="1050" kern="100" dirty="0" smtClean="0">
                          <a:latin typeface="ＭＳ Ｐ明朝" pitchFamily="18" charset="-128"/>
                          <a:ea typeface="ＭＳ Ｐ明朝" pitchFamily="18" charset="-128"/>
                          <a:cs typeface="Times New Roman"/>
                        </a:rPr>
                        <a:t>床や作業机にビニールシートやマルチシートを　</a:t>
                      </a:r>
                      <a:endParaRPr lang="en-US" altLang="ja-JP" sz="1050" kern="100" dirty="0" smtClean="0">
                        <a:latin typeface="ＭＳ Ｐ明朝" pitchFamily="18" charset="-128"/>
                        <a:ea typeface="ＭＳ Ｐ明朝" pitchFamily="18" charset="-128"/>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050" kern="100" dirty="0" smtClean="0">
                          <a:latin typeface="ＭＳ Ｐ明朝" pitchFamily="18" charset="-128"/>
                          <a:ea typeface="ＭＳ Ｐ明朝" pitchFamily="18" charset="-128"/>
                          <a:cs typeface="Times New Roman"/>
                        </a:rPr>
                        <a:t>　　敷いて十分に活動させる</a:t>
                      </a:r>
                      <a:endParaRPr lang="en-US" altLang="ja-JP" sz="1050" kern="100" dirty="0" smtClean="0">
                        <a:latin typeface="ＭＳ Ｐ明朝" pitchFamily="18" charset="-128"/>
                        <a:ea typeface="ＭＳ Ｐ明朝" pitchFamily="18" charset="-128"/>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ja-JP" sz="1050" kern="100" dirty="0" smtClean="0">
                          <a:latin typeface="ＭＳ Ｐ明朝" pitchFamily="18" charset="-128"/>
                          <a:ea typeface="ＭＳ Ｐ明朝" pitchFamily="18" charset="-128"/>
                          <a:cs typeface="Times New Roman"/>
                        </a:rPr>
                        <a:t>※</a:t>
                      </a:r>
                      <a:r>
                        <a:rPr lang="ja-JP" altLang="en-US" sz="1050" kern="100" dirty="0" smtClean="0">
                          <a:latin typeface="ＭＳ Ｐ明朝" pitchFamily="18" charset="-128"/>
                          <a:ea typeface="ＭＳ Ｐ明朝" pitchFamily="18" charset="-128"/>
                          <a:cs typeface="Times New Roman"/>
                        </a:rPr>
                        <a:t>外の水場で泥が落とせる場所があるとよい</a:t>
                      </a:r>
                      <a:endParaRPr lang="en-US" altLang="ja-JP" sz="1050" kern="100" dirty="0" smtClean="0">
                        <a:latin typeface="ＭＳ Ｐ明朝" pitchFamily="18" charset="-128"/>
                        <a:ea typeface="ＭＳ Ｐ明朝" pitchFamily="18" charset="-128"/>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ja-JP" sz="1050" kern="100" dirty="0" smtClean="0">
                          <a:latin typeface="ＭＳ Ｐ明朝" pitchFamily="18" charset="-128"/>
                          <a:ea typeface="ＭＳ Ｐ明朝" pitchFamily="18" charset="-128"/>
                          <a:cs typeface="Times New Roman"/>
                        </a:rPr>
                        <a:t>※</a:t>
                      </a:r>
                      <a:r>
                        <a:rPr lang="ja-JP" altLang="en-US" sz="1050" kern="100" dirty="0" smtClean="0">
                          <a:latin typeface="ＭＳ Ｐ明朝" pitchFamily="18" charset="-128"/>
                          <a:ea typeface="ＭＳ Ｐ明朝" pitchFamily="18" charset="-128"/>
                          <a:cs typeface="Times New Roman"/>
                        </a:rPr>
                        <a:t>土をまとめて、２重にしたビニール袋を入れたバケツに粘土を片付ける（水分が飛ばないようにする）</a:t>
                      </a:r>
                      <a:endParaRPr lang="ja-JP" altLang="ja-JP" sz="1050" kern="100" dirty="0" smtClean="0">
                        <a:latin typeface="Century"/>
                        <a:ea typeface="ＭＳ 明朝"/>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ja-JP" sz="1050" kern="100" dirty="0" smtClean="0">
                        <a:latin typeface="ＭＳ Ｐ明朝" pitchFamily="18" charset="-128"/>
                        <a:ea typeface="ＭＳ Ｐ明朝" pitchFamily="18" charset="-128"/>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ja-JP" sz="1050" kern="100" dirty="0" smtClean="0">
                          <a:latin typeface="ＭＳ Ｐ明朝" pitchFamily="18" charset="-128"/>
                          <a:ea typeface="ＭＳ Ｐ明朝" pitchFamily="18" charset="-128"/>
                          <a:cs typeface="Times New Roman"/>
                        </a:rPr>
                        <a:t>※</a:t>
                      </a:r>
                      <a:r>
                        <a:rPr lang="ja-JP" altLang="en-US" sz="1050" kern="100" dirty="0" smtClean="0">
                          <a:latin typeface="ＭＳ Ｐ明朝" pitchFamily="18" charset="-128"/>
                          <a:ea typeface="ＭＳ Ｐ明朝" pitchFamily="18" charset="-128"/>
                          <a:cs typeface="Times New Roman"/>
                        </a:rPr>
                        <a:t>遠足で活動を入れたり、他教科と合同で取り組む　</a:t>
                      </a:r>
                      <a:endParaRPr lang="en-US" altLang="ja-JP" sz="1050" kern="100" dirty="0" smtClean="0">
                        <a:latin typeface="ＭＳ Ｐ明朝" pitchFamily="18" charset="-128"/>
                        <a:ea typeface="ＭＳ Ｐ明朝" pitchFamily="18" charset="-128"/>
                        <a:cs typeface="Times New Roman"/>
                      </a:endParaRPr>
                    </a:p>
                    <a:p>
                      <a:pPr algn="just">
                        <a:spcAft>
                          <a:spcPts val="0"/>
                        </a:spcAft>
                      </a:pPr>
                      <a:r>
                        <a:rPr lang="ja-JP" altLang="en-US" sz="1050" kern="100" dirty="0" smtClean="0">
                          <a:latin typeface="ＭＳ Ｐ明朝" pitchFamily="18" charset="-128"/>
                          <a:ea typeface="ＭＳ Ｐ明朝" pitchFamily="18" charset="-128"/>
                          <a:cs typeface="Times New Roman"/>
                        </a:rPr>
                        <a:t>　　などして、時間を確保できるとよい</a:t>
                      </a:r>
                      <a:endParaRPr lang="ja-JP" sz="1050" kern="100" dirty="0">
                        <a:latin typeface="ＭＳ Ｐ明朝" pitchFamily="18" charset="-128"/>
                        <a:ea typeface="ＭＳ Ｐ明朝" pitchFamily="18" charset="-128"/>
                        <a:cs typeface="Times New Roman"/>
                      </a:endParaRPr>
                    </a:p>
                  </a:txBody>
                  <a:tcPr marL="42391" marR="42391" marT="0" marB="0">
                    <a:lnL w="12700" cap="flat" cmpd="sng" algn="ctr">
                      <a:solidFill>
                        <a:schemeClr val="tx1"/>
                      </a:solidFill>
                      <a:prstDash val="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9" name="表 18"/>
          <p:cNvGraphicFramePr>
            <a:graphicFrameLocks noGrp="1"/>
          </p:cNvGraphicFramePr>
          <p:nvPr/>
        </p:nvGraphicFramePr>
        <p:xfrm>
          <a:off x="285720" y="764704"/>
          <a:ext cx="2270056" cy="5688632"/>
        </p:xfrm>
        <a:graphic>
          <a:graphicData uri="http://schemas.openxmlformats.org/drawingml/2006/table">
            <a:tbl>
              <a:tblPr firstRow="1" bandRow="1">
                <a:effectLst/>
                <a:tableStyleId>{5C22544A-7EE6-4342-B048-85BDC9FD1C3A}</a:tableStyleId>
              </a:tblPr>
              <a:tblGrid>
                <a:gridCol w="2270056"/>
              </a:tblGrid>
              <a:tr h="5688632">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1050" b="1"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（土を使った造形活動の評価規準）</a:t>
                      </a:r>
                      <a:endParaRPr kumimoji="1" lang="en-US" altLang="ja-JP" sz="1050" b="1"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1" lang="en-US" altLang="ja-JP" sz="9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①（関心・意欲・態度）　</a:t>
                      </a:r>
                      <a:endParaRPr kumimoji="1" lang="en-US" altLang="ja-JP" sz="9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　　思いのまま、十分に</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・土や砂などの感触を体全体で</a:t>
                      </a:r>
                      <a:r>
                        <a:rPr kumimoji="1" lang="ja-JP" altLang="en-US" sz="900" b="0" i="0" u="none" strike="noStrike" kern="1200" cap="none" spc="0" normalizeH="0" baseline="0" noProof="0" dirty="0" err="1" smtClean="0">
                          <a:ln>
                            <a:noFill/>
                          </a:ln>
                          <a:solidFill>
                            <a:schemeClr val="tx1"/>
                          </a:solidFill>
                          <a:effectLst/>
                          <a:uLnTx/>
                          <a:uFillTx/>
                          <a:latin typeface="ＭＳ Ｐ明朝" pitchFamily="18" charset="-128"/>
                          <a:ea typeface="ＭＳ Ｐ明朝" pitchFamily="18" charset="-128"/>
                          <a:cs typeface="+mn-cs"/>
                        </a:rPr>
                        <a:t>楽し</a:t>
                      </a: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みなが</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ら、造形的な活動に取り組もうとしている。</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 </a:t>
                      </a:r>
                      <a:endPar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②（発想・構想の能力）</a:t>
                      </a:r>
                      <a:endParaRPr kumimoji="1" lang="en-US" altLang="ja-JP" sz="9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　　思いついたり、考えたり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・並べる、積む、伸ばす、つなぐ、写し取る等</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の活動を通して、リズム、量感、空間等の美</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しさを感じ、考えている。</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③（創造的な技能）　</a:t>
                      </a:r>
                      <a:endParaRPr kumimoji="1" lang="en-US" altLang="ja-JP" sz="9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　　手や体全体で　</a:t>
                      </a:r>
                      <a:endParaRPr kumimoji="1" lang="en-US" altLang="ja-JP" sz="9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sz="900" b="1"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 </a:t>
                      </a: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・十分な量の土で、体全体の感覚を働かせ</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　て、土や砂などの扱いを工夫している。</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kern="1200" dirty="0" smtClean="0">
                          <a:solidFill>
                            <a:schemeClr val="tx1"/>
                          </a:solidFill>
                          <a:latin typeface="ＭＳ Ｐ明朝" pitchFamily="18" charset="-128"/>
                          <a:ea typeface="ＭＳ Ｐ明朝" pitchFamily="18" charset="-128"/>
                          <a:cs typeface="+mn-cs"/>
                        </a:rPr>
                        <a:t>・他の材料経験を応用して、土の扱いを試し</a:t>
                      </a:r>
                      <a:endParaRPr kumimoji="1" lang="en-US" altLang="ja-JP" sz="900" b="0" kern="1200" dirty="0" smtClean="0">
                        <a:solidFill>
                          <a:schemeClr val="tx1"/>
                        </a:solidFill>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kern="1200" dirty="0" smtClean="0">
                          <a:solidFill>
                            <a:schemeClr val="tx1"/>
                          </a:solidFill>
                          <a:latin typeface="ＭＳ Ｐ明朝" pitchFamily="18" charset="-128"/>
                          <a:ea typeface="ＭＳ Ｐ明朝" pitchFamily="18" charset="-128"/>
                          <a:cs typeface="+mn-cs"/>
                        </a:rPr>
                        <a:t>　ている。</a:t>
                      </a:r>
                      <a:endParaRPr kumimoji="1" lang="en-US" altLang="ja-JP" sz="900" b="0" kern="1200" dirty="0" smtClean="0">
                        <a:solidFill>
                          <a:schemeClr val="tx1"/>
                        </a:solidFill>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④（鑑賞の能力）　</a:t>
                      </a:r>
                      <a:endParaRPr kumimoji="1" lang="en-US" altLang="ja-JP" sz="900" b="1"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1" i="0" u="none" strike="noStrike" kern="1200" cap="none" spc="0" normalizeH="0" baseline="0" noProof="0" dirty="0" smtClean="0">
                          <a:ln>
                            <a:noFill/>
                          </a:ln>
                          <a:solidFill>
                            <a:schemeClr val="tx1"/>
                          </a:solidFill>
                          <a:effectLst/>
                          <a:uLnTx/>
                          <a:uFillTx/>
                          <a:latin typeface="+mn-ea"/>
                          <a:ea typeface="+mn-ea"/>
                          <a:cs typeface="+mn-cs"/>
                        </a:rPr>
                        <a:t>　　面白さに気づく</a:t>
                      </a:r>
                      <a:endParaRPr kumimoji="1" lang="ja-JP" altLang="en-US" sz="900" b="0" i="0" u="none" strike="noStrike" kern="120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・感じたことを話したり、聞いたりしな　ら、形</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や色、表し方の面白さ、材料の面白さなどに</a:t>
                      </a:r>
                      <a:endParaRPr kumimoji="1" lang="en-US" altLang="ja-JP"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900" b="0" i="0" u="none" strike="noStrike" kern="1200" cap="none" spc="0" normalizeH="0" baseline="0" noProof="0" dirty="0" smtClean="0">
                          <a:ln>
                            <a:noFill/>
                          </a:ln>
                          <a:solidFill>
                            <a:schemeClr val="tx1"/>
                          </a:solidFill>
                          <a:effectLst/>
                          <a:uLnTx/>
                          <a:uFillTx/>
                          <a:latin typeface="ＭＳ Ｐ明朝" pitchFamily="18" charset="-128"/>
                          <a:ea typeface="ＭＳ Ｐ明朝" pitchFamily="18" charset="-128"/>
                          <a:cs typeface="+mn-cs"/>
                        </a:rPr>
                        <a:t>気付いている。</a:t>
                      </a:r>
                      <a:endParaRPr kumimoji="1" lang="ja-JP" altLang="en-US" sz="900" dirty="0">
                        <a:latin typeface="ＭＳ Ｐ明朝" pitchFamily="18" charset="-128"/>
                        <a:ea typeface="ＭＳ Ｐ明朝"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0" name="表 19"/>
          <p:cNvGraphicFramePr>
            <a:graphicFrameLocks noGrp="1"/>
          </p:cNvGraphicFramePr>
          <p:nvPr/>
        </p:nvGraphicFramePr>
        <p:xfrm>
          <a:off x="251520" y="188640"/>
          <a:ext cx="4786346" cy="365760"/>
        </p:xfrm>
        <a:graphic>
          <a:graphicData uri="http://schemas.openxmlformats.org/drawingml/2006/table">
            <a:tbl>
              <a:tblPr firstRow="1" bandRow="1">
                <a:tableStyleId>{5C22544A-7EE6-4342-B048-85BDC9FD1C3A}</a:tableStyleId>
              </a:tblPr>
              <a:tblGrid>
                <a:gridCol w="4786346"/>
              </a:tblGrid>
              <a:tr h="3571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材料②土</a:t>
                      </a:r>
                      <a:r>
                        <a:rPr kumimoji="1" lang="ja-JP" altLang="en-US" sz="1800" dirty="0" smtClean="0">
                          <a:solidFill>
                            <a:schemeClr val="tx1"/>
                          </a:solidFill>
                        </a:rPr>
                        <a:t>（１・２年）</a:t>
                      </a:r>
                      <a:r>
                        <a:rPr kumimoji="1" lang="en-US" altLang="ja-JP" dirty="0" smtClean="0">
                          <a:solidFill>
                            <a:schemeClr val="tx1"/>
                          </a:solidFill>
                        </a:rPr>
                        <a:t>―</a:t>
                      </a:r>
                      <a:r>
                        <a:rPr kumimoji="1" lang="ja-JP" altLang="en-US" dirty="0" smtClean="0">
                          <a:solidFill>
                            <a:schemeClr val="tx1"/>
                          </a:solidFill>
                        </a:rPr>
                        <a:t>１　　</a:t>
                      </a:r>
                      <a:r>
                        <a:rPr kumimoji="1" lang="ja-JP" altLang="en-US" sz="1600" dirty="0" smtClean="0">
                          <a:solidFill>
                            <a:schemeClr val="tx1"/>
                          </a:solidFill>
                        </a:rPr>
                        <a:t>　</a:t>
                      </a:r>
                      <a:r>
                        <a:rPr kumimoji="1" lang="ja-JP" altLang="en-US" sz="1600" spc="-150" dirty="0" smtClean="0">
                          <a:solidFill>
                            <a:schemeClr val="tx1"/>
                          </a:solidFill>
                        </a:rPr>
                        <a:t>練る・もむ　（粘土体験）</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8" name="表 7"/>
          <p:cNvGraphicFramePr>
            <a:graphicFrameLocks noGrp="1"/>
          </p:cNvGraphicFramePr>
          <p:nvPr/>
        </p:nvGraphicFramePr>
        <p:xfrm>
          <a:off x="5220072" y="188640"/>
          <a:ext cx="3571900" cy="370840"/>
        </p:xfrm>
        <a:graphic>
          <a:graphicData uri="http://schemas.openxmlformats.org/drawingml/2006/table">
            <a:tbl>
              <a:tblPr firstRow="1" bandRow="1">
                <a:tableStyleId>{5C22544A-7EE6-4342-B048-85BDC9FD1C3A}</a:tableStyleId>
              </a:tblPr>
              <a:tblGrid>
                <a:gridCol w="3571900"/>
              </a:tblGrid>
              <a:tr h="370840">
                <a:tc>
                  <a:txBody>
                    <a:bodyPr/>
                    <a:lstStyle/>
                    <a:p>
                      <a:r>
                        <a:rPr kumimoji="1" lang="ja-JP" altLang="en-US" dirty="0" smtClean="0">
                          <a:solidFill>
                            <a:schemeClr val="tx1"/>
                          </a:solidFill>
                        </a:rPr>
                        <a:t>実施学年　　　年　　月（　　時間）</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4" name="角丸四角形吹き出し 13"/>
          <p:cNvSpPr/>
          <p:nvPr/>
        </p:nvSpPr>
        <p:spPr>
          <a:xfrm>
            <a:off x="3347864" y="2564904"/>
            <a:ext cx="2160240" cy="360040"/>
          </a:xfrm>
          <a:prstGeom prst="wedgeRoundRectCallout">
            <a:avLst>
              <a:gd name="adj1" fmla="val 8113"/>
              <a:gd name="adj2" fmla="val -78395"/>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ja-JP" altLang="en-US" sz="1050" kern="100" dirty="0" smtClean="0">
                <a:solidFill>
                  <a:schemeClr val="tx1"/>
                </a:solidFill>
                <a:latin typeface="ＭＳ Ｐ明朝" pitchFamily="18" charset="-128"/>
                <a:ea typeface="ＭＳ Ｐ明朝" pitchFamily="18" charset="-128"/>
                <a:cs typeface="Times New Roman"/>
              </a:rPr>
              <a:t>乾燥した粘土の塊を木槌で砕いて、水を入れて溶かそう</a:t>
            </a:r>
            <a:endParaRPr lang="en-US" altLang="ja-JP" sz="1050" kern="100" dirty="0" smtClean="0">
              <a:solidFill>
                <a:schemeClr val="tx1"/>
              </a:solidFill>
              <a:latin typeface="ＭＳ Ｐ明朝" pitchFamily="18" charset="-128"/>
              <a:ea typeface="ＭＳ Ｐ明朝" pitchFamily="18" charset="-128"/>
              <a:cs typeface="Times New Roman"/>
            </a:endParaRPr>
          </a:p>
        </p:txBody>
      </p:sp>
      <p:sp>
        <p:nvSpPr>
          <p:cNvPr id="18" name="日付プレースホルダ 17"/>
          <p:cNvSpPr>
            <a:spLocks noGrp="1"/>
          </p:cNvSpPr>
          <p:nvPr>
            <p:ph type="dt" sz="half" idx="10"/>
          </p:nvPr>
        </p:nvSpPr>
        <p:spPr>
          <a:xfrm>
            <a:off x="395536" y="6492875"/>
            <a:ext cx="2133600" cy="365125"/>
          </a:xfrm>
        </p:spPr>
        <p:txBody>
          <a:bodyPr/>
          <a:lstStyle/>
          <a:p>
            <a:fld id="{33CDC8C2-A0E7-43B6-BA41-775F618BDA3A}" type="datetime1">
              <a:rPr kumimoji="1" lang="ja-JP" altLang="en-US" smtClean="0"/>
              <a:pPr/>
              <a:t>2014/12/4</a:t>
            </a:fld>
            <a:endParaRPr kumimoji="1" lang="ja-JP" altLang="en-US" dirty="0"/>
          </a:p>
        </p:txBody>
      </p:sp>
      <p:sp>
        <p:nvSpPr>
          <p:cNvPr id="22" name="フッター プレースホルダ 21"/>
          <p:cNvSpPr>
            <a:spLocks noGrp="1"/>
          </p:cNvSpPr>
          <p:nvPr>
            <p:ph type="ftr" sz="quarter" idx="11"/>
          </p:nvPr>
        </p:nvSpPr>
        <p:spPr>
          <a:xfrm>
            <a:off x="3131840" y="6492875"/>
            <a:ext cx="2895600" cy="365125"/>
          </a:xfrm>
        </p:spPr>
        <p:txBody>
          <a:bodyPr/>
          <a:lstStyle/>
          <a:p>
            <a:r>
              <a:rPr kumimoji="1" lang="en-US" altLang="ja-JP" dirty="0" smtClean="0"/>
              <a:t>-1-</a:t>
            </a:r>
            <a:endParaRPr kumimoji="1" lang="ja-JP" altLang="en-US" dirty="0"/>
          </a:p>
        </p:txBody>
      </p:sp>
      <p:sp>
        <p:nvSpPr>
          <p:cNvPr id="25" name="円/楕円 24"/>
          <p:cNvSpPr/>
          <p:nvPr/>
        </p:nvSpPr>
        <p:spPr>
          <a:xfrm>
            <a:off x="323528" y="3861048"/>
            <a:ext cx="1785950" cy="428058"/>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effectLst>
                <a:outerShdw blurRad="38100" dist="38100" dir="2700000" algn="tl">
                  <a:srgbClr val="000000">
                    <a:alpha val="43137"/>
                  </a:srgbClr>
                </a:outerShdw>
              </a:effectLst>
            </a:endParaRPr>
          </a:p>
        </p:txBody>
      </p:sp>
      <p:sp>
        <p:nvSpPr>
          <p:cNvPr id="26" name="円/楕円 25"/>
          <p:cNvSpPr/>
          <p:nvPr/>
        </p:nvSpPr>
        <p:spPr>
          <a:xfrm>
            <a:off x="251520" y="2852936"/>
            <a:ext cx="1785950" cy="428058"/>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effectLst>
                <a:outerShdw blurRad="38100" dist="38100" dir="2700000" algn="tl">
                  <a:srgbClr val="000000">
                    <a:alpha val="43137"/>
                  </a:srgbClr>
                </a:outerShdw>
              </a:effectLst>
            </a:endParaRPr>
          </a:p>
        </p:txBody>
      </p:sp>
      <p:sp>
        <p:nvSpPr>
          <p:cNvPr id="27" name="円/楕円 26"/>
          <p:cNvSpPr/>
          <p:nvPr/>
        </p:nvSpPr>
        <p:spPr>
          <a:xfrm>
            <a:off x="323528" y="1916832"/>
            <a:ext cx="2016224" cy="432048"/>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effectLst>
                <a:outerShdw blurRad="38100" dist="38100" dir="2700000" algn="tl">
                  <a:srgbClr val="000000">
                    <a:alpha val="43137"/>
                  </a:srgbClr>
                </a:outerShdw>
              </a:effectLst>
            </a:endParaRPr>
          </a:p>
        </p:txBody>
      </p:sp>
      <p:sp>
        <p:nvSpPr>
          <p:cNvPr id="28" name="円/楕円 27"/>
          <p:cNvSpPr/>
          <p:nvPr/>
        </p:nvSpPr>
        <p:spPr>
          <a:xfrm>
            <a:off x="251520" y="1052736"/>
            <a:ext cx="1785950" cy="428628"/>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effectLst>
                <a:outerShdw blurRad="38100" dist="38100" dir="2700000" algn="tl">
                  <a:srgbClr val="000000">
                    <a:alpha val="43137"/>
                  </a:srgbClr>
                </a:outerShdw>
              </a:effectLst>
            </a:endParaRPr>
          </a:p>
        </p:txBody>
      </p:sp>
      <p:pic>
        <p:nvPicPr>
          <p:cNvPr id="31" name="図 30" descr="C:\Documents and Settings\nomura-yukari\Local Settings\Temporary Internet Files\Content.IE5\S4CYTVNR\MC900343747[1].wmf"/>
          <p:cNvPicPr/>
          <p:nvPr/>
        </p:nvPicPr>
        <p:blipFill>
          <a:blip r:embed="rId2" cstate="print"/>
          <a:srcRect/>
          <a:stretch>
            <a:fillRect/>
          </a:stretch>
        </p:blipFill>
        <p:spPr bwMode="auto">
          <a:xfrm rot="2531390">
            <a:off x="2557082" y="3165037"/>
            <a:ext cx="532283" cy="638109"/>
          </a:xfrm>
          <a:prstGeom prst="rect">
            <a:avLst/>
          </a:prstGeom>
          <a:noFill/>
        </p:spPr>
      </p:pic>
      <p:sp>
        <p:nvSpPr>
          <p:cNvPr id="24" name="角丸四角形 23"/>
          <p:cNvSpPr/>
          <p:nvPr/>
        </p:nvSpPr>
        <p:spPr>
          <a:xfrm>
            <a:off x="323528" y="4941168"/>
            <a:ext cx="2232248" cy="1512168"/>
          </a:xfrm>
          <a:prstGeom prst="roundRect">
            <a:avLst/>
          </a:prstGeom>
          <a:solidFill>
            <a:srgbClr val="92D050">
              <a:alpha val="63000"/>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000" dirty="0" smtClean="0">
                <a:solidFill>
                  <a:schemeClr val="tx1"/>
                </a:solidFill>
              </a:rPr>
              <a:t>自然土の魅力！</a:t>
            </a:r>
            <a:endParaRPr kumimoji="1" lang="en-US" altLang="ja-JP" sz="1000" dirty="0" smtClean="0">
              <a:solidFill>
                <a:schemeClr val="tx1"/>
              </a:solidFill>
            </a:endParaRPr>
          </a:p>
          <a:p>
            <a:r>
              <a:rPr kumimoji="1" lang="ja-JP" altLang="en-US" sz="1000" dirty="0" smtClean="0">
                <a:solidFill>
                  <a:schemeClr val="tx1"/>
                </a:solidFill>
              </a:rPr>
              <a:t>・水分量で感触や特性が変わる面白さ</a:t>
            </a:r>
            <a:endParaRPr kumimoji="1" lang="en-US" altLang="ja-JP" sz="1000" dirty="0" smtClean="0">
              <a:solidFill>
                <a:schemeClr val="tx1"/>
              </a:solidFill>
            </a:endParaRPr>
          </a:p>
          <a:p>
            <a:r>
              <a:rPr lang="ja-JP" altLang="en-US" sz="1000" dirty="0" smtClean="0">
                <a:solidFill>
                  <a:schemeClr val="tx1"/>
                </a:solidFill>
              </a:rPr>
              <a:t>・</a:t>
            </a:r>
            <a:r>
              <a:rPr kumimoji="1" lang="ja-JP" altLang="en-US" sz="1000" dirty="0" smtClean="0">
                <a:solidFill>
                  <a:schemeClr val="tx1"/>
                </a:solidFill>
              </a:rPr>
              <a:t>適度な抵抗感や可塑性が指の巧緻性の機会となる（加工粘土でも可）</a:t>
            </a:r>
            <a:endParaRPr kumimoji="1" lang="en-US" altLang="ja-JP" sz="1000" dirty="0" smtClean="0">
              <a:solidFill>
                <a:schemeClr val="tx1"/>
              </a:solidFill>
            </a:endParaRPr>
          </a:p>
          <a:p>
            <a:r>
              <a:rPr lang="ja-JP" altLang="en-US" sz="1000" dirty="0" smtClean="0">
                <a:solidFill>
                  <a:schemeClr val="tx1"/>
                </a:solidFill>
              </a:rPr>
              <a:t>・入手しやすく</a:t>
            </a:r>
            <a:r>
              <a:rPr kumimoji="1" lang="ja-JP" altLang="en-US" sz="1000" dirty="0" smtClean="0">
                <a:solidFill>
                  <a:schemeClr val="tx1"/>
                </a:solidFill>
              </a:rPr>
              <a:t>、種類が</a:t>
            </a:r>
            <a:r>
              <a:rPr lang="ja-JP" altLang="en-US" sz="1000" dirty="0" smtClean="0">
                <a:solidFill>
                  <a:schemeClr val="tx1"/>
                </a:solidFill>
              </a:rPr>
              <a:t>豊富。手や身近な道具で加工しやすい。各自の工夫で平面から立体まで多様な表現が可能（加工粘土でも可）</a:t>
            </a:r>
            <a:endParaRPr lang="en-US" altLang="ja-JP" sz="1000" dirty="0" smtClean="0">
              <a:solidFill>
                <a:schemeClr val="tx1"/>
              </a:solidFill>
            </a:endParaRPr>
          </a:p>
          <a:p>
            <a:r>
              <a:rPr lang="ja-JP" altLang="en-US" sz="1000" dirty="0" smtClean="0">
                <a:solidFill>
                  <a:schemeClr val="tx1"/>
                </a:solidFill>
              </a:rPr>
              <a:t>・発想・構想を刺激する素材</a:t>
            </a:r>
            <a:endParaRPr kumimoji="1" lang="ja-JP" altLang="en-US" sz="1000" dirty="0">
              <a:solidFill>
                <a:schemeClr val="tx1"/>
              </a:solidFill>
            </a:endParaRPr>
          </a:p>
        </p:txBody>
      </p:sp>
      <p:sp>
        <p:nvSpPr>
          <p:cNvPr id="29" name="円形吹き出し 28"/>
          <p:cNvSpPr/>
          <p:nvPr/>
        </p:nvSpPr>
        <p:spPr>
          <a:xfrm>
            <a:off x="3131840" y="3284984"/>
            <a:ext cx="1152128" cy="360040"/>
          </a:xfrm>
          <a:prstGeom prst="wedgeEllipseCallou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spc="-150" dirty="0" smtClean="0">
                <a:solidFill>
                  <a:schemeClr val="tx1"/>
                </a:solidFill>
              </a:rPr>
              <a:t>触ったらどんな感じかな</a:t>
            </a:r>
            <a:endParaRPr kumimoji="1" lang="ja-JP" altLang="en-US" sz="1050" spc="-150" dirty="0">
              <a:solidFill>
                <a:schemeClr val="tx1"/>
              </a:solidFill>
            </a:endParaRPr>
          </a:p>
        </p:txBody>
      </p:sp>
      <p:sp>
        <p:nvSpPr>
          <p:cNvPr id="30" name="円形吹き出し 29"/>
          <p:cNvSpPr/>
          <p:nvPr/>
        </p:nvSpPr>
        <p:spPr>
          <a:xfrm>
            <a:off x="4211960" y="3212976"/>
            <a:ext cx="1584176" cy="1008112"/>
          </a:xfrm>
          <a:prstGeom prst="wedgeEllipseCallou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just">
              <a:spcAft>
                <a:spcPts val="0"/>
              </a:spcAft>
            </a:pPr>
            <a:r>
              <a:rPr lang="ja-JP" altLang="en-US" sz="1050" kern="100" spc="-150" dirty="0" smtClean="0">
                <a:solidFill>
                  <a:schemeClr val="tx1"/>
                </a:solidFill>
                <a:latin typeface="Century"/>
                <a:ea typeface="ＭＳ 明朝"/>
                <a:cs typeface="Times New Roman"/>
              </a:rPr>
              <a:t>いろいろできるよ（泥で絵を描く／泥を塗り込む／絵を描く、垂らして模様など）</a:t>
            </a:r>
            <a:endParaRPr kumimoji="1" lang="ja-JP" altLang="en-US" sz="1050" spc="-150" dirty="0">
              <a:solidFill>
                <a:schemeClr val="tx1"/>
              </a:solidFill>
            </a:endParaRPr>
          </a:p>
        </p:txBody>
      </p:sp>
      <p:sp>
        <p:nvSpPr>
          <p:cNvPr id="32" name="円形吹き出し 31"/>
          <p:cNvSpPr/>
          <p:nvPr/>
        </p:nvSpPr>
        <p:spPr>
          <a:xfrm>
            <a:off x="2843808" y="4005064"/>
            <a:ext cx="1656184" cy="360040"/>
          </a:xfrm>
          <a:prstGeom prst="wedgeEllipseCallou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spc="-150" dirty="0" smtClean="0">
                <a:solidFill>
                  <a:schemeClr val="tx1"/>
                </a:solidFill>
              </a:rPr>
              <a:t>乾いてきてぱりぱりしてきたよ</a:t>
            </a:r>
            <a:endParaRPr kumimoji="1" lang="ja-JP" altLang="en-US" sz="1050" spc="-150" dirty="0">
              <a:solidFill>
                <a:schemeClr val="tx1"/>
              </a:solidFill>
            </a:endParaRPr>
          </a:p>
        </p:txBody>
      </p:sp>
      <p:sp>
        <p:nvSpPr>
          <p:cNvPr id="33" name="角丸四角形吹き出し 32"/>
          <p:cNvSpPr/>
          <p:nvPr/>
        </p:nvSpPr>
        <p:spPr>
          <a:xfrm>
            <a:off x="3347864" y="4725144"/>
            <a:ext cx="1512168" cy="288032"/>
          </a:xfrm>
          <a:prstGeom prst="wedgeRoundRectCallout">
            <a:avLst>
              <a:gd name="adj1" fmla="val 8113"/>
              <a:gd name="adj2" fmla="val -78395"/>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ja-JP" altLang="en-US" sz="1050" kern="100" dirty="0" smtClean="0">
                <a:solidFill>
                  <a:schemeClr val="tx1"/>
                </a:solidFill>
                <a:latin typeface="ＭＳ Ｐ明朝" pitchFamily="18" charset="-128"/>
                <a:ea typeface="ＭＳ Ｐ明朝" pitchFamily="18" charset="-128"/>
                <a:cs typeface="Times New Roman"/>
              </a:rPr>
              <a:t>粘土をかためていこう</a:t>
            </a:r>
            <a:endParaRPr lang="ja-JP" altLang="en-US" sz="1050" kern="100" dirty="0">
              <a:solidFill>
                <a:schemeClr val="tx1"/>
              </a:solidFill>
              <a:latin typeface="ＭＳ Ｐ明朝" pitchFamily="18" charset="-128"/>
              <a:ea typeface="ＭＳ Ｐ明朝" pitchFamily="18" charset="-128"/>
              <a:cs typeface="Times New Roman"/>
            </a:endParaRPr>
          </a:p>
        </p:txBody>
      </p:sp>
      <p:sp>
        <p:nvSpPr>
          <p:cNvPr id="34" name="円形吹き出し 33"/>
          <p:cNvSpPr/>
          <p:nvPr/>
        </p:nvSpPr>
        <p:spPr>
          <a:xfrm>
            <a:off x="3923928" y="5157192"/>
            <a:ext cx="1872208" cy="576064"/>
          </a:xfrm>
          <a:prstGeom prst="wedgeEllipseCallou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ja-JP" altLang="en-US" sz="1050" kern="100" spc="-150" dirty="0" smtClean="0">
                <a:solidFill>
                  <a:schemeClr val="tx1"/>
                </a:solidFill>
                <a:latin typeface="Century"/>
                <a:ea typeface="ＭＳ 明朝"/>
                <a:cs typeface="Times New Roman"/>
              </a:rPr>
              <a:t>粘土を団子、紐、形に変えられるよ</a:t>
            </a:r>
            <a:endParaRPr kumimoji="1" lang="ja-JP" altLang="en-US" sz="1050" spc="-150" dirty="0">
              <a:solidFill>
                <a:schemeClr val="tx1"/>
              </a:solidFill>
            </a:endParaRPr>
          </a:p>
        </p:txBody>
      </p:sp>
      <p:sp>
        <p:nvSpPr>
          <p:cNvPr id="35" name="角丸四角形吹き出し 34"/>
          <p:cNvSpPr/>
          <p:nvPr/>
        </p:nvSpPr>
        <p:spPr>
          <a:xfrm>
            <a:off x="3275856" y="6021288"/>
            <a:ext cx="2376264" cy="360040"/>
          </a:xfrm>
          <a:prstGeom prst="wedgeRoundRectCallout">
            <a:avLst>
              <a:gd name="adj1" fmla="val 8113"/>
              <a:gd name="adj2" fmla="val -78395"/>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ja-JP" altLang="en-US" sz="1050" kern="100" dirty="0" smtClean="0">
                <a:solidFill>
                  <a:schemeClr val="tx1"/>
                </a:solidFill>
                <a:latin typeface="ＭＳ Ｐ明朝" pitchFamily="18" charset="-128"/>
                <a:ea typeface="ＭＳ Ｐ明朝" pitchFamily="18" charset="-128"/>
                <a:cs typeface="Times New Roman"/>
              </a:rPr>
              <a:t>塊にしたらバケツに入れて片付けよう</a:t>
            </a:r>
            <a:endParaRPr lang="ja-JP" altLang="en-US" sz="1050" kern="100" dirty="0">
              <a:solidFill>
                <a:schemeClr val="tx1"/>
              </a:solidFill>
              <a:latin typeface="ＭＳ Ｐ明朝" pitchFamily="18" charset="-128"/>
              <a:ea typeface="ＭＳ Ｐ明朝" pitchFamily="18" charset="-128"/>
              <a:cs typeface="Times New Roman"/>
            </a:endParaRPr>
          </a:p>
        </p:txBody>
      </p:sp>
      <p:sp>
        <p:nvSpPr>
          <p:cNvPr id="36" name="円形吹き出し 35"/>
          <p:cNvSpPr/>
          <p:nvPr/>
        </p:nvSpPr>
        <p:spPr>
          <a:xfrm>
            <a:off x="2915816" y="5157192"/>
            <a:ext cx="1080120" cy="576064"/>
          </a:xfrm>
          <a:prstGeom prst="wedgeEllipseCallou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ja-JP" altLang="en-US" sz="1050" kern="100" spc="-150" dirty="0" smtClean="0">
                <a:solidFill>
                  <a:schemeClr val="tx1"/>
                </a:solidFill>
                <a:latin typeface="Century"/>
                <a:ea typeface="ＭＳ 明朝"/>
                <a:cs typeface="Times New Roman"/>
              </a:rPr>
              <a:t>練ったり、もんだり、叩いたり</a:t>
            </a:r>
            <a:endParaRPr kumimoji="1" lang="ja-JP" altLang="en-US" sz="1050" spc="-150" dirty="0">
              <a:solidFill>
                <a:schemeClr val="tx1"/>
              </a:solidFill>
            </a:endParaRPr>
          </a:p>
        </p:txBody>
      </p:sp>
      <p:pic>
        <p:nvPicPr>
          <p:cNvPr id="37" name="図 36" descr="C:\Documents and Settings\nomura-yukari\Local Settings\Temporary Internet Files\Content.IE5\S4CYTVNR\MC900343747[1].wmf"/>
          <p:cNvPicPr/>
          <p:nvPr/>
        </p:nvPicPr>
        <p:blipFill>
          <a:blip r:embed="rId2" cstate="print"/>
          <a:srcRect/>
          <a:stretch>
            <a:fillRect/>
          </a:stretch>
        </p:blipFill>
        <p:spPr bwMode="auto">
          <a:xfrm rot="2531390">
            <a:off x="2485075" y="5037247"/>
            <a:ext cx="532283" cy="638109"/>
          </a:xfrm>
          <a:prstGeom prst="rect">
            <a:avLst/>
          </a:prstGeom>
          <a:noFill/>
        </p:spPr>
      </p:pic>
      <p:sp>
        <p:nvSpPr>
          <p:cNvPr id="38" name="円/楕円 37"/>
          <p:cNvSpPr/>
          <p:nvPr/>
        </p:nvSpPr>
        <p:spPr>
          <a:xfrm>
            <a:off x="275818" y="603005"/>
            <a:ext cx="2354115" cy="3582080"/>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2195736" y="3645024"/>
            <a:ext cx="2190023" cy="369332"/>
          </a:xfrm>
          <a:prstGeom prst="rect">
            <a:avLst/>
          </a:prstGeom>
          <a:noFill/>
        </p:spPr>
        <p:txBody>
          <a:bodyPr wrap="none" rtlCol="0">
            <a:spAutoFit/>
          </a:bodyPr>
          <a:lstStyle/>
          <a:p>
            <a:r>
              <a:rPr kumimoji="1" lang="ja-JP" altLang="en-US" b="1" dirty="0" smtClean="0">
                <a:solidFill>
                  <a:srgbClr val="FF0000"/>
                </a:solidFill>
              </a:rPr>
              <a:t>子どもの活動の予想</a:t>
            </a:r>
            <a:endParaRPr kumimoji="1" lang="ja-JP" altLang="en-US" b="1" dirty="0">
              <a:solidFill>
                <a:srgbClr val="FF0000"/>
              </a:solidFill>
            </a:endParaRPr>
          </a:p>
        </p:txBody>
      </p:sp>
      <p:sp>
        <p:nvSpPr>
          <p:cNvPr id="41" name="テキスト ボックス 40"/>
          <p:cNvSpPr txBox="1"/>
          <p:nvPr/>
        </p:nvSpPr>
        <p:spPr>
          <a:xfrm>
            <a:off x="395536" y="4653136"/>
            <a:ext cx="2114681" cy="369332"/>
          </a:xfrm>
          <a:prstGeom prst="rect">
            <a:avLst/>
          </a:prstGeom>
          <a:noFill/>
        </p:spPr>
        <p:txBody>
          <a:bodyPr wrap="none" rtlCol="0">
            <a:spAutoFit/>
          </a:bodyPr>
          <a:lstStyle/>
          <a:p>
            <a:r>
              <a:rPr lang="ja-JP" altLang="en-US" b="1" dirty="0" smtClean="0">
                <a:solidFill>
                  <a:srgbClr val="FF0000"/>
                </a:solidFill>
              </a:rPr>
              <a:t>この素材を使う理由</a:t>
            </a:r>
            <a:endParaRPr kumimoji="1" lang="ja-JP" altLang="en-US" b="1" dirty="0">
              <a:solidFill>
                <a:srgbClr val="FF0000"/>
              </a:solidFill>
            </a:endParaRPr>
          </a:p>
        </p:txBody>
      </p:sp>
      <p:sp>
        <p:nvSpPr>
          <p:cNvPr id="42" name="テキスト ボックス 41"/>
          <p:cNvSpPr txBox="1"/>
          <p:nvPr/>
        </p:nvSpPr>
        <p:spPr>
          <a:xfrm>
            <a:off x="2843808" y="1844824"/>
            <a:ext cx="3071675" cy="369332"/>
          </a:xfrm>
          <a:prstGeom prst="rect">
            <a:avLst/>
          </a:prstGeom>
          <a:noFill/>
        </p:spPr>
        <p:txBody>
          <a:bodyPr wrap="none" rtlCol="0">
            <a:spAutoFit/>
          </a:bodyPr>
          <a:lstStyle/>
          <a:p>
            <a:r>
              <a:rPr kumimoji="1" lang="ja-JP" altLang="en-US" b="1" dirty="0" smtClean="0">
                <a:solidFill>
                  <a:srgbClr val="FF0000"/>
                </a:solidFill>
              </a:rPr>
              <a:t>主体的な活動を促す働きかけ</a:t>
            </a:r>
            <a:endParaRPr kumimoji="1" lang="ja-JP" altLang="en-US" b="1" dirty="0">
              <a:solidFill>
                <a:srgbClr val="FF0000"/>
              </a:solidFill>
            </a:endParaRPr>
          </a:p>
        </p:txBody>
      </p:sp>
      <p:sp>
        <p:nvSpPr>
          <p:cNvPr id="43" name="下矢印 42"/>
          <p:cNvSpPr/>
          <p:nvPr/>
        </p:nvSpPr>
        <p:spPr>
          <a:xfrm>
            <a:off x="3779912" y="2204864"/>
            <a:ext cx="216024" cy="288032"/>
          </a:xfrm>
          <a:prstGeom prst="downArrow">
            <a:avLst/>
          </a:prstGeom>
          <a:solidFill>
            <a:srgbClr val="FF0000"/>
          </a:solidFill>
          <a:ln>
            <a:solidFill>
              <a:srgbClr val="F61A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rot="13918100">
            <a:off x="5667753" y="1529467"/>
            <a:ext cx="291059" cy="364392"/>
          </a:xfrm>
          <a:prstGeom prst="downArrow">
            <a:avLst/>
          </a:prstGeom>
          <a:solidFill>
            <a:srgbClr val="FF0000"/>
          </a:solidFill>
          <a:ln>
            <a:solidFill>
              <a:srgbClr val="F61A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円/楕円 43"/>
          <p:cNvSpPr/>
          <p:nvPr/>
        </p:nvSpPr>
        <p:spPr>
          <a:xfrm>
            <a:off x="2780184" y="3149352"/>
            <a:ext cx="3384376" cy="2736304"/>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2215774" y="911363"/>
            <a:ext cx="3810659" cy="369332"/>
          </a:xfrm>
          <a:prstGeom prst="rect">
            <a:avLst/>
          </a:prstGeom>
          <a:noFill/>
        </p:spPr>
        <p:txBody>
          <a:bodyPr wrap="none" rtlCol="0">
            <a:spAutoFit/>
          </a:bodyPr>
          <a:lstStyle/>
          <a:p>
            <a:r>
              <a:rPr lang="ja-JP" altLang="en-US" b="1" dirty="0" smtClean="0">
                <a:solidFill>
                  <a:srgbClr val="FF0000"/>
                </a:solidFill>
              </a:rPr>
              <a:t>このユニットで扱うところに印をつける</a:t>
            </a:r>
            <a:endParaRPr kumimoji="1" lang="ja-JP" altLang="en-US" b="1" dirty="0">
              <a:solidFill>
                <a:srgbClr val="FF0000"/>
              </a:solidFill>
            </a:endParaRPr>
          </a:p>
        </p:txBody>
      </p:sp>
      <p:sp>
        <p:nvSpPr>
          <p:cNvPr id="47" name="下矢印 46"/>
          <p:cNvSpPr/>
          <p:nvPr/>
        </p:nvSpPr>
        <p:spPr>
          <a:xfrm rot="3127213">
            <a:off x="1789031" y="996605"/>
            <a:ext cx="496878" cy="495597"/>
          </a:xfrm>
          <a:prstGeom prst="downArrow">
            <a:avLst/>
          </a:prstGeom>
          <a:solidFill>
            <a:srgbClr val="FF0000"/>
          </a:solidFill>
          <a:ln>
            <a:solidFill>
              <a:srgbClr val="F61A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61" name="Group 53"/>
          <p:cNvGraphicFramePr>
            <a:graphicFrameLocks noGrp="1"/>
          </p:cNvGraphicFramePr>
          <p:nvPr>
            <p:ph/>
            <p:extLst>
              <p:ext uri="{D42A27DB-BD31-4B8C-83A1-F6EECF244321}">
                <p14:modId xmlns:p14="http://schemas.microsoft.com/office/powerpoint/2010/main" val="1058819947"/>
              </p:ext>
            </p:extLst>
          </p:nvPr>
        </p:nvGraphicFramePr>
        <p:xfrm>
          <a:off x="250825" y="4868863"/>
          <a:ext cx="8569325" cy="1546543"/>
        </p:xfrm>
        <a:graphic>
          <a:graphicData uri="http://schemas.openxmlformats.org/drawingml/2006/table">
            <a:tbl>
              <a:tblPr/>
              <a:tblGrid>
                <a:gridCol w="8569325"/>
              </a:tblGrid>
              <a:tr h="2016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1" i="0" u="none" strike="noStrike" cap="none" normalizeH="0" baseline="0" dirty="0" smtClean="0">
                          <a:ln>
                            <a:noFill/>
                          </a:ln>
                          <a:solidFill>
                            <a:srgbClr val="000000"/>
                          </a:solidFill>
                          <a:effectLst/>
                          <a:latin typeface="ＭＳ Ｐゴシック" pitchFamily="50" charset="-128"/>
                          <a:ea typeface="ＭＳ Ｐゴシック" pitchFamily="50" charset="-128"/>
                          <a:cs typeface="Times New Roman" pitchFamily="18" charset="0"/>
                        </a:rPr>
                        <a:t>　　　　評価と改善点</a:t>
                      </a:r>
                      <a:r>
                        <a:rPr kumimoji="0"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rPr>
                        <a:t>　　　　　　　</a:t>
                      </a:r>
                      <a:endParaRPr kumimoji="0"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cs typeface="Times New Roman" pitchFamily="18" charset="0"/>
                      </a:endParaRPr>
                    </a:p>
                  </a:txBody>
                  <a:tcPr marL="91422" marR="91422"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tr>
              <a:tr h="12112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dirty="0" smtClean="0">
                        <a:ln>
                          <a:noFill/>
                        </a:ln>
                        <a:solidFill>
                          <a:srgbClr val="FF0000"/>
                        </a:solidFill>
                        <a:effectLst/>
                        <a:latin typeface="ＭＳ 明朝" pitchFamily="17" charset="-128"/>
                        <a:ea typeface="ＭＳ 明朝" pitchFamily="17" charset="-128"/>
                        <a:cs typeface="Times New Roman" pitchFamily="18" charset="0"/>
                      </a:endParaRPr>
                    </a:p>
                  </a:txBody>
                  <a:tcPr marL="91422" marR="91422"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22" name="Rectangle 14"/>
          <p:cNvSpPr>
            <a:spLocks noChangeArrowheads="1"/>
          </p:cNvSpPr>
          <p:nvPr/>
        </p:nvSpPr>
        <p:spPr bwMode="auto">
          <a:xfrm>
            <a:off x="468313" y="188913"/>
            <a:ext cx="1107996" cy="369332"/>
          </a:xfrm>
          <a:prstGeom prst="rect">
            <a:avLst/>
          </a:prstGeom>
          <a:noFill/>
          <a:ln w="9525">
            <a:noFill/>
            <a:miter lim="800000"/>
            <a:headEnd/>
            <a:tailEnd/>
          </a:ln>
          <a:effectLst/>
        </p:spPr>
        <p:txBody>
          <a:bodyPr wrap="none">
            <a:spAutoFit/>
          </a:bodyPr>
          <a:lstStyle/>
          <a:p>
            <a:r>
              <a:rPr lang="ja-JP" altLang="en-US" dirty="0" smtClean="0">
                <a:solidFill>
                  <a:schemeClr val="tx2"/>
                </a:solidFill>
              </a:rPr>
              <a:t>実践記録</a:t>
            </a:r>
            <a:endParaRPr lang="ja-JP" altLang="en-US" dirty="0">
              <a:solidFill>
                <a:schemeClr val="tx2"/>
              </a:solidFill>
            </a:endParaRPr>
          </a:p>
        </p:txBody>
      </p:sp>
      <p:sp>
        <p:nvSpPr>
          <p:cNvPr id="17428" name="Rectangle 312"/>
          <p:cNvSpPr>
            <a:spLocks noChangeArrowheads="1"/>
          </p:cNvSpPr>
          <p:nvPr/>
        </p:nvSpPr>
        <p:spPr bwMode="auto">
          <a:xfrm>
            <a:off x="570899" y="737179"/>
            <a:ext cx="2062549" cy="1584325"/>
          </a:xfrm>
          <a:prstGeom prst="rect">
            <a:avLst/>
          </a:prstGeom>
          <a:solidFill>
            <a:srgbClr val="92D050"/>
          </a:solidFill>
          <a:ln w="9525">
            <a:solidFill>
              <a:schemeClr val="tx1"/>
            </a:solidFill>
            <a:miter lim="800000"/>
            <a:headEnd/>
            <a:tailEnd/>
          </a:ln>
        </p:spPr>
        <p:txBody>
          <a:bodyPr wrap="none" anchor="ctr"/>
          <a:lstStyle/>
          <a:p>
            <a:pPr algn="ctr"/>
            <a:r>
              <a:rPr lang="ja-JP" altLang="en-US" sz="1400">
                <a:solidFill>
                  <a:srgbClr val="FF0000"/>
                </a:solidFill>
              </a:rPr>
              <a:t>写　真</a:t>
            </a:r>
          </a:p>
        </p:txBody>
      </p:sp>
      <p:sp>
        <p:nvSpPr>
          <p:cNvPr id="17429" name="Rectangle 312"/>
          <p:cNvSpPr>
            <a:spLocks noChangeArrowheads="1"/>
          </p:cNvSpPr>
          <p:nvPr/>
        </p:nvSpPr>
        <p:spPr bwMode="auto">
          <a:xfrm>
            <a:off x="5003303" y="800100"/>
            <a:ext cx="1887084" cy="1584325"/>
          </a:xfrm>
          <a:prstGeom prst="rect">
            <a:avLst/>
          </a:prstGeom>
          <a:solidFill>
            <a:srgbClr val="92D050"/>
          </a:solidFill>
          <a:ln w="9525">
            <a:solidFill>
              <a:schemeClr val="tx1"/>
            </a:solidFill>
            <a:miter lim="800000"/>
            <a:headEnd/>
            <a:tailEnd/>
          </a:ln>
        </p:spPr>
        <p:txBody>
          <a:bodyPr wrap="none" anchor="ctr"/>
          <a:lstStyle/>
          <a:p>
            <a:pPr algn="ctr"/>
            <a:r>
              <a:rPr lang="ja-JP" altLang="en-US" sz="1400">
                <a:solidFill>
                  <a:srgbClr val="FF0000"/>
                </a:solidFill>
              </a:rPr>
              <a:t>写　真</a:t>
            </a:r>
          </a:p>
        </p:txBody>
      </p:sp>
      <p:sp>
        <p:nvSpPr>
          <p:cNvPr id="17430" name="Rectangle 312"/>
          <p:cNvSpPr>
            <a:spLocks noChangeArrowheads="1"/>
          </p:cNvSpPr>
          <p:nvPr/>
        </p:nvSpPr>
        <p:spPr bwMode="auto">
          <a:xfrm>
            <a:off x="539750" y="2565351"/>
            <a:ext cx="2062549" cy="1728788"/>
          </a:xfrm>
          <a:prstGeom prst="rect">
            <a:avLst/>
          </a:prstGeom>
          <a:solidFill>
            <a:srgbClr val="92D050"/>
          </a:solidFill>
          <a:ln w="9525">
            <a:solidFill>
              <a:schemeClr val="tx1"/>
            </a:solidFill>
            <a:miter lim="800000"/>
            <a:headEnd/>
            <a:tailEnd/>
          </a:ln>
        </p:spPr>
        <p:txBody>
          <a:bodyPr wrap="none" anchor="ctr"/>
          <a:lstStyle/>
          <a:p>
            <a:pPr algn="ctr"/>
            <a:r>
              <a:rPr lang="ja-JP" altLang="en-US" sz="1400">
                <a:solidFill>
                  <a:srgbClr val="FF0000"/>
                </a:solidFill>
              </a:rPr>
              <a:t>写　真</a:t>
            </a:r>
          </a:p>
        </p:txBody>
      </p:sp>
      <p:sp>
        <p:nvSpPr>
          <p:cNvPr id="14" name="四角形吹き出し 13"/>
          <p:cNvSpPr/>
          <p:nvPr/>
        </p:nvSpPr>
        <p:spPr>
          <a:xfrm>
            <a:off x="2929575" y="4508500"/>
            <a:ext cx="3960812" cy="647700"/>
          </a:xfrm>
          <a:prstGeom prst="wedgeRectCallout">
            <a:avLst>
              <a:gd name="adj1" fmla="val -60176"/>
              <a:gd name="adj2" fmla="val 36926"/>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b="1" dirty="0">
                <a:solidFill>
                  <a:srgbClr val="FF0000"/>
                </a:solidFill>
              </a:rPr>
              <a:t>生徒の学びの姿を見取り、教師がどのように考えたのかをまとめる。指導と評価は一体となったものであり、評価をその後の学習の改善に生かしていく。</a:t>
            </a:r>
          </a:p>
        </p:txBody>
      </p:sp>
      <p:sp>
        <p:nvSpPr>
          <p:cNvPr id="15" name="テキスト ボックス 26"/>
          <p:cNvSpPr txBox="1">
            <a:spLocks noChangeArrowheads="1"/>
          </p:cNvSpPr>
          <p:nvPr/>
        </p:nvSpPr>
        <p:spPr bwMode="auto">
          <a:xfrm>
            <a:off x="6804025" y="119063"/>
            <a:ext cx="2170113"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900" dirty="0">
                <a:solidFill>
                  <a:srgbClr val="FF0000"/>
                </a:solidFill>
              </a:rPr>
              <a:t>※</a:t>
            </a:r>
            <a:r>
              <a:rPr lang="ja-JP" altLang="en-US" sz="900" dirty="0">
                <a:solidFill>
                  <a:srgbClr val="FF0000"/>
                </a:solidFill>
              </a:rPr>
              <a:t>ＨＰに載せてよい写真でお願いします。</a:t>
            </a:r>
          </a:p>
        </p:txBody>
      </p:sp>
      <p:sp>
        <p:nvSpPr>
          <p:cNvPr id="16" name="正方形/長方形 15"/>
          <p:cNvSpPr/>
          <p:nvPr/>
        </p:nvSpPr>
        <p:spPr>
          <a:xfrm>
            <a:off x="4607221" y="438729"/>
            <a:ext cx="4033837" cy="298450"/>
          </a:xfrm>
          <a:prstGeom prst="rect">
            <a:avLst/>
          </a:prstGeom>
          <a:solidFill>
            <a:srgbClr val="FFFF00"/>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50" dirty="0">
                <a:solidFill>
                  <a:srgbClr val="FF0000"/>
                </a:solidFill>
              </a:rPr>
              <a:t>生徒の学びの姿がわかるように、活動写真を添付しながらまとめる。</a:t>
            </a:r>
          </a:p>
        </p:txBody>
      </p:sp>
      <p:sp>
        <p:nvSpPr>
          <p:cNvPr id="17" name="角丸四角形吹き出し 16"/>
          <p:cNvSpPr/>
          <p:nvPr/>
        </p:nvSpPr>
        <p:spPr>
          <a:xfrm>
            <a:off x="6557149" y="4976180"/>
            <a:ext cx="2016224" cy="360040"/>
          </a:xfrm>
          <a:prstGeom prst="wedgeRoundRectCallout">
            <a:avLst>
              <a:gd name="adj1" fmla="val -55643"/>
              <a:gd name="adj2" fmla="val 118162"/>
              <a:gd name="adj3" fmla="val 16667"/>
            </a:avLst>
          </a:prstGeom>
          <a:blipFill dpi="0" rotWithShape="1">
            <a:blip r:embed="rId2" cstate="print">
              <a:alphaModFix amt="58000"/>
            </a:blip>
            <a:srcRec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ねらい、評価の共有</a:t>
            </a:r>
            <a:endParaRPr kumimoji="1" lang="ja-JP" altLang="en-US" sz="1600" b="1" dirty="0">
              <a:solidFill>
                <a:schemeClr val="tx1"/>
              </a:solidFill>
            </a:endParaRPr>
          </a:p>
        </p:txBody>
      </p:sp>
      <p:sp>
        <p:nvSpPr>
          <p:cNvPr id="18" name="Rectangle 14"/>
          <p:cNvSpPr>
            <a:spLocks noChangeArrowheads="1"/>
          </p:cNvSpPr>
          <p:nvPr/>
        </p:nvSpPr>
        <p:spPr bwMode="auto">
          <a:xfrm>
            <a:off x="1602174" y="158195"/>
            <a:ext cx="2000250" cy="400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000">
                <a:solidFill>
                  <a:schemeClr val="tx2"/>
                </a:solidFill>
              </a:rPr>
              <a:t>実践日：平成○年○月○日（○）　</a:t>
            </a:r>
            <a:endParaRPr lang="en-US" altLang="ja-JP" sz="1000">
              <a:solidFill>
                <a:schemeClr val="tx2"/>
              </a:solidFill>
            </a:endParaRPr>
          </a:p>
          <a:p>
            <a:pPr eaLnBrk="1" hangingPunct="1">
              <a:spcBef>
                <a:spcPct val="0"/>
              </a:spcBef>
              <a:buFontTx/>
              <a:buNone/>
            </a:pPr>
            <a:r>
              <a:rPr lang="ja-JP" altLang="en-US" sz="1000">
                <a:solidFill>
                  <a:schemeClr val="tx2"/>
                </a:solidFill>
              </a:rPr>
              <a:t>対　象：○年　美術○</a:t>
            </a:r>
          </a:p>
        </p:txBody>
      </p:sp>
      <p:sp>
        <p:nvSpPr>
          <p:cNvPr id="19" name="角丸四角形吹き出し 18"/>
          <p:cNvSpPr/>
          <p:nvPr/>
        </p:nvSpPr>
        <p:spPr>
          <a:xfrm>
            <a:off x="2929575" y="1095954"/>
            <a:ext cx="1728787" cy="1225550"/>
          </a:xfrm>
          <a:prstGeom prst="wedgeRoundRectCallout">
            <a:avLst>
              <a:gd name="adj1" fmla="val -58863"/>
              <a:gd name="adj2" fmla="val -363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smtClean="0"/>
              <a:t>記録（教師の記録、生徒の感想など）</a:t>
            </a:r>
            <a:endParaRPr lang="ja-JP" altLang="en-US" dirty="0"/>
          </a:p>
        </p:txBody>
      </p:sp>
      <p:sp>
        <p:nvSpPr>
          <p:cNvPr id="20" name="Rectangle 312"/>
          <p:cNvSpPr>
            <a:spLocks noChangeArrowheads="1"/>
          </p:cNvSpPr>
          <p:nvPr/>
        </p:nvSpPr>
        <p:spPr bwMode="auto">
          <a:xfrm>
            <a:off x="5030478" y="2565351"/>
            <a:ext cx="1887084" cy="1584325"/>
          </a:xfrm>
          <a:prstGeom prst="rect">
            <a:avLst/>
          </a:prstGeom>
          <a:solidFill>
            <a:srgbClr val="92D050"/>
          </a:solidFill>
          <a:ln w="9525">
            <a:solidFill>
              <a:schemeClr val="tx1"/>
            </a:solidFill>
            <a:miter lim="800000"/>
            <a:headEnd/>
            <a:tailEnd/>
          </a:ln>
        </p:spPr>
        <p:txBody>
          <a:bodyPr wrap="none" anchor="ctr"/>
          <a:lstStyle/>
          <a:p>
            <a:pPr algn="ctr"/>
            <a:r>
              <a:rPr lang="ja-JP" altLang="en-US" sz="1400">
                <a:solidFill>
                  <a:srgbClr val="FF0000"/>
                </a:solidFill>
              </a:rPr>
              <a:t>写　真</a:t>
            </a:r>
          </a:p>
        </p:txBody>
      </p:sp>
    </p:spTree>
    <p:extLst>
      <p:ext uri="{BB962C8B-B14F-4D97-AF65-F5344CB8AC3E}">
        <p14:creationId xmlns:p14="http://schemas.microsoft.com/office/powerpoint/2010/main" val="232647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31640" y="1628800"/>
            <a:ext cx="6768199" cy="2585323"/>
          </a:xfrm>
          <a:prstGeom prst="rect">
            <a:avLst/>
          </a:prstGeom>
          <a:noFill/>
        </p:spPr>
        <p:txBody>
          <a:bodyPr wrap="square" rtlCol="0">
            <a:spAutoFit/>
          </a:bodyPr>
          <a:lstStyle/>
          <a:p>
            <a:r>
              <a:rPr kumimoji="1" lang="ja-JP" altLang="en-US" sz="5400" dirty="0" smtClean="0"/>
              <a:t>授業案シート（美術編）</a:t>
            </a:r>
            <a:endParaRPr kumimoji="1" lang="en-US" altLang="ja-JP" sz="5400" dirty="0" smtClean="0"/>
          </a:p>
          <a:p>
            <a:r>
              <a:rPr lang="ja-JP" altLang="en-US" sz="3600" b="1" dirty="0" smtClean="0"/>
              <a:t>　　</a:t>
            </a:r>
            <a:endParaRPr lang="en-US" altLang="ja-JP" sz="3600" b="1" dirty="0" smtClean="0"/>
          </a:p>
          <a:p>
            <a:r>
              <a:rPr lang="ja-JP" altLang="en-US" sz="3600" b="1" dirty="0" smtClean="0">
                <a:solidFill>
                  <a:schemeClr val="tx2">
                    <a:lumMod val="75000"/>
                  </a:schemeClr>
                </a:solidFill>
              </a:rPr>
              <a:t>　　</a:t>
            </a:r>
            <a:r>
              <a:rPr kumimoji="1" lang="ja-JP" altLang="en-US" sz="3600" b="1" dirty="0" smtClean="0">
                <a:solidFill>
                  <a:schemeClr val="tx2">
                    <a:lumMod val="75000"/>
                  </a:schemeClr>
                </a:solidFill>
              </a:rPr>
              <a:t>・中・高校（発想・技能）シート</a:t>
            </a:r>
            <a:endParaRPr kumimoji="1" lang="en-US" altLang="ja-JP" sz="3600" b="1" dirty="0" smtClean="0">
              <a:solidFill>
                <a:schemeClr val="tx2">
                  <a:lumMod val="75000"/>
                </a:schemeClr>
              </a:solidFill>
            </a:endParaRPr>
          </a:p>
          <a:p>
            <a:r>
              <a:rPr lang="ja-JP" altLang="en-US" sz="3600" b="1" dirty="0" smtClean="0">
                <a:solidFill>
                  <a:schemeClr val="tx2">
                    <a:lumMod val="75000"/>
                  </a:schemeClr>
                </a:solidFill>
              </a:rPr>
              <a:t>　　・中・高共通（鑑賞）シート</a:t>
            </a:r>
            <a:endParaRPr kumimoji="1" lang="ja-JP" altLang="en-US" sz="36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57"/>
          <p:cNvGrpSpPr/>
          <p:nvPr/>
        </p:nvGrpSpPr>
        <p:grpSpPr>
          <a:xfrm>
            <a:off x="611560" y="1124744"/>
            <a:ext cx="936104" cy="5472608"/>
            <a:chOff x="763960" y="413048"/>
            <a:chExt cx="936104" cy="6264696"/>
          </a:xfrm>
        </p:grpSpPr>
        <p:sp>
          <p:nvSpPr>
            <p:cNvPr id="43" name="フローチャート : 磁気ディスク 42"/>
            <p:cNvSpPr/>
            <p:nvPr/>
          </p:nvSpPr>
          <p:spPr>
            <a:xfrm>
              <a:off x="763960" y="5741640"/>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ローチャート : 磁気ディスク 43"/>
            <p:cNvSpPr/>
            <p:nvPr/>
          </p:nvSpPr>
          <p:spPr>
            <a:xfrm>
              <a:off x="763960" y="4949552"/>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フローチャート : 磁気ディスク 51"/>
            <p:cNvSpPr/>
            <p:nvPr/>
          </p:nvSpPr>
          <p:spPr>
            <a:xfrm>
              <a:off x="763960" y="4157464"/>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フローチャート : 磁気ディスク 52"/>
            <p:cNvSpPr/>
            <p:nvPr/>
          </p:nvSpPr>
          <p:spPr>
            <a:xfrm>
              <a:off x="763960" y="3365376"/>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フローチャート : 磁気ディスク 53"/>
            <p:cNvSpPr/>
            <p:nvPr/>
          </p:nvSpPr>
          <p:spPr>
            <a:xfrm>
              <a:off x="763960" y="2645296"/>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ローチャート : 磁気ディスク 54"/>
            <p:cNvSpPr/>
            <p:nvPr/>
          </p:nvSpPr>
          <p:spPr>
            <a:xfrm>
              <a:off x="763960" y="1925216"/>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フローチャート : 磁気ディスク 55"/>
            <p:cNvSpPr/>
            <p:nvPr/>
          </p:nvSpPr>
          <p:spPr>
            <a:xfrm>
              <a:off x="763960" y="1205136"/>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フローチャート : 磁気ディスク 56"/>
            <p:cNvSpPr/>
            <p:nvPr/>
          </p:nvSpPr>
          <p:spPr>
            <a:xfrm>
              <a:off x="763960" y="413048"/>
              <a:ext cx="936104" cy="936104"/>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右矢印 44"/>
          <p:cNvSpPr/>
          <p:nvPr/>
        </p:nvSpPr>
        <p:spPr>
          <a:xfrm>
            <a:off x="2411760" y="1484784"/>
            <a:ext cx="6480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右矢印 45"/>
          <p:cNvSpPr/>
          <p:nvPr/>
        </p:nvSpPr>
        <p:spPr>
          <a:xfrm>
            <a:off x="2411760" y="2924944"/>
            <a:ext cx="6480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1619672" y="1556792"/>
            <a:ext cx="861774" cy="4207242"/>
          </a:xfrm>
          <a:prstGeom prst="rect">
            <a:avLst/>
          </a:prstGeom>
          <a:noFill/>
        </p:spPr>
        <p:txBody>
          <a:bodyPr vert="eaVert" wrap="none" rtlCol="0">
            <a:spAutoFit/>
          </a:bodyPr>
          <a:lstStyle/>
          <a:p>
            <a:r>
              <a:rPr kumimoji="1" lang="ja-JP" altLang="en-US" sz="4400" b="1" dirty="0" smtClean="0"/>
              <a:t>情報の収集・整理</a:t>
            </a:r>
            <a:endParaRPr kumimoji="1" lang="ja-JP" altLang="en-US" sz="4400" b="1" dirty="0"/>
          </a:p>
        </p:txBody>
      </p:sp>
      <p:sp>
        <p:nvSpPr>
          <p:cNvPr id="17" name="1 つの角を切り取った四角形 16"/>
          <p:cNvSpPr/>
          <p:nvPr/>
        </p:nvSpPr>
        <p:spPr>
          <a:xfrm>
            <a:off x="3131840" y="260648"/>
            <a:ext cx="2808312" cy="2016224"/>
          </a:xfrm>
          <a:prstGeom prst="snip1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800" b="1" dirty="0" smtClean="0">
                <a:solidFill>
                  <a:schemeClr val="tx1"/>
                </a:solidFill>
              </a:rPr>
              <a:t>発想シート</a:t>
            </a:r>
            <a:endParaRPr kumimoji="1" lang="ja-JP" altLang="en-US" sz="2800" b="1" dirty="0">
              <a:solidFill>
                <a:schemeClr val="tx1"/>
              </a:solidFill>
            </a:endParaRPr>
          </a:p>
        </p:txBody>
      </p:sp>
      <p:sp>
        <p:nvSpPr>
          <p:cNvPr id="16" name="1 つの角を切り取った四角形 15"/>
          <p:cNvSpPr/>
          <p:nvPr/>
        </p:nvSpPr>
        <p:spPr>
          <a:xfrm>
            <a:off x="3131840" y="2420888"/>
            <a:ext cx="2808312" cy="2088232"/>
          </a:xfrm>
          <a:prstGeom prst="snip1Rect">
            <a:avLst/>
          </a:prstGeom>
          <a:solidFill>
            <a:srgbClr val="F8AEE5"/>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800" b="1" dirty="0" smtClean="0">
                <a:solidFill>
                  <a:schemeClr val="tx1"/>
                </a:solidFill>
              </a:rPr>
              <a:t>技能シート</a:t>
            </a:r>
            <a:endParaRPr kumimoji="1" lang="ja-JP" altLang="en-US" sz="2800" b="1" dirty="0">
              <a:solidFill>
                <a:schemeClr val="tx1"/>
              </a:solidFill>
            </a:endParaRPr>
          </a:p>
        </p:txBody>
      </p:sp>
      <p:sp>
        <p:nvSpPr>
          <p:cNvPr id="14" name="1 つの角を切り取った四角形 13"/>
          <p:cNvSpPr/>
          <p:nvPr/>
        </p:nvSpPr>
        <p:spPr>
          <a:xfrm>
            <a:off x="3131840" y="4653136"/>
            <a:ext cx="2808312" cy="2016224"/>
          </a:xfrm>
          <a:prstGeom prst="snip1Rect">
            <a:avLst/>
          </a:prstGeom>
          <a:solidFill>
            <a:srgbClr val="99D0DF"/>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800" b="1" dirty="0" smtClean="0">
                <a:solidFill>
                  <a:schemeClr val="tx1"/>
                </a:solidFill>
              </a:rPr>
              <a:t>鑑賞シート</a:t>
            </a:r>
            <a:endParaRPr kumimoji="1" lang="ja-JP" altLang="en-US" sz="2800" b="1" dirty="0">
              <a:solidFill>
                <a:schemeClr val="tx1"/>
              </a:solidFill>
            </a:endParaRPr>
          </a:p>
        </p:txBody>
      </p:sp>
      <p:pic>
        <p:nvPicPr>
          <p:cNvPr id="294914" name="Picture 2" descr="C:\Documents and Settings\nomura-yukari\デスクトップ\図1.png"/>
          <p:cNvPicPr>
            <a:picLocks noChangeAspect="1" noChangeArrowheads="1"/>
          </p:cNvPicPr>
          <p:nvPr/>
        </p:nvPicPr>
        <p:blipFill>
          <a:blip r:embed="rId2" cstate="print"/>
          <a:srcRect/>
          <a:stretch>
            <a:fillRect/>
          </a:stretch>
        </p:blipFill>
        <p:spPr bwMode="auto">
          <a:xfrm>
            <a:off x="3275856" y="836712"/>
            <a:ext cx="1248478" cy="936104"/>
          </a:xfrm>
          <a:prstGeom prst="rect">
            <a:avLst/>
          </a:prstGeom>
          <a:noFill/>
          <a:ln>
            <a:solidFill>
              <a:schemeClr val="accent1">
                <a:shade val="50000"/>
              </a:schemeClr>
            </a:solidFill>
          </a:ln>
        </p:spPr>
      </p:pic>
      <p:pic>
        <p:nvPicPr>
          <p:cNvPr id="18" name="Picture 2" descr="C:\Documents and Settings\nomura-yukari\デスクトップ\図1.png"/>
          <p:cNvPicPr>
            <a:picLocks noChangeAspect="1" noChangeArrowheads="1"/>
          </p:cNvPicPr>
          <p:nvPr/>
        </p:nvPicPr>
        <p:blipFill>
          <a:blip r:embed="rId2" cstate="print"/>
          <a:srcRect/>
          <a:stretch>
            <a:fillRect/>
          </a:stretch>
        </p:blipFill>
        <p:spPr bwMode="auto">
          <a:xfrm>
            <a:off x="3779912" y="1052736"/>
            <a:ext cx="1248478" cy="936104"/>
          </a:xfrm>
          <a:prstGeom prst="rect">
            <a:avLst/>
          </a:prstGeom>
          <a:noFill/>
          <a:ln>
            <a:solidFill>
              <a:schemeClr val="accent1">
                <a:shade val="50000"/>
              </a:schemeClr>
            </a:solidFill>
          </a:ln>
        </p:spPr>
      </p:pic>
      <p:pic>
        <p:nvPicPr>
          <p:cNvPr id="19" name="Picture 2" descr="C:\Documents and Settings\nomura-yukari\デスクトップ\図1.png"/>
          <p:cNvPicPr>
            <a:picLocks noChangeAspect="1" noChangeArrowheads="1"/>
          </p:cNvPicPr>
          <p:nvPr/>
        </p:nvPicPr>
        <p:blipFill>
          <a:blip r:embed="rId2" cstate="print"/>
          <a:srcRect/>
          <a:stretch>
            <a:fillRect/>
          </a:stretch>
        </p:blipFill>
        <p:spPr bwMode="auto">
          <a:xfrm>
            <a:off x="4572000" y="1196752"/>
            <a:ext cx="1248478" cy="936104"/>
          </a:xfrm>
          <a:prstGeom prst="rect">
            <a:avLst/>
          </a:prstGeom>
          <a:noFill/>
          <a:ln>
            <a:solidFill>
              <a:schemeClr val="accent1">
                <a:shade val="50000"/>
              </a:schemeClr>
            </a:solidFill>
          </a:ln>
        </p:spPr>
      </p:pic>
      <p:pic>
        <p:nvPicPr>
          <p:cNvPr id="20" name="Picture 2" descr="C:\Documents and Settings\nomura-yukari\デスクトップ\図1.png"/>
          <p:cNvPicPr>
            <a:picLocks noChangeAspect="1" noChangeArrowheads="1"/>
          </p:cNvPicPr>
          <p:nvPr/>
        </p:nvPicPr>
        <p:blipFill>
          <a:blip r:embed="rId2" cstate="print"/>
          <a:srcRect/>
          <a:stretch>
            <a:fillRect/>
          </a:stretch>
        </p:blipFill>
        <p:spPr bwMode="auto">
          <a:xfrm>
            <a:off x="3275856" y="2996952"/>
            <a:ext cx="1248478" cy="936104"/>
          </a:xfrm>
          <a:prstGeom prst="rect">
            <a:avLst/>
          </a:prstGeom>
          <a:noFill/>
          <a:ln>
            <a:solidFill>
              <a:schemeClr val="accent1">
                <a:shade val="50000"/>
              </a:schemeClr>
            </a:solidFill>
          </a:ln>
        </p:spPr>
      </p:pic>
      <p:pic>
        <p:nvPicPr>
          <p:cNvPr id="21" name="Picture 2" descr="C:\Documents and Settings\nomura-yukari\デスクトップ\図1.png"/>
          <p:cNvPicPr>
            <a:picLocks noChangeAspect="1" noChangeArrowheads="1"/>
          </p:cNvPicPr>
          <p:nvPr/>
        </p:nvPicPr>
        <p:blipFill>
          <a:blip r:embed="rId2" cstate="print"/>
          <a:srcRect/>
          <a:stretch>
            <a:fillRect/>
          </a:stretch>
        </p:blipFill>
        <p:spPr bwMode="auto">
          <a:xfrm>
            <a:off x="3779912" y="3212976"/>
            <a:ext cx="1248478" cy="936104"/>
          </a:xfrm>
          <a:prstGeom prst="rect">
            <a:avLst/>
          </a:prstGeom>
          <a:noFill/>
          <a:ln>
            <a:solidFill>
              <a:schemeClr val="accent1">
                <a:shade val="50000"/>
              </a:schemeClr>
            </a:solidFill>
          </a:ln>
        </p:spPr>
      </p:pic>
      <p:pic>
        <p:nvPicPr>
          <p:cNvPr id="22" name="Picture 2" descr="C:\Documents and Settings\nomura-yukari\デスクトップ\図1.png"/>
          <p:cNvPicPr>
            <a:picLocks noChangeAspect="1" noChangeArrowheads="1"/>
          </p:cNvPicPr>
          <p:nvPr/>
        </p:nvPicPr>
        <p:blipFill>
          <a:blip r:embed="rId2" cstate="print"/>
          <a:srcRect/>
          <a:stretch>
            <a:fillRect/>
          </a:stretch>
        </p:blipFill>
        <p:spPr bwMode="auto">
          <a:xfrm>
            <a:off x="4572000" y="3356992"/>
            <a:ext cx="1248478" cy="936104"/>
          </a:xfrm>
          <a:prstGeom prst="rect">
            <a:avLst/>
          </a:prstGeom>
          <a:noFill/>
          <a:ln>
            <a:solidFill>
              <a:schemeClr val="accent1">
                <a:shade val="50000"/>
              </a:schemeClr>
            </a:solidFill>
          </a:ln>
        </p:spPr>
      </p:pic>
      <p:pic>
        <p:nvPicPr>
          <p:cNvPr id="23" name="Picture 2" descr="C:\Documents and Settings\nomura-yukari\デスクトップ\図1.png"/>
          <p:cNvPicPr>
            <a:picLocks noChangeAspect="1" noChangeArrowheads="1"/>
          </p:cNvPicPr>
          <p:nvPr/>
        </p:nvPicPr>
        <p:blipFill>
          <a:blip r:embed="rId2" cstate="print"/>
          <a:srcRect/>
          <a:stretch>
            <a:fillRect/>
          </a:stretch>
        </p:blipFill>
        <p:spPr bwMode="auto">
          <a:xfrm>
            <a:off x="3275856" y="5229200"/>
            <a:ext cx="1248478" cy="936104"/>
          </a:xfrm>
          <a:prstGeom prst="rect">
            <a:avLst/>
          </a:prstGeom>
          <a:noFill/>
          <a:ln>
            <a:solidFill>
              <a:schemeClr val="accent1">
                <a:shade val="50000"/>
              </a:schemeClr>
            </a:solidFill>
          </a:ln>
        </p:spPr>
      </p:pic>
      <p:pic>
        <p:nvPicPr>
          <p:cNvPr id="24" name="Picture 2" descr="C:\Documents and Settings\nomura-yukari\デスクトップ\図1.png"/>
          <p:cNvPicPr>
            <a:picLocks noChangeAspect="1" noChangeArrowheads="1"/>
          </p:cNvPicPr>
          <p:nvPr/>
        </p:nvPicPr>
        <p:blipFill>
          <a:blip r:embed="rId2" cstate="print"/>
          <a:srcRect/>
          <a:stretch>
            <a:fillRect/>
          </a:stretch>
        </p:blipFill>
        <p:spPr bwMode="auto">
          <a:xfrm>
            <a:off x="3779912" y="5445224"/>
            <a:ext cx="1248478" cy="936104"/>
          </a:xfrm>
          <a:prstGeom prst="rect">
            <a:avLst/>
          </a:prstGeom>
          <a:noFill/>
          <a:ln>
            <a:solidFill>
              <a:schemeClr val="accent1">
                <a:shade val="50000"/>
              </a:schemeClr>
            </a:solidFill>
          </a:ln>
        </p:spPr>
      </p:pic>
      <p:pic>
        <p:nvPicPr>
          <p:cNvPr id="25" name="Picture 2" descr="C:\Documents and Settings\nomura-yukari\デスクトップ\図1.png"/>
          <p:cNvPicPr>
            <a:picLocks noChangeAspect="1" noChangeArrowheads="1"/>
          </p:cNvPicPr>
          <p:nvPr/>
        </p:nvPicPr>
        <p:blipFill>
          <a:blip r:embed="rId2" cstate="print"/>
          <a:srcRect/>
          <a:stretch>
            <a:fillRect/>
          </a:stretch>
        </p:blipFill>
        <p:spPr bwMode="auto">
          <a:xfrm>
            <a:off x="4572000" y="5589240"/>
            <a:ext cx="1248478" cy="936104"/>
          </a:xfrm>
          <a:prstGeom prst="rect">
            <a:avLst/>
          </a:prstGeom>
          <a:noFill/>
          <a:ln>
            <a:solidFill>
              <a:schemeClr val="accent1">
                <a:shade val="50000"/>
              </a:schemeClr>
            </a:solidFill>
          </a:ln>
        </p:spPr>
      </p:pic>
      <p:sp>
        <p:nvSpPr>
          <p:cNvPr id="29" name="フローチャート : 磁気ディスク 28"/>
          <p:cNvSpPr/>
          <p:nvPr/>
        </p:nvSpPr>
        <p:spPr>
          <a:xfrm>
            <a:off x="611560" y="5661248"/>
            <a:ext cx="936104" cy="936104"/>
          </a:xfrm>
          <a:prstGeom prst="flowChartMagneticDisk">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フローチャート : 磁気ディスク 27"/>
          <p:cNvSpPr/>
          <p:nvPr/>
        </p:nvSpPr>
        <p:spPr>
          <a:xfrm>
            <a:off x="611560" y="4869160"/>
            <a:ext cx="936104" cy="936104"/>
          </a:xfrm>
          <a:prstGeom prst="flowChartMagneticDisk">
            <a:avLst/>
          </a:prstGeom>
          <a:solidFill>
            <a:srgbClr val="F8AE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ローチャート : 磁気ディスク 26"/>
          <p:cNvSpPr/>
          <p:nvPr/>
        </p:nvSpPr>
        <p:spPr>
          <a:xfrm>
            <a:off x="611560" y="4077072"/>
            <a:ext cx="936104" cy="936104"/>
          </a:xfrm>
          <a:prstGeom prst="flowChartMagneticDisk">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ローチャート : 磁気ディスク 25"/>
          <p:cNvSpPr/>
          <p:nvPr/>
        </p:nvSpPr>
        <p:spPr>
          <a:xfrm>
            <a:off x="611560" y="3284984"/>
            <a:ext cx="936104" cy="936104"/>
          </a:xfrm>
          <a:prstGeom prst="flowChartMagneticDisk">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2">
                    <a:lumMod val="60000"/>
                    <a:lumOff val="40000"/>
                  </a:schemeClr>
                </a:solidFill>
              </a:rPr>
              <a:t>発想</a:t>
            </a:r>
            <a:endParaRPr kumimoji="1" lang="ja-JP" altLang="en-US" dirty="0">
              <a:solidFill>
                <a:schemeClr val="tx2">
                  <a:lumMod val="60000"/>
                  <a:lumOff val="40000"/>
                </a:schemeClr>
              </a:solidFill>
            </a:endParaRPr>
          </a:p>
        </p:txBody>
      </p:sp>
      <p:sp>
        <p:nvSpPr>
          <p:cNvPr id="31" name="フローチャート : 磁気ディスク 30"/>
          <p:cNvSpPr/>
          <p:nvPr/>
        </p:nvSpPr>
        <p:spPr>
          <a:xfrm>
            <a:off x="611560" y="2564904"/>
            <a:ext cx="936104" cy="936104"/>
          </a:xfrm>
          <a:prstGeom prst="flowChartMagneticDisk">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ローチャート : 磁気ディスク 31"/>
          <p:cNvSpPr/>
          <p:nvPr/>
        </p:nvSpPr>
        <p:spPr>
          <a:xfrm>
            <a:off x="611560" y="1844824"/>
            <a:ext cx="936104" cy="936104"/>
          </a:xfrm>
          <a:prstGeom prst="flowChartMagneticDisk">
            <a:avLst/>
          </a:prstGeom>
          <a:solidFill>
            <a:srgbClr val="F8AE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2">
                    <a:lumMod val="60000"/>
                    <a:lumOff val="40000"/>
                  </a:schemeClr>
                </a:solidFill>
              </a:rPr>
              <a:t>技能</a:t>
            </a:r>
            <a:endParaRPr kumimoji="1" lang="ja-JP" altLang="en-US" dirty="0">
              <a:solidFill>
                <a:schemeClr val="tx2">
                  <a:lumMod val="60000"/>
                  <a:lumOff val="40000"/>
                </a:schemeClr>
              </a:solidFill>
            </a:endParaRPr>
          </a:p>
        </p:txBody>
      </p:sp>
      <p:sp>
        <p:nvSpPr>
          <p:cNvPr id="33" name="フローチャート : 磁気ディスク 32"/>
          <p:cNvSpPr/>
          <p:nvPr/>
        </p:nvSpPr>
        <p:spPr>
          <a:xfrm>
            <a:off x="611560" y="1124744"/>
            <a:ext cx="936104" cy="936104"/>
          </a:xfrm>
          <a:prstGeom prst="flowChartMagneticDisk">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鑑賞</a:t>
            </a:r>
            <a:endParaRPr kumimoji="1" lang="ja-JP" altLang="en-US" dirty="0"/>
          </a:p>
        </p:txBody>
      </p:sp>
      <p:grpSp>
        <p:nvGrpSpPr>
          <p:cNvPr id="3" name="グループ化 35"/>
          <p:cNvGrpSpPr/>
          <p:nvPr/>
        </p:nvGrpSpPr>
        <p:grpSpPr>
          <a:xfrm>
            <a:off x="7596336" y="2276872"/>
            <a:ext cx="936104" cy="4032448"/>
            <a:chOff x="4860032" y="1988840"/>
            <a:chExt cx="936104" cy="4032448"/>
          </a:xfrm>
        </p:grpSpPr>
        <p:sp>
          <p:nvSpPr>
            <p:cNvPr id="37" name="フローチャート : 磁気ディスク 36"/>
            <p:cNvSpPr/>
            <p:nvPr/>
          </p:nvSpPr>
          <p:spPr>
            <a:xfrm>
              <a:off x="4860032" y="5085184"/>
              <a:ext cx="936104" cy="936104"/>
            </a:xfrm>
            <a:prstGeom prst="flowChartMagneticDisk">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ローチャート : 磁気ディスク 37"/>
            <p:cNvSpPr/>
            <p:nvPr/>
          </p:nvSpPr>
          <p:spPr>
            <a:xfrm>
              <a:off x="4860032" y="4293096"/>
              <a:ext cx="936104" cy="936104"/>
            </a:xfrm>
            <a:prstGeom prst="flowChartMagneticDisk">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ローチャート : 磁気ディスク 38"/>
            <p:cNvSpPr/>
            <p:nvPr/>
          </p:nvSpPr>
          <p:spPr>
            <a:xfrm>
              <a:off x="4860032" y="3501008"/>
              <a:ext cx="936104" cy="936104"/>
            </a:xfrm>
            <a:prstGeom prst="flowChartMagneticDisk">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フローチャート : 磁気ディスク 39"/>
            <p:cNvSpPr/>
            <p:nvPr/>
          </p:nvSpPr>
          <p:spPr>
            <a:xfrm>
              <a:off x="4860032" y="2708920"/>
              <a:ext cx="936104" cy="936104"/>
            </a:xfrm>
            <a:prstGeom prst="flowChartMagneticDisk">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フローチャート : 磁気ディスク 40"/>
            <p:cNvSpPr/>
            <p:nvPr/>
          </p:nvSpPr>
          <p:spPr>
            <a:xfrm>
              <a:off x="4860032" y="1988840"/>
              <a:ext cx="936104" cy="936104"/>
            </a:xfrm>
            <a:prstGeom prst="flowChartMagneticDisk">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7" name="右矢印 46"/>
          <p:cNvSpPr/>
          <p:nvPr/>
        </p:nvSpPr>
        <p:spPr>
          <a:xfrm>
            <a:off x="2411760" y="4725144"/>
            <a:ext cx="6480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形吹き出し 47"/>
          <p:cNvSpPr/>
          <p:nvPr/>
        </p:nvSpPr>
        <p:spPr>
          <a:xfrm>
            <a:off x="6444208" y="260648"/>
            <a:ext cx="2304256" cy="1656184"/>
          </a:xfrm>
          <a:prstGeom prst="wedgeEllipseCallout">
            <a:avLst>
              <a:gd name="adj1" fmla="val 6252"/>
              <a:gd name="adj2" fmla="val 6425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各学校に応じて自由に授業をつくる</a:t>
            </a:r>
            <a:endParaRPr kumimoji="1" lang="ja-JP" altLang="en-US" dirty="0">
              <a:solidFill>
                <a:schemeClr val="tx1"/>
              </a:solidFill>
            </a:endParaRPr>
          </a:p>
        </p:txBody>
      </p:sp>
      <p:sp>
        <p:nvSpPr>
          <p:cNvPr id="49" name="右矢印 48"/>
          <p:cNvSpPr/>
          <p:nvPr/>
        </p:nvSpPr>
        <p:spPr>
          <a:xfrm>
            <a:off x="6804248" y="2924944"/>
            <a:ext cx="6480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5940152" y="1844824"/>
            <a:ext cx="861774" cy="2817438"/>
          </a:xfrm>
          <a:prstGeom prst="rect">
            <a:avLst/>
          </a:prstGeom>
          <a:noFill/>
        </p:spPr>
        <p:txBody>
          <a:bodyPr vert="eaVert" wrap="none" rtlCol="0">
            <a:spAutoFit/>
          </a:bodyPr>
          <a:lstStyle/>
          <a:p>
            <a:r>
              <a:rPr kumimoji="1" lang="ja-JP" altLang="en-US" sz="4400" b="1" dirty="0" smtClean="0"/>
              <a:t>情報の活用</a:t>
            </a:r>
            <a:endParaRPr kumimoji="1" lang="ja-JP" altLang="en-US" sz="4400" b="1" dirty="0"/>
          </a:p>
        </p:txBody>
      </p:sp>
      <p:sp>
        <p:nvSpPr>
          <p:cNvPr id="59" name="テキスト ボックス 58"/>
          <p:cNvSpPr txBox="1"/>
          <p:nvPr/>
        </p:nvSpPr>
        <p:spPr>
          <a:xfrm>
            <a:off x="0" y="188640"/>
            <a:ext cx="2483768" cy="646331"/>
          </a:xfrm>
          <a:prstGeom prst="rect">
            <a:avLst/>
          </a:prstGeom>
          <a:solidFill>
            <a:srgbClr val="C6E6A2"/>
          </a:solidFill>
        </p:spPr>
        <p:txBody>
          <a:bodyPr wrap="square" rtlCol="0">
            <a:spAutoFit/>
          </a:bodyPr>
          <a:lstStyle/>
          <a:p>
            <a:r>
              <a:rPr kumimoji="1" lang="ja-JP" altLang="en-US" b="1" dirty="0" smtClean="0"/>
              <a:t>　活用しやすいように</a:t>
            </a:r>
            <a:endParaRPr kumimoji="1" lang="en-US" altLang="ja-JP" b="1" dirty="0" smtClean="0"/>
          </a:p>
          <a:p>
            <a:r>
              <a:rPr kumimoji="1" lang="ja-JP" altLang="en-US" b="1" dirty="0" smtClean="0"/>
              <a:t>中・高の授業案を保存</a:t>
            </a:r>
            <a:endParaRPr kumimoji="1" lang="ja-JP" altLang="en-US" b="1" dirty="0"/>
          </a:p>
        </p:txBody>
      </p:sp>
      <p:sp>
        <p:nvSpPr>
          <p:cNvPr id="60" name="テキスト ボックス 59"/>
          <p:cNvSpPr txBox="1"/>
          <p:nvPr/>
        </p:nvSpPr>
        <p:spPr>
          <a:xfrm>
            <a:off x="138282" y="2420888"/>
            <a:ext cx="430887" cy="3801682"/>
          </a:xfrm>
          <a:prstGeom prst="rect">
            <a:avLst/>
          </a:prstGeom>
          <a:noFill/>
        </p:spPr>
        <p:txBody>
          <a:bodyPr vert="eaVert" wrap="none" rtlCol="0">
            <a:spAutoFit/>
          </a:bodyPr>
          <a:lstStyle/>
          <a:p>
            <a:r>
              <a:rPr lang="en-US" altLang="ja-JP" sz="1600" b="1" dirty="0" smtClean="0"/>
              <a:t>※</a:t>
            </a:r>
            <a:r>
              <a:rPr lang="ja-JP" altLang="en-US" sz="1600" b="1" dirty="0" smtClean="0"/>
              <a:t>一授業の中で複数の内容が組まれている</a:t>
            </a:r>
            <a:endParaRPr kumimoji="1" lang="ja-JP" alt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blinds(horizontal)">
                                      <p:cBhvr>
                                        <p:cTn id="10" dur="500"/>
                                        <p:tgtEl>
                                          <p:spTgt spid="2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5"/>
                                        </p:tgtEl>
                                        <p:attrNameLst>
                                          <p:attrName>style.visibility</p:attrName>
                                        </p:attrNameLst>
                                      </p:cBhvr>
                                      <p:to>
                                        <p:strVal val="visible"/>
                                      </p:to>
                                    </p:set>
                                    <p:animEffect transition="in" filter="blinds(horizontal)">
                                      <p:cBhvr>
                                        <p:cTn id="13" dur="500"/>
                                        <p:tgtEl>
                                          <p:spTgt spid="4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par>
                                <p:cTn id="17" presetID="3" presetClass="entr" presetSubtype="10" fill="hold" nodeType="withEffect">
                                  <p:stCondLst>
                                    <p:cond delay="0"/>
                                  </p:stCondLst>
                                  <p:childTnLst>
                                    <p:set>
                                      <p:cBhvr>
                                        <p:cTn id="18" dur="1" fill="hold">
                                          <p:stCondLst>
                                            <p:cond delay="0"/>
                                          </p:stCondLst>
                                        </p:cTn>
                                        <p:tgtEl>
                                          <p:spTgt spid="294914"/>
                                        </p:tgtEl>
                                        <p:attrNameLst>
                                          <p:attrName>style.visibility</p:attrName>
                                        </p:attrNameLst>
                                      </p:cBhvr>
                                      <p:to>
                                        <p:strVal val="visible"/>
                                      </p:to>
                                    </p:set>
                                    <p:animEffect transition="in" filter="blinds(horizontal)">
                                      <p:cBhvr>
                                        <p:cTn id="19" dur="500"/>
                                        <p:tgtEl>
                                          <p:spTgt spid="294914"/>
                                        </p:tgtEl>
                                      </p:cBhvr>
                                    </p:animEffect>
                                  </p:childTnLst>
                                </p:cTn>
                              </p:par>
                              <p:par>
                                <p:cTn id="20" presetID="3" presetClass="entr" presetSubtype="1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linds(horizontal)">
                                      <p:cBhvr>
                                        <p:cTn id="22" dur="500"/>
                                        <p:tgtEl>
                                          <p:spTgt spid="18"/>
                                        </p:tgtEl>
                                      </p:cBhvr>
                                    </p:animEffect>
                                  </p:childTnLst>
                                </p:cTn>
                              </p:par>
                              <p:par>
                                <p:cTn id="23" presetID="3" presetClass="entr" presetSubtype="1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blinds(horizontal)">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linds(horizontal)">
                                      <p:cBhvr>
                                        <p:cTn id="30" dur="500"/>
                                        <p:tgtEl>
                                          <p:spTgt spid="16"/>
                                        </p:tgtEl>
                                      </p:cBhvr>
                                    </p:animEffect>
                                  </p:childTnLst>
                                </p:cTn>
                              </p:par>
                              <p:par>
                                <p:cTn id="31" presetID="3" presetClass="entr" presetSubtype="1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blinds(horizontal)">
                                      <p:cBhvr>
                                        <p:cTn id="33" dur="500"/>
                                        <p:tgtEl>
                                          <p:spTgt spid="20"/>
                                        </p:tgtEl>
                                      </p:cBhvr>
                                    </p:animEffect>
                                  </p:childTnLst>
                                </p:cTn>
                              </p:par>
                              <p:par>
                                <p:cTn id="34" presetID="3" presetClass="entr" presetSubtype="10"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linds(horizontal)">
                                      <p:cBhvr>
                                        <p:cTn id="36" dur="500"/>
                                        <p:tgtEl>
                                          <p:spTgt spid="21"/>
                                        </p:tgtEl>
                                      </p:cBhvr>
                                    </p:animEffect>
                                  </p:childTnLst>
                                </p:cTn>
                              </p:par>
                              <p:par>
                                <p:cTn id="37" presetID="3" presetClass="entr" presetSubtype="1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linds(horizontal)">
                                      <p:cBhvr>
                                        <p:cTn id="39" dur="500"/>
                                        <p:tgtEl>
                                          <p:spTgt spid="22"/>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blinds(horizontal)">
                                      <p:cBhvr>
                                        <p:cTn id="42" dur="500"/>
                                        <p:tgtEl>
                                          <p:spTgt spid="28"/>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blinds(horizontal)">
                                      <p:cBhvr>
                                        <p:cTn id="45" dur="500"/>
                                        <p:tgtEl>
                                          <p:spTgt spid="32"/>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blinds(horizontal)">
                                      <p:cBhvr>
                                        <p:cTn id="48" dur="500"/>
                                        <p:tgtEl>
                                          <p:spTgt spid="46"/>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27"/>
                                        </p:tgtEl>
                                        <p:attrNameLst>
                                          <p:attrName>style.visibility</p:attrName>
                                        </p:attrNameLst>
                                      </p:cBhvr>
                                      <p:to>
                                        <p:strVal val="visible"/>
                                      </p:to>
                                    </p:set>
                                    <p:animEffect transition="in" filter="blinds(horizontal)">
                                      <p:cBhvr>
                                        <p:cTn id="53" dur="500"/>
                                        <p:tgtEl>
                                          <p:spTgt spid="27"/>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blinds(horizontal)">
                                      <p:cBhvr>
                                        <p:cTn id="56" dur="500"/>
                                        <p:tgtEl>
                                          <p:spTgt spid="31"/>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33"/>
                                        </p:tgtEl>
                                        <p:attrNameLst>
                                          <p:attrName>style.visibility</p:attrName>
                                        </p:attrNameLst>
                                      </p:cBhvr>
                                      <p:to>
                                        <p:strVal val="visible"/>
                                      </p:to>
                                    </p:set>
                                    <p:animEffect transition="in" filter="blinds(horizontal)">
                                      <p:cBhvr>
                                        <p:cTn id="59" dur="500"/>
                                        <p:tgtEl>
                                          <p:spTgt spid="33"/>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47"/>
                                        </p:tgtEl>
                                        <p:attrNameLst>
                                          <p:attrName>style.visibility</p:attrName>
                                        </p:attrNameLst>
                                      </p:cBhvr>
                                      <p:to>
                                        <p:strVal val="visible"/>
                                      </p:to>
                                    </p:set>
                                    <p:animEffect transition="in" filter="blinds(horizontal)">
                                      <p:cBhvr>
                                        <p:cTn id="62" dur="500"/>
                                        <p:tgtEl>
                                          <p:spTgt spid="47"/>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linds(horizontal)">
                                      <p:cBhvr>
                                        <p:cTn id="65" dur="500"/>
                                        <p:tgtEl>
                                          <p:spTgt spid="14"/>
                                        </p:tgtEl>
                                      </p:cBhvr>
                                    </p:animEffect>
                                  </p:childTnLst>
                                </p:cTn>
                              </p:par>
                              <p:par>
                                <p:cTn id="66" presetID="3" presetClass="entr" presetSubtype="10" fill="hold" nodeType="with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blinds(horizontal)">
                                      <p:cBhvr>
                                        <p:cTn id="68" dur="500"/>
                                        <p:tgtEl>
                                          <p:spTgt spid="23"/>
                                        </p:tgtEl>
                                      </p:cBhvr>
                                    </p:animEffect>
                                  </p:childTnLst>
                                </p:cTn>
                              </p:par>
                              <p:par>
                                <p:cTn id="69" presetID="3" presetClass="entr" presetSubtype="10" fill="hold" nodeType="with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blinds(horizontal)">
                                      <p:cBhvr>
                                        <p:cTn id="71" dur="500"/>
                                        <p:tgtEl>
                                          <p:spTgt spid="24"/>
                                        </p:tgtEl>
                                      </p:cBhvr>
                                    </p:animEffect>
                                  </p:childTnLst>
                                </p:cTn>
                              </p:par>
                              <p:par>
                                <p:cTn id="72" presetID="3" presetClass="entr" presetSubtype="10" fill="hold" nodeType="withEffect">
                                  <p:stCondLst>
                                    <p:cond delay="0"/>
                                  </p:stCondLst>
                                  <p:childTnLst>
                                    <p:set>
                                      <p:cBhvr>
                                        <p:cTn id="73" dur="1" fill="hold">
                                          <p:stCondLst>
                                            <p:cond delay="0"/>
                                          </p:stCondLst>
                                        </p:cTn>
                                        <p:tgtEl>
                                          <p:spTgt spid="25"/>
                                        </p:tgtEl>
                                        <p:attrNameLst>
                                          <p:attrName>style.visibility</p:attrName>
                                        </p:attrNameLst>
                                      </p:cBhvr>
                                      <p:to>
                                        <p:strVal val="visible"/>
                                      </p:to>
                                    </p:set>
                                    <p:animEffect transition="in" filter="blinds(horizontal)">
                                      <p:cBhvr>
                                        <p:cTn id="74" dur="500"/>
                                        <p:tgtEl>
                                          <p:spTgt spid="25"/>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51"/>
                                        </p:tgtEl>
                                        <p:attrNameLst>
                                          <p:attrName>style.visibility</p:attrName>
                                        </p:attrNameLst>
                                      </p:cBhvr>
                                      <p:to>
                                        <p:strVal val="visible"/>
                                      </p:to>
                                    </p:set>
                                    <p:animEffect transition="in" filter="blinds(horizontal)">
                                      <p:cBhvr>
                                        <p:cTn id="79" dur="500"/>
                                        <p:tgtEl>
                                          <p:spTgt spid="51"/>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9"/>
                                        </p:tgtEl>
                                        <p:attrNameLst>
                                          <p:attrName>style.visibility</p:attrName>
                                        </p:attrNameLst>
                                      </p:cBhvr>
                                      <p:to>
                                        <p:strVal val="visible"/>
                                      </p:to>
                                    </p:set>
                                    <p:animEffect transition="in" filter="blinds(horizontal)">
                                      <p:cBhvr>
                                        <p:cTn id="84" dur="500"/>
                                        <p:tgtEl>
                                          <p:spTgt spid="49"/>
                                        </p:tgtEl>
                                      </p:cBhvr>
                                    </p:animEffect>
                                  </p:childTnLst>
                                </p:cTn>
                              </p:par>
                              <p:par>
                                <p:cTn id="85" presetID="3" presetClass="entr" presetSubtype="10" fill="hold" nodeType="withEffect">
                                  <p:stCondLst>
                                    <p:cond delay="0"/>
                                  </p:stCondLst>
                                  <p:childTnLst>
                                    <p:set>
                                      <p:cBhvr>
                                        <p:cTn id="86" dur="1" fill="hold">
                                          <p:stCondLst>
                                            <p:cond delay="0"/>
                                          </p:stCondLst>
                                        </p:cTn>
                                        <p:tgtEl>
                                          <p:spTgt spid="3"/>
                                        </p:tgtEl>
                                        <p:attrNameLst>
                                          <p:attrName>style.visibility</p:attrName>
                                        </p:attrNameLst>
                                      </p:cBhvr>
                                      <p:to>
                                        <p:strVal val="visible"/>
                                      </p:to>
                                    </p:set>
                                    <p:animEffect transition="in" filter="blinds(horizontal)">
                                      <p:cBhvr>
                                        <p:cTn id="87" dur="500"/>
                                        <p:tgtEl>
                                          <p:spTgt spid="3"/>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48"/>
                                        </p:tgtEl>
                                        <p:attrNameLst>
                                          <p:attrName>style.visibility</p:attrName>
                                        </p:attrNameLst>
                                      </p:cBhvr>
                                      <p:to>
                                        <p:strVal val="visible"/>
                                      </p:to>
                                    </p:set>
                                    <p:animEffect transition="in" filter="blinds(horizontal)">
                                      <p:cBhvr>
                                        <p:cTn id="92" dur="500"/>
                                        <p:tgtEl>
                                          <p:spTgt spid="48"/>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50"/>
                                        </p:tgtEl>
                                        <p:attrNameLst>
                                          <p:attrName>style.visibility</p:attrName>
                                        </p:attrNameLst>
                                      </p:cBhvr>
                                      <p:to>
                                        <p:strVal val="visible"/>
                                      </p:to>
                                    </p:set>
                                    <p:animEffect transition="in" filter="blinds(horizontal)">
                                      <p:cBhvr>
                                        <p:cTn id="95"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51" grpId="0"/>
      <p:bldP spid="17" grpId="0" animBg="1"/>
      <p:bldP spid="16" grpId="0" animBg="1"/>
      <p:bldP spid="14" grpId="0" animBg="1"/>
      <p:bldP spid="29" grpId="0" animBg="1"/>
      <p:bldP spid="28" grpId="0" animBg="1"/>
      <p:bldP spid="27" grpId="0" animBg="1"/>
      <p:bldP spid="26" grpId="0" animBg="1"/>
      <p:bldP spid="31" grpId="0" animBg="1"/>
      <p:bldP spid="32" grpId="0" animBg="1"/>
      <p:bldP spid="33" grpId="0" animBg="1"/>
      <p:bldP spid="47" grpId="0" animBg="1"/>
      <p:bldP spid="48" grpId="0" animBg="1"/>
      <p:bldP spid="49" grpId="0" animBg="1"/>
      <p:bldP spid="50"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TotalTime>
  <Words>1869</Words>
  <Application>Microsoft Office PowerPoint</Application>
  <PresentationFormat>画面に合わせる (4:3)</PresentationFormat>
  <Paragraphs>705</Paragraphs>
  <Slides>15</Slides>
  <Notes>1</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Office テーマ</vt:lpstr>
      <vt:lpstr>「図工・美術指導ユニット」は、 単発で扱う題材集ではありません</vt:lpstr>
      <vt:lpstr>PowerPoint プレゼンテーション</vt:lpstr>
      <vt:lpstr>A：材料　　材料の魅力との出会いの仕掛け 誰もが熱中できる環境作りで、材料や行為から発想を引き出すことができるようにする。 多様な材料で繰り返し加工して表す体験を積むことで、新しい素材に出会ったときに、予想を立てて自ら試したり考えたりすることができる力をつける。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福井県教育研究所</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科学情報課</dc:creator>
  <cp:lastModifiedBy>Administrator</cp:lastModifiedBy>
  <cp:revision>33</cp:revision>
  <dcterms:created xsi:type="dcterms:W3CDTF">2013-03-07T08:21:40Z</dcterms:created>
  <dcterms:modified xsi:type="dcterms:W3CDTF">2014-12-03T22:55:44Z</dcterms:modified>
</cp:coreProperties>
</file>