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01" r:id="rId2"/>
    <p:sldId id="292" r:id="rId3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CCFF66"/>
    <a:srgbClr val="FFFF66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99" autoAdjust="0"/>
    <p:restoredTop sz="94660"/>
  </p:normalViewPr>
  <p:slideViewPr>
    <p:cSldViewPr>
      <p:cViewPr varScale="1">
        <p:scale>
          <a:sx n="80" d="100"/>
          <a:sy n="80" d="100"/>
        </p:scale>
        <p:origin x="108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9A58E3D-C9C9-4C07-AA88-9DAF36BE61CA}" type="datetimeFigureOut">
              <a:rPr lang="ja-JP" altLang="en-US"/>
              <a:pPr>
                <a:defRPr/>
              </a:pPr>
              <a:t>2020/6/13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CF9D4FA-63F3-4286-AEB3-A207F479B7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847897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3345E-8E23-4A2D-BBC8-2966563007A7}" type="datetimeFigureOut">
              <a:rPr lang="ja-JP" altLang="en-US"/>
              <a:pPr>
                <a:defRPr/>
              </a:pPr>
              <a:t>2020/6/13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E55CE-8D16-417E-9BBA-B3A205EA128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39031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9991F-CCBC-4EB9-A974-B732A7E09AB5}" type="datetimeFigureOut">
              <a:rPr lang="ja-JP" altLang="en-US"/>
              <a:pPr>
                <a:defRPr/>
              </a:pPr>
              <a:t>2020/6/13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919DB-1A09-4F30-B20A-749A2057D50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16423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F8EE9-4C24-4CB3-BE68-B77EEE0F4CBB}" type="datetimeFigureOut">
              <a:rPr lang="ja-JP" altLang="en-US"/>
              <a:pPr>
                <a:defRPr/>
              </a:pPr>
              <a:t>2020/6/13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2E5D0-1456-48E6-AC79-CE658D604D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3229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99DE8-1F97-4CBD-A3C6-4FFD2ADD39C5}" type="datetimeFigureOut">
              <a:rPr lang="ja-JP" altLang="en-US"/>
              <a:pPr>
                <a:defRPr/>
              </a:pPr>
              <a:t>2020/6/13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64445-EF1A-415D-A6B1-A8C05D0D85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479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E12DA-9E3F-4FF9-8DEE-9F910629FF59}" type="datetimeFigureOut">
              <a:rPr lang="ja-JP" altLang="en-US"/>
              <a:pPr>
                <a:defRPr/>
              </a:pPr>
              <a:t>2020/6/13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2CE89-A18E-49B3-A82A-7CB3EF8296E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3466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075B8-9072-4187-B9AB-412324F41318}" type="datetimeFigureOut">
              <a:rPr lang="ja-JP" altLang="en-US"/>
              <a:pPr>
                <a:defRPr/>
              </a:pPr>
              <a:t>2020/6/13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532E0-22B1-49D6-85E6-1914AA93A1A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80977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65DBD-A8BC-4A10-A83C-F88843FEF76E}" type="datetimeFigureOut">
              <a:rPr lang="ja-JP" altLang="en-US"/>
              <a:pPr>
                <a:defRPr/>
              </a:pPr>
              <a:t>2020/6/13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90909-C664-4470-BD9A-883F13D3253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2280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84CC9-80A0-42BC-B879-B51444400C96}" type="datetimeFigureOut">
              <a:rPr lang="ja-JP" altLang="en-US"/>
              <a:pPr>
                <a:defRPr/>
              </a:pPr>
              <a:t>2020/6/13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EC303-1913-4BC8-8854-A05CB6C0983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23300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828F2-ECC2-4969-B5FD-023E242FF4ED}" type="datetimeFigureOut">
              <a:rPr lang="ja-JP" altLang="en-US"/>
              <a:pPr>
                <a:defRPr/>
              </a:pPr>
              <a:t>2020/6/13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1DCA0-A7E0-473C-984F-014803B689D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9233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E03AA-9D4C-478B-84EB-7A56502BCD56}" type="datetimeFigureOut">
              <a:rPr lang="ja-JP" altLang="en-US"/>
              <a:pPr>
                <a:defRPr/>
              </a:pPr>
              <a:t>2020/6/13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069FE-8D51-46B7-9031-591B917A333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056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CB93D-83F2-468D-A027-3F289B3B226D}" type="datetimeFigureOut">
              <a:rPr lang="ja-JP" altLang="en-US"/>
              <a:pPr>
                <a:defRPr/>
              </a:pPr>
              <a:t>2020/6/13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C559A-9258-405C-8233-4F047F71EA1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0271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20AC8C2-0D8A-4F2A-B8EE-26B6A11B1950}" type="datetimeFigureOut">
              <a:rPr lang="ja-JP" altLang="en-US"/>
              <a:pPr>
                <a:defRPr/>
              </a:pPr>
              <a:t>2020/6/13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6907E11-0539-4F02-8621-DD706681879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Group 271"/>
          <p:cNvGraphicFramePr>
            <a:graphicFrameLocks noGrp="1"/>
          </p:cNvGraphicFramePr>
          <p:nvPr>
            <p:extLst/>
          </p:nvPr>
        </p:nvGraphicFramePr>
        <p:xfrm>
          <a:off x="2986088" y="1111250"/>
          <a:ext cx="6003925" cy="5630117"/>
        </p:xfrm>
        <a:graphic>
          <a:graphicData uri="http://schemas.openxmlformats.org/drawingml/2006/table">
            <a:tbl>
              <a:tblPr/>
              <a:tblGrid>
                <a:gridCol w="2539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4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69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　</a:t>
                      </a:r>
                      <a:r>
                        <a:rPr kumimoji="0" lang="ja-JP" altLang="en-US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+mn-cs"/>
                        </a:rPr>
                        <a:t>　</a:t>
                      </a:r>
                      <a:r>
                        <a:rPr kumimoji="0" lang="ja-JP" alt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+mn-cs"/>
                        </a:rPr>
                        <a:t>　資質・能力とつながる活動の要点</a:t>
                      </a:r>
                      <a:endParaRPr kumimoji="0" lang="en-US" altLang="ja-JP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  <a:cs typeface="+mn-cs"/>
                      </a:endParaRPr>
                    </a:p>
                  </a:txBody>
                  <a:tcPr marL="91471" marR="91471" marT="45590" marB="4559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　　　</a:t>
                      </a: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　</a:t>
                      </a:r>
                      <a:r>
                        <a:rPr kumimoji="0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活動内容</a:t>
                      </a:r>
                      <a:endParaRPr kumimoji="0" lang="ja-JP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ＭＳ Ｐゴシック" charset="-128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71" marR="91471"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97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Arial"/>
                        </a:rPr>
                        <a:t>描かれている物や形のとらえ方、色の表現の仕方</a:t>
                      </a:r>
                      <a:r>
                        <a:rPr lang="ja-JP" altLang="ja-JP" sz="1100" kern="1200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Arial"/>
                        </a:rPr>
                        <a:t>などから日本</a:t>
                      </a:r>
                      <a:r>
                        <a:rPr lang="ja-JP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Arial"/>
                        </a:rPr>
                        <a:t>古来</a:t>
                      </a:r>
                      <a:r>
                        <a:rPr lang="ja-JP" altLang="ja-JP" sz="1100" kern="1200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Arial"/>
                        </a:rPr>
                        <a:t>の</a:t>
                      </a:r>
                      <a:r>
                        <a:rPr lang="ja-JP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Arial"/>
                        </a:rPr>
                        <a:t>絵画</a:t>
                      </a:r>
                      <a:r>
                        <a:rPr lang="ja-JP" altLang="ja-JP" sz="1100" kern="1200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Arial"/>
                        </a:rPr>
                        <a:t>に見られる</a:t>
                      </a:r>
                      <a:r>
                        <a:rPr lang="ja-JP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Arial"/>
                        </a:rPr>
                        <a:t>特徴について考えながら、日本画についての</a:t>
                      </a:r>
                      <a:r>
                        <a:rPr lang="ja-JP" altLang="en-US" sz="1100" kern="0" dirty="0" smtClean="0">
                          <a:effectLst/>
                          <a:latin typeface="ＭＳ Ｐゴシック" panose="020B0600070205080204" pitchFamily="50" charset="-128"/>
                          <a:ea typeface="+mn-ea"/>
                          <a:cs typeface="Arial"/>
                        </a:rPr>
                        <a:t>理解を深める。</a:t>
                      </a:r>
                      <a:endParaRPr lang="ja-JP" altLang="ja-JP" sz="1100" kern="100" dirty="0" smtClean="0">
                        <a:effectLst/>
                        <a:latin typeface="ＭＳ Ｐゴシック" panose="020B0600070205080204" pitchFamily="50" charset="-128"/>
                        <a:ea typeface="+mn-ea"/>
                        <a:cs typeface="Times New Roman"/>
                      </a:endParaRPr>
                    </a:p>
                  </a:txBody>
                  <a:tcPr marL="91471" marR="91471" marT="45590" marB="4559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</a:t>
                      </a:r>
                      <a:r>
                        <a:rPr lang="ja-JP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Arial"/>
                        </a:rPr>
                        <a:t>教科書に載っている大和絵や日本画の作品</a:t>
                      </a:r>
                      <a:r>
                        <a:rPr lang="ja-JP" altLang="ja-JP" sz="1100" kern="1200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Arial"/>
                        </a:rPr>
                        <a:t>を</a:t>
                      </a:r>
                      <a:r>
                        <a:rPr lang="ja-JP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Arial"/>
                        </a:rPr>
                        <a:t>鑑賞して特徴を感じ取り、自分なりの考えをまとめる。</a:t>
                      </a:r>
                      <a:endParaRPr lang="ja-JP" altLang="en-US" sz="1100" kern="1200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kern="0" dirty="0" smtClean="0">
                          <a:effectLst/>
                          <a:latin typeface="ＭＳ Ｐゴシック" panose="020B0600070205080204" pitchFamily="50" charset="-128"/>
                          <a:ea typeface="+mn-ea"/>
                          <a:cs typeface="Arial"/>
                        </a:rPr>
                        <a:t>・他者と意見交換をし、グループごとに意見をまとめる。</a:t>
                      </a:r>
                      <a:endParaRPr lang="en-US" altLang="ja-JP" sz="1100" kern="0" dirty="0" smtClean="0">
                        <a:effectLst/>
                        <a:latin typeface="ＭＳ Ｐゴシック" panose="020B0600070205080204" pitchFamily="50" charset="-128"/>
                        <a:ea typeface="+mn-ea"/>
                        <a:cs typeface="Arial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kern="0" dirty="0" smtClean="0">
                          <a:effectLst/>
                          <a:latin typeface="ＭＳ Ｐゴシック" panose="020B0600070205080204" pitchFamily="50" charset="-128"/>
                          <a:ea typeface="+mn-ea"/>
                          <a:cs typeface="Arial"/>
                        </a:rPr>
                        <a:t>・各グループの発表を聞きながら多様な見解を知る。</a:t>
                      </a:r>
                      <a:endParaRPr lang="en-US" altLang="ja-JP" sz="1100" kern="0" dirty="0" smtClean="0">
                        <a:effectLst/>
                        <a:latin typeface="ＭＳ Ｐゴシック" panose="020B0600070205080204" pitchFamily="50" charset="-128"/>
                        <a:ea typeface="+mn-ea"/>
                        <a:cs typeface="Arial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Arial"/>
                        </a:rPr>
                        <a:t>・フェノロサが言った日本画の５つの特徴と比較する。</a:t>
                      </a:r>
                      <a:endParaRPr kumimoji="1" lang="en-US" altLang="ja-JP" sz="1100" b="0" i="0" u="none" strike="noStrike" kern="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  <a:cs typeface="Arial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Arial"/>
                        </a:rPr>
                        <a:t>・自分なりの見解をまとめる。</a:t>
                      </a: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1471" marR="91471" marT="45590" marB="455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964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　　　　　　</a:t>
                      </a: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授業づくりの要点</a:t>
                      </a:r>
                    </a:p>
                  </a:txBody>
                  <a:tcPr marL="91471" marR="91471" marT="45590" marB="4559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76" marR="91476" marT="45582" marB="455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9729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　　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　　　　　　　　　　　　　　　　　　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　　　　　　　　　　　　　　　　　　　　　　　　　　　　　　　　　　　　　１０の作品を鑑賞して、自分なりに考察してみよう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　　　　　　　　　　　　　　　　　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　　　　　①各自意見をワークシートに書き出す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　　　　　　　　　　　　　　　　　　　　　　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　　　　　②グループで司会者、発表者を決める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　　　　　③話し合って意見をまとめる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　　　　　④発表する（意見と根拠）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　　　　　　　　　　　　　　　　　　　　　　　　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　　　　　⑤グループごとの発表を、教師が整理しながら黒板にまとめる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　　　　　　　　　　　　（実感的理解）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　　　　　　　　　　　　　　　　↓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　　　　　⑥生徒各自がワークシートにまとめる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71" marR="91471" marT="45590" marB="4559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76" marR="91476" marT="45582" marB="455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7" name="Group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130821"/>
              </p:ext>
            </p:extLst>
          </p:nvPr>
        </p:nvGraphicFramePr>
        <p:xfrm>
          <a:off x="123032" y="1111251"/>
          <a:ext cx="2800078" cy="3386436"/>
        </p:xfrm>
        <a:graphic>
          <a:graphicData uri="http://schemas.openxmlformats.org/drawingml/2006/table">
            <a:tbl>
              <a:tblPr bandCol="1"/>
              <a:tblGrid>
                <a:gridCol w="120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618">
                  <a:extLst>
                    <a:ext uri="{9D8B030D-6E8A-4147-A177-3AD203B41FA5}">
                      <a16:colId xmlns:a16="http://schemas.microsoft.com/office/drawing/2014/main" val="3740382228"/>
                    </a:ext>
                  </a:extLst>
                </a:gridCol>
                <a:gridCol w="162868">
                  <a:extLst>
                    <a:ext uri="{9D8B030D-6E8A-4147-A177-3AD203B41FA5}">
                      <a16:colId xmlns:a16="http://schemas.microsoft.com/office/drawing/2014/main" val="3508286439"/>
                    </a:ext>
                  </a:extLst>
                </a:gridCol>
                <a:gridCol w="48059">
                  <a:extLst>
                    <a:ext uri="{9D8B030D-6E8A-4147-A177-3AD203B41FA5}">
                      <a16:colId xmlns:a16="http://schemas.microsoft.com/office/drawing/2014/main" val="2757078843"/>
                    </a:ext>
                  </a:extLst>
                </a:gridCol>
                <a:gridCol w="69419">
                  <a:extLst>
                    <a:ext uri="{9D8B030D-6E8A-4147-A177-3AD203B41FA5}">
                      <a16:colId xmlns:a16="http://schemas.microsoft.com/office/drawing/2014/main" val="2229520088"/>
                    </a:ext>
                  </a:extLst>
                </a:gridCol>
                <a:gridCol w="141507">
                  <a:extLst>
                    <a:ext uri="{9D8B030D-6E8A-4147-A177-3AD203B41FA5}">
                      <a16:colId xmlns:a16="http://schemas.microsoft.com/office/drawing/2014/main" val="932570964"/>
                    </a:ext>
                  </a:extLst>
                </a:gridCol>
                <a:gridCol w="210927">
                  <a:extLst>
                    <a:ext uri="{9D8B030D-6E8A-4147-A177-3AD203B41FA5}">
                      <a16:colId xmlns:a16="http://schemas.microsoft.com/office/drawing/2014/main" val="4199481403"/>
                    </a:ext>
                  </a:extLst>
                </a:gridCol>
                <a:gridCol w="112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039">
                  <a:extLst>
                    <a:ext uri="{9D8B030D-6E8A-4147-A177-3AD203B41FA5}">
                      <a16:colId xmlns:a16="http://schemas.microsoft.com/office/drawing/2014/main" val="745987750"/>
                    </a:ext>
                  </a:extLst>
                </a:gridCol>
                <a:gridCol w="62668">
                  <a:extLst>
                    <a:ext uri="{9D8B030D-6E8A-4147-A177-3AD203B41FA5}">
                      <a16:colId xmlns:a16="http://schemas.microsoft.com/office/drawing/2014/main" val="3905890171"/>
                    </a:ext>
                  </a:extLst>
                </a:gridCol>
                <a:gridCol w="27371">
                  <a:extLst>
                    <a:ext uri="{9D8B030D-6E8A-4147-A177-3AD203B41FA5}">
                      <a16:colId xmlns:a16="http://schemas.microsoft.com/office/drawing/2014/main" val="3780888487"/>
                    </a:ext>
                  </a:extLst>
                </a:gridCol>
                <a:gridCol w="157102">
                  <a:extLst>
                    <a:ext uri="{9D8B030D-6E8A-4147-A177-3AD203B41FA5}">
                      <a16:colId xmlns:a16="http://schemas.microsoft.com/office/drawing/2014/main" val="1566979419"/>
                    </a:ext>
                  </a:extLst>
                </a:gridCol>
                <a:gridCol w="62680">
                  <a:extLst>
                    <a:ext uri="{9D8B030D-6E8A-4147-A177-3AD203B41FA5}">
                      <a16:colId xmlns:a16="http://schemas.microsoft.com/office/drawing/2014/main" val="1286313339"/>
                    </a:ext>
                  </a:extLst>
                </a:gridCol>
                <a:gridCol w="81183">
                  <a:extLst>
                    <a:ext uri="{9D8B030D-6E8A-4147-A177-3AD203B41FA5}">
                      <a16:colId xmlns:a16="http://schemas.microsoft.com/office/drawing/2014/main" val="1427273429"/>
                    </a:ext>
                  </a:extLst>
                </a:gridCol>
                <a:gridCol w="57097">
                  <a:extLst>
                    <a:ext uri="{9D8B030D-6E8A-4147-A177-3AD203B41FA5}">
                      <a16:colId xmlns:a16="http://schemas.microsoft.com/office/drawing/2014/main" val="3877628610"/>
                    </a:ext>
                  </a:extLst>
                </a:gridCol>
                <a:gridCol w="200960">
                  <a:extLst>
                    <a:ext uri="{9D8B030D-6E8A-4147-A177-3AD203B41FA5}">
                      <a16:colId xmlns:a16="http://schemas.microsoft.com/office/drawing/2014/main" val="2776269064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775661204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1664011738"/>
                    </a:ext>
                  </a:extLst>
                </a:gridCol>
                <a:gridCol w="405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735">
                  <a:extLst>
                    <a:ext uri="{9D8B030D-6E8A-4147-A177-3AD203B41FA5}">
                      <a16:colId xmlns:a16="http://schemas.microsoft.com/office/drawing/2014/main" val="3192318780"/>
                    </a:ext>
                  </a:extLst>
                </a:gridCol>
                <a:gridCol w="54624">
                  <a:extLst>
                    <a:ext uri="{9D8B030D-6E8A-4147-A177-3AD203B41FA5}">
                      <a16:colId xmlns:a16="http://schemas.microsoft.com/office/drawing/2014/main" val="525994830"/>
                    </a:ext>
                  </a:extLst>
                </a:gridCol>
                <a:gridCol w="122335">
                  <a:extLst>
                    <a:ext uri="{9D8B030D-6E8A-4147-A177-3AD203B41FA5}">
                      <a16:colId xmlns:a16="http://schemas.microsoft.com/office/drawing/2014/main" val="1651183171"/>
                    </a:ext>
                  </a:extLst>
                </a:gridCol>
                <a:gridCol w="63403">
                  <a:extLst>
                    <a:ext uri="{9D8B030D-6E8A-4147-A177-3AD203B41FA5}">
                      <a16:colId xmlns:a16="http://schemas.microsoft.com/office/drawing/2014/main" val="1939580681"/>
                    </a:ext>
                  </a:extLst>
                </a:gridCol>
                <a:gridCol w="7021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49654">
                  <a:extLst>
                    <a:ext uri="{9D8B030D-6E8A-4147-A177-3AD203B41FA5}">
                      <a16:colId xmlns:a16="http://schemas.microsoft.com/office/drawing/2014/main" val="3601466051"/>
                    </a:ext>
                  </a:extLst>
                </a:gridCol>
                <a:gridCol w="283273">
                  <a:extLst>
                    <a:ext uri="{9D8B030D-6E8A-4147-A177-3AD203B41FA5}">
                      <a16:colId xmlns:a16="http://schemas.microsoft.com/office/drawing/2014/main" val="980286720"/>
                    </a:ext>
                  </a:extLst>
                </a:gridCol>
              </a:tblGrid>
              <a:tr h="252397">
                <a:tc gridSpan="27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高校美術</a:t>
                      </a:r>
                      <a:r>
                        <a:rPr kumimoji="0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Ⅰ</a:t>
                      </a:r>
                      <a:r>
                        <a:rPr kumimoji="0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の指導項目</a:t>
                      </a:r>
                      <a:endParaRPr kumimoji="0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1471" marR="91471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439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知識</a:t>
                      </a:r>
                      <a:endParaRPr kumimoji="1" lang="en-US" altLang="ja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〔</a:t>
                      </a:r>
                      <a:r>
                        <a:rPr kumimoji="1" lang="ja-JP" alt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共通事項</a:t>
                      </a:r>
                      <a:r>
                        <a:rPr kumimoji="1" lang="en-US" altLang="ja-JP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〕</a:t>
                      </a:r>
                      <a:endParaRPr kumimoji="1" lang="en-US" altLang="ja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0" marR="0" marT="7200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0" marR="0" marT="719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造形の要素の働き</a:t>
                      </a:r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全体の</a:t>
                      </a:r>
                      <a:endParaRPr kumimoji="1" lang="en-US" altLang="ja-JP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イメージ</a:t>
                      </a:r>
                      <a:endParaRPr kumimoji="1" lang="en-US" altLang="ja-JP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0" marR="0" marT="72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作風</a:t>
                      </a:r>
                      <a:endParaRPr kumimoji="1" lang="en-US" altLang="ja-JP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0" marR="0" marT="72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様式</a:t>
                      </a:r>
                      <a:endParaRPr kumimoji="1" lang="en-US" altLang="ja-JP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0" marR="0" marT="72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719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その他</a:t>
                      </a:r>
                      <a:endParaRPr kumimoji="1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（　　　　）</a:t>
                      </a:r>
                      <a:endParaRPr kumimoji="1" lang="ja-JP" altLang="en-US" sz="800" dirty="0" smtClean="0"/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16">
                <a:tc rowSpan="2"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+mn-cs"/>
                        </a:rPr>
                        <a:t>技　能</a:t>
                      </a:r>
                    </a:p>
                  </a:txBody>
                  <a:tcPr marL="0" marR="0" marT="7200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  <a:cs typeface="+mn-cs"/>
                      </a:endParaRPr>
                    </a:p>
                  </a:txBody>
                  <a:tcPr marL="0" marR="0" marT="72055" marB="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（ア）特性を生かす</a:t>
                      </a:r>
                      <a:endParaRPr kumimoji="1" lang="ja-JP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  <a:cs typeface="+mn-cs"/>
                      </a:endParaRPr>
                    </a:p>
                  </a:txBody>
                  <a:tcPr marL="0" marR="0" marT="7206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7206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（イ）表す</a:t>
                      </a:r>
                    </a:p>
                  </a:txBody>
                  <a:tcPr marL="0" marR="0" marT="7206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72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410"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材料</a:t>
                      </a:r>
                    </a:p>
                  </a:txBody>
                  <a:tcPr marL="0" marR="0" marT="7206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用具</a:t>
                      </a:r>
                      <a:endParaRPr kumimoji="1" lang="en-US" altLang="ja-JP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機器等の</a:t>
                      </a:r>
                      <a:endParaRPr kumimoji="1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用具）</a:t>
                      </a:r>
                      <a:endParaRPr kumimoji="1" lang="ja-JP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  <a:cs typeface="+mn-cs"/>
                      </a:endParaRPr>
                    </a:p>
                  </a:txBody>
                  <a:tcPr marL="0" marR="0" marT="7206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7206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主題を</a:t>
                      </a:r>
                      <a:endParaRPr kumimoji="1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追求して</a:t>
                      </a:r>
                    </a:p>
                  </a:txBody>
                  <a:tcPr marL="0" marR="0" marT="7206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目的や計画を基に</a:t>
                      </a:r>
                      <a:endParaRPr kumimoji="1" lang="ja-JP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表現の意図を効果的に</a:t>
                      </a:r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72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413588"/>
                  </a:ext>
                </a:extLst>
              </a:tr>
              <a:tr h="0">
                <a:tc rowSpan="9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+mn-cs"/>
                        </a:rPr>
                        <a:t>思考力・判断力・表現力</a:t>
                      </a:r>
                      <a:endParaRPr kumimoji="1" lang="ja-JP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  <a:cs typeface="+mn-cs"/>
                      </a:endParaRPr>
                    </a:p>
                  </a:txBody>
                  <a:tcPr marL="0" marR="0" marT="7200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ctr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ctr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表現</a:t>
                      </a:r>
                      <a:endParaRPr kumimoji="1" lang="ja-JP" altLang="en-US" sz="8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800" dirty="0" smtClean="0"/>
                        <a:t>主題</a:t>
                      </a:r>
                      <a:endParaRPr lang="en-US" altLang="ja-JP" sz="800" dirty="0" smtClean="0"/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見つめる</a:t>
                      </a:r>
                      <a:endParaRPr kumimoji="1" lang="ja-JP" altLang="en-US" sz="800" dirty="0"/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夢や</a:t>
                      </a:r>
                      <a:endParaRPr kumimoji="1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想像などから</a:t>
                      </a:r>
                      <a:endParaRPr kumimoji="1" lang="ja-JP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考える</a:t>
                      </a:r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 marL="0" marR="0" marT="71995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映像メディアの特性を生かして</a:t>
                      </a:r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7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自然</a:t>
                      </a:r>
                      <a:endParaRPr kumimoji="1" lang="ja-JP" altLang="en-US" sz="800" dirty="0"/>
                    </a:p>
                  </a:txBody>
                  <a:tcPr marL="0" marR="0" marT="7200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/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自己</a:t>
                      </a:r>
                      <a:endParaRPr kumimoji="1" lang="ja-JP" altLang="en-US" sz="800" dirty="0" smtClean="0"/>
                    </a:p>
                  </a:txBody>
                  <a:tcPr marL="0" marR="0" marT="7200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/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生活</a:t>
                      </a:r>
                      <a:endParaRPr kumimoji="1" lang="ja-JP" altLang="en-US" sz="800" dirty="0" smtClean="0"/>
                    </a:p>
                  </a:txBody>
                  <a:tcPr marL="0" marR="0" marT="7200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目的</a:t>
                      </a:r>
                      <a:endParaRPr kumimoji="1" lang="ja-JP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条件</a:t>
                      </a:r>
                      <a:endParaRPr kumimoji="1" lang="ja-JP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美しさ</a:t>
                      </a:r>
                      <a:endParaRPr kumimoji="1" lang="ja-JP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Arial" panose="020B0604020202020204" pitchFamily="34" charset="0"/>
                        </a:rPr>
                        <a:t>機能</a:t>
                      </a:r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56378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ja-JP" altLang="en-US" sz="800" dirty="0" smtClean="0"/>
                        <a:t>　構想</a:t>
                      </a:r>
                      <a:endParaRPr lang="ja-JP" altLang="en-US" sz="800" dirty="0"/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gridSpan="2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考える</a:t>
                      </a:r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417399"/>
                  </a:ext>
                </a:extLst>
              </a:tr>
              <a:tr h="12746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形体</a:t>
                      </a:r>
                    </a:p>
                  </a:txBody>
                  <a:tcPr marL="0" marR="0" marT="7200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 smtClean="0"/>
                    </a:p>
                  </a:txBody>
                  <a:tcPr marL="0" marR="0" marT="72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色彩</a:t>
                      </a:r>
                    </a:p>
                  </a:txBody>
                  <a:tcPr marL="0" marR="0" marT="7200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 smtClean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構成</a:t>
                      </a:r>
                    </a:p>
                  </a:txBody>
                  <a:tcPr marL="0" marR="0" marT="7200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Arial" panose="020B0604020202020204" pitchFamily="34" charset="0"/>
                        </a:rPr>
                        <a:t>デザインの</a:t>
                      </a:r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Arial" panose="020B0604020202020204" pitchFamily="34" charset="0"/>
                        </a:rPr>
                        <a:t>表現</a:t>
                      </a:r>
                      <a:endParaRPr kumimoji="1" lang="en-US" altLang="ja-JP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Arial" panose="020B0604020202020204" pitchFamily="34" charset="0"/>
                        </a:rPr>
                        <a:t>形式</a:t>
                      </a:r>
                      <a:endParaRPr kumimoji="1" lang="en-US" altLang="ja-JP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Arial" panose="020B0604020202020204" pitchFamily="34" charset="0"/>
                        </a:rPr>
                        <a:t>の</a:t>
                      </a:r>
                      <a:endParaRPr kumimoji="1" lang="en-US" altLang="ja-JP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Arial" panose="020B0604020202020204" pitchFamily="34" charset="0"/>
                        </a:rPr>
                        <a:t>特性</a:t>
                      </a:r>
                    </a:p>
                  </a:txBody>
                  <a:tcPr marL="0" marR="0" marT="72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映像表現の視覚的な要素の働き</a:t>
                      </a:r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441065"/>
                  </a:ext>
                </a:extLst>
              </a:tr>
              <a:tr h="1223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Arial" panose="020B0604020202020204" pitchFamily="34" charset="0"/>
                        </a:rPr>
                        <a:t>機能</a:t>
                      </a:r>
                    </a:p>
                  </a:txBody>
                  <a:tcPr marL="0" marR="0" marT="72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72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Arial" panose="020B0604020202020204" pitchFamily="34" charset="0"/>
                        </a:rPr>
                        <a:t>効果</a:t>
                      </a:r>
                    </a:p>
                  </a:txBody>
                  <a:tcPr marL="0" marR="0" marT="72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72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436112"/>
                  </a:ext>
                </a:extLst>
              </a:tr>
              <a:tr h="2798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色光</a:t>
                      </a:r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視点</a:t>
                      </a:r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動き</a:t>
                      </a:r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078908"/>
                  </a:ext>
                </a:extLst>
              </a:tr>
              <a:tr h="2805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鑑賞</a:t>
                      </a:r>
                      <a:endParaRPr kumimoji="1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 marL="0" marR="0" marT="72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lang="ja-JP" altLang="en-US" sz="800" dirty="0" smtClean="0"/>
                        <a:t>美術作品</a:t>
                      </a:r>
                      <a:endParaRPr lang="en-US" altLang="ja-JP" sz="800" dirty="0" smtClean="0"/>
                    </a:p>
                    <a:p>
                      <a:pPr algn="ctr">
                        <a:lnSpc>
                          <a:spcPts val="800"/>
                        </a:lnSpc>
                      </a:pPr>
                      <a:r>
                        <a:rPr lang="ja-JP" altLang="en-US" sz="800" dirty="0" smtClean="0"/>
                        <a:t>など</a:t>
                      </a:r>
                      <a:endParaRPr lang="ja-JP" altLang="en-US" sz="800" dirty="0"/>
                    </a:p>
                  </a:txBody>
                  <a:tcPr marL="0" marR="0" marT="36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 smtClean="0"/>
                    </a:p>
                  </a:txBody>
                  <a:tcPr marL="0" marR="0" marT="72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作者の心情や</a:t>
                      </a:r>
                      <a:endParaRPr kumimoji="1" lang="en-US" altLang="ja-JP" sz="8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意図</a:t>
                      </a:r>
                    </a:p>
                  </a:txBody>
                  <a:tcPr marL="0" marR="0" marT="36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719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創造的な表現の工夫</a:t>
                      </a:r>
                    </a:p>
                  </a:txBody>
                  <a:tcPr marL="0" marR="0" marT="36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719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その他</a:t>
                      </a:r>
                      <a:endParaRPr kumimoji="1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（　　　　　　　）</a:t>
                      </a:r>
                      <a:endParaRPr kumimoji="1" lang="ja-JP" altLang="en-US" sz="800" dirty="0" smtClean="0"/>
                    </a:p>
                  </a:txBody>
                  <a:tcPr marL="0" marR="0" marT="36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719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29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 marL="0" marR="0" marT="719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dirty="0" smtClean="0"/>
                        <a:t>美術の</a:t>
                      </a:r>
                      <a:endParaRPr kumimoji="1" lang="en-US" altLang="ja-JP" sz="800" dirty="0" smtClean="0"/>
                    </a:p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dirty="0" smtClean="0"/>
                        <a:t>働き</a:t>
                      </a:r>
                      <a:endParaRPr kumimoji="1" lang="en-US" altLang="ja-JP" sz="800" dirty="0" smtClean="0"/>
                    </a:p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dirty="0" smtClean="0"/>
                        <a:t>・</a:t>
                      </a:r>
                      <a:endParaRPr kumimoji="1" lang="en-US" altLang="ja-JP" sz="800" dirty="0" smtClean="0"/>
                    </a:p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dirty="0" smtClean="0"/>
                        <a:t>美術</a:t>
                      </a:r>
                      <a:endParaRPr kumimoji="1" lang="en-US" altLang="ja-JP" sz="800" dirty="0" smtClean="0"/>
                    </a:p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dirty="0" smtClean="0"/>
                        <a:t>文化</a:t>
                      </a:r>
                      <a:endParaRPr kumimoji="1" lang="ja-JP" altLang="en-US" sz="800" dirty="0"/>
                    </a:p>
                  </a:txBody>
                  <a:tcPr marL="0" marR="0" marT="36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 smtClean="0"/>
                    </a:p>
                  </a:txBody>
                  <a:tcPr marL="0" marR="0" marT="72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自然と美術との関り</a:t>
                      </a:r>
                    </a:p>
                  </a:txBody>
                  <a:tcPr marL="0" marR="0" marT="36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719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dirty="0" smtClean="0"/>
                        <a:t>生活や社会を心豊かに</a:t>
                      </a:r>
                      <a:endParaRPr kumimoji="1" lang="ja-JP" altLang="en-US" sz="800" dirty="0"/>
                    </a:p>
                  </a:txBody>
                  <a:tcPr marL="0" marR="0" marT="36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0" marR="0" marT="719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0" marR="0" marT="719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68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 smtClean="0"/>
                    </a:p>
                  </a:txBody>
                  <a:tcPr marL="0" marR="0" marT="72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美意識や創造性</a:t>
                      </a:r>
                      <a:endParaRPr kumimoji="1" lang="ja-JP" altLang="en-US" sz="800" dirty="0" smtClean="0"/>
                    </a:p>
                  </a:txBody>
                  <a:tcPr marL="0" marR="0" marT="36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719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日本の美術の</a:t>
                      </a:r>
                      <a:endParaRPr kumimoji="1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歴史や表現の特徴</a:t>
                      </a:r>
                      <a:endParaRPr kumimoji="1" lang="ja-JP" altLang="en-US" sz="800" dirty="0"/>
                    </a:p>
                  </a:txBody>
                  <a:tcPr marL="0" marR="0" marT="36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それぞれの国</a:t>
                      </a:r>
                      <a:endParaRPr kumimoji="1" lang="ja-JP" altLang="en-US" sz="800" dirty="0"/>
                    </a:p>
                  </a:txBody>
                  <a:tcPr marL="0" marR="0" marT="36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3" name="Group 315"/>
          <p:cNvGraphicFramePr>
            <a:graphicFrameLocks noGrp="1"/>
          </p:cNvGraphicFramePr>
          <p:nvPr>
            <p:extLst/>
          </p:nvPr>
        </p:nvGraphicFramePr>
        <p:xfrm>
          <a:off x="117475" y="5664200"/>
          <a:ext cx="2805635" cy="1077167"/>
        </p:xfrm>
        <a:graphic>
          <a:graphicData uri="http://schemas.openxmlformats.org/drawingml/2006/table">
            <a:tbl>
              <a:tblPr/>
              <a:tblGrid>
                <a:gridCol w="2805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83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　　　　　　　</a:t>
                      </a:r>
                      <a:r>
                        <a:rPr kumimoji="0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準備物</a:t>
                      </a: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0102" marR="9010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88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明朝" pitchFamily="17" charset="-128"/>
                          <a:cs typeface="Times New Roman" pitchFamily="18" charset="0"/>
                        </a:rPr>
                        <a:t>日本の絵画の鑑賞資料</a:t>
                      </a:r>
                      <a:endParaRPr kumimoji="0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明朝" pitchFamily="17" charset="-128"/>
                          <a:cs typeface="Times New Roman" pitchFamily="18" charset="0"/>
                        </a:rPr>
                        <a:t>参考作品（絹本、紙本）</a:t>
                      </a:r>
                      <a:endParaRPr kumimoji="0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明朝" pitchFamily="17" charset="-128"/>
                          <a:cs typeface="Times New Roman" pitchFamily="18" charset="0"/>
                        </a:rPr>
                        <a:t>日本画の材料</a:t>
                      </a:r>
                      <a:endParaRPr kumimoji="0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明朝" pitchFamily="17" charset="-128"/>
                          <a:cs typeface="Times New Roman" pitchFamily="18" charset="0"/>
                        </a:rPr>
                        <a:t>和紙</a:t>
                      </a:r>
                      <a:endParaRPr kumimoji="0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90102" marR="9010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223" name="テキスト ボックス 3"/>
          <p:cNvSpPr txBox="1">
            <a:spLocks noChangeArrowheads="1"/>
          </p:cNvSpPr>
          <p:nvPr/>
        </p:nvSpPr>
        <p:spPr bwMode="auto">
          <a:xfrm>
            <a:off x="112713" y="41275"/>
            <a:ext cx="21558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ja-JP" altLang="en-US" sz="1100" dirty="0">
                <a:solidFill>
                  <a:srgbClr val="000000"/>
                </a:solidFill>
                <a:latin typeface="Verdana" panose="020B0604030504040204" pitchFamily="34" charset="0"/>
              </a:rPr>
              <a:t>実感的に学ぶ授業の最小単位　　　　</a:t>
            </a:r>
            <a:endParaRPr lang="en-US" altLang="ja-JP" sz="10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65" name="表 64"/>
          <p:cNvGraphicFramePr>
            <a:graphicFrameLocks noGrp="1"/>
          </p:cNvGraphicFramePr>
          <p:nvPr>
            <p:extLst/>
          </p:nvPr>
        </p:nvGraphicFramePr>
        <p:xfrm>
          <a:off x="123032" y="4603535"/>
          <a:ext cx="2800078" cy="972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636888545"/>
                    </a:ext>
                  </a:extLst>
                </a:gridCol>
                <a:gridCol w="1087414">
                  <a:extLst>
                    <a:ext uri="{9D8B030D-6E8A-4147-A177-3AD203B41FA5}">
                      <a16:colId xmlns:a16="http://schemas.microsoft.com/office/drawing/2014/main" val="2826564785"/>
                    </a:ext>
                  </a:extLst>
                </a:gridCol>
              </a:tblGrid>
              <a:tr h="165029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【HP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キーワード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】</a:t>
                      </a:r>
                      <a:endParaRPr kumimoji="1" lang="ja-JP" altLang="en-US" sz="900" b="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6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材料</a:t>
                      </a:r>
                      <a:endParaRPr kumimoji="1" lang="ja-JP" altLang="en-US" sz="900" b="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1516" marR="91516"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方法</a:t>
                      </a:r>
                      <a:endParaRPr kumimoji="1" lang="ja-JP" altLang="en-US" sz="900" b="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1516" marR="91516" marT="45691" marB="45691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造形要素（中高）</a:t>
                      </a:r>
                      <a:endParaRPr kumimoji="1" lang="ja-JP" altLang="en-US" sz="900" b="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1516" marR="91516" marT="45691" marB="45691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1647">
                <a:tc>
                  <a:txBody>
                    <a:bodyPr/>
                    <a:lstStyle/>
                    <a:p>
                      <a:r>
                        <a:rPr lang="ja-JP" altLang="en-US" sz="800" dirty="0" smtClean="0"/>
                        <a:t>実物</a:t>
                      </a:r>
                    </a:p>
                    <a:p>
                      <a:r>
                        <a:rPr lang="ja-JP" altLang="en-US" sz="800" dirty="0" smtClean="0"/>
                        <a:t>画集</a:t>
                      </a:r>
                    </a:p>
                    <a:p>
                      <a:r>
                        <a:rPr lang="ja-JP" altLang="en-US" sz="800" dirty="0" smtClean="0"/>
                        <a:t>ワークシート</a:t>
                      </a:r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+mn-ea"/>
                      </a:endParaRPr>
                    </a:p>
                    <a:p>
                      <a:endParaRPr lang="ja-JP" altLang="en-US" sz="800" dirty="0" smtClean="0"/>
                    </a:p>
                  </a:txBody>
                  <a:tcPr marL="91516" marR="91516"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対話</a:t>
                      </a:r>
                    </a:p>
                    <a:p>
                      <a:pPr algn="l"/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比較</a:t>
                      </a:r>
                    </a:p>
                    <a:p>
                      <a:pPr algn="l"/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グループ活動</a:t>
                      </a:r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+mn-ea"/>
                      </a:endParaRPr>
                    </a:p>
                    <a:p>
                      <a:pPr algn="l"/>
                      <a:endParaRPr kumimoji="1" lang="ja-JP" altLang="en-US" sz="800" b="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1516" marR="91516" marT="45691" marB="45691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形体・形</a:t>
                      </a:r>
                    </a:p>
                    <a:p>
                      <a:pPr algn="l"/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色彩</a:t>
                      </a:r>
                    </a:p>
                    <a:p>
                      <a:pPr algn="l"/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単純化・強調・省略</a:t>
                      </a:r>
                    </a:p>
                    <a:p>
                      <a:pPr algn="l"/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空間</a:t>
                      </a:r>
                    </a:p>
                  </a:txBody>
                  <a:tcPr marL="91516" marR="91516" marT="45691" marB="45691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1500235"/>
                  </a:ext>
                </a:extLst>
              </a:tr>
            </a:tbl>
          </a:graphicData>
        </a:graphic>
      </p:graphicFrame>
      <p:sp>
        <p:nvSpPr>
          <p:cNvPr id="18" name="円/楕円 17"/>
          <p:cNvSpPr/>
          <p:nvPr/>
        </p:nvSpPr>
        <p:spPr>
          <a:xfrm>
            <a:off x="3081338" y="1144588"/>
            <a:ext cx="338137" cy="339725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prstClr val="white"/>
                </a:solidFill>
                <a:latin typeface="ＤＦ特太ゴシック体" pitchFamily="49" charset="-128"/>
                <a:ea typeface="ＤＦ特太ゴシック体" pitchFamily="49" charset="-128"/>
              </a:rPr>
              <a:t>１</a:t>
            </a:r>
          </a:p>
        </p:txBody>
      </p:sp>
      <p:sp>
        <p:nvSpPr>
          <p:cNvPr id="19" name="円/楕円 18"/>
          <p:cNvSpPr/>
          <p:nvPr/>
        </p:nvSpPr>
        <p:spPr>
          <a:xfrm>
            <a:off x="5602288" y="1144588"/>
            <a:ext cx="339725" cy="339725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prstClr val="white"/>
                </a:solidFill>
                <a:latin typeface="ＤＦ特太ゴシック体" pitchFamily="49" charset="-128"/>
                <a:ea typeface="ＤＦ特太ゴシック体" pitchFamily="49" charset="-128"/>
              </a:rPr>
              <a:t>２</a:t>
            </a:r>
          </a:p>
        </p:txBody>
      </p:sp>
      <p:sp>
        <p:nvSpPr>
          <p:cNvPr id="52" name="円/楕円 51"/>
          <p:cNvSpPr/>
          <p:nvPr/>
        </p:nvSpPr>
        <p:spPr>
          <a:xfrm>
            <a:off x="3122613" y="2879725"/>
            <a:ext cx="366712" cy="369888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prstClr val="white"/>
                </a:solidFill>
                <a:latin typeface="ＤＦ特太ゴシック体" pitchFamily="49" charset="-128"/>
                <a:ea typeface="ＤＦ特太ゴシック体" pitchFamily="49" charset="-128"/>
              </a:rPr>
              <a:t>3</a:t>
            </a:r>
            <a:endParaRPr lang="ja-JP" altLang="en-US" dirty="0">
              <a:solidFill>
                <a:prstClr val="white"/>
              </a:solidFill>
              <a:latin typeface="ＤＦ特太ゴシック体" pitchFamily="49" charset="-128"/>
              <a:ea typeface="ＤＦ特太ゴシック体" pitchFamily="49" charset="-128"/>
            </a:endParaRPr>
          </a:p>
        </p:txBody>
      </p:sp>
      <p:sp>
        <p:nvSpPr>
          <p:cNvPr id="6252" name="正方形/長方形 2"/>
          <p:cNvSpPr>
            <a:spLocks noChangeArrowheads="1"/>
          </p:cNvSpPr>
          <p:nvPr/>
        </p:nvSpPr>
        <p:spPr bwMode="auto">
          <a:xfrm>
            <a:off x="3899640" y="3965010"/>
            <a:ext cx="1898970" cy="1692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 lIns="0" tIns="0" rIns="0" bIns="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b="1" dirty="0">
                <a:latin typeface="ＭＳ Ｐゴシック" panose="020B0600070205080204" pitchFamily="50" charset="-128"/>
              </a:rPr>
              <a:t>思考力を使う問いかけ</a:t>
            </a:r>
            <a:endParaRPr lang="en-US" altLang="ja-JP" sz="1100" b="1" dirty="0">
              <a:latin typeface="ＭＳ Ｐゴシック" panose="020B0600070205080204" pitchFamily="50" charset="-128"/>
            </a:endParaRPr>
          </a:p>
        </p:txBody>
      </p:sp>
      <p:sp>
        <p:nvSpPr>
          <p:cNvPr id="58" name="円/楕円 57"/>
          <p:cNvSpPr/>
          <p:nvPr/>
        </p:nvSpPr>
        <p:spPr>
          <a:xfrm>
            <a:off x="665033" y="3453946"/>
            <a:ext cx="738616" cy="33813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59" name="円/楕円 58"/>
          <p:cNvSpPr/>
          <p:nvPr/>
        </p:nvSpPr>
        <p:spPr>
          <a:xfrm>
            <a:off x="1260228" y="4146288"/>
            <a:ext cx="864096" cy="3802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64" name="円/楕円 63"/>
          <p:cNvSpPr/>
          <p:nvPr/>
        </p:nvSpPr>
        <p:spPr>
          <a:xfrm>
            <a:off x="-9525" y="5594350"/>
            <a:ext cx="407988" cy="409575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prstClr val="white"/>
                </a:solidFill>
                <a:latin typeface="ＤＦ特太ゴシック体" pitchFamily="49" charset="-128"/>
                <a:ea typeface="ＤＦ特太ゴシック体" pitchFamily="49" charset="-128"/>
              </a:rPr>
              <a:t>４</a:t>
            </a:r>
          </a:p>
        </p:txBody>
      </p:sp>
      <p:graphicFrame>
        <p:nvGraphicFramePr>
          <p:cNvPr id="66" name="Group 3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725357"/>
              </p:ext>
            </p:extLst>
          </p:nvPr>
        </p:nvGraphicFramePr>
        <p:xfrm>
          <a:off x="150813" y="358775"/>
          <a:ext cx="8813675" cy="623889"/>
        </p:xfrm>
        <a:graphic>
          <a:graphicData uri="http://schemas.openxmlformats.org/drawingml/2006/table">
            <a:tbl>
              <a:tblPr/>
              <a:tblGrid>
                <a:gridCol w="1137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95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03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7820">
                  <a:extLst>
                    <a:ext uri="{9D8B030D-6E8A-4147-A177-3AD203B41FA5}">
                      <a16:colId xmlns:a16="http://schemas.microsoft.com/office/drawing/2014/main" val="4259983833"/>
                    </a:ext>
                  </a:extLst>
                </a:gridCol>
              </a:tblGrid>
              <a:tr h="365253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指導</a:t>
                      </a:r>
                      <a:r>
                        <a:rPr kumimoji="1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ユニット </a:t>
                      </a: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Ver.R1.12</a:t>
                      </a:r>
                    </a:p>
                  </a:txBody>
                  <a:tcPr marL="91498" marR="91498" marT="45467" marB="45467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題材名</a:t>
                      </a:r>
                    </a:p>
                  </a:txBody>
                  <a:tcPr marL="91498" marR="91498" marT="45467" marB="45467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  <a:cs typeface="+mn-cs"/>
                        </a:rPr>
                        <a:t>季節感のある静物を描く（日本画）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-128"/>
                        <a:cs typeface="+mn-cs"/>
                      </a:endParaRPr>
                    </a:p>
                  </a:txBody>
                  <a:tcPr marL="91498" marR="91498" marT="45467" marB="45467" anchor="ctr" horzOverflow="overflow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導入／展開／まとめ</a:t>
                      </a: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35" marR="91435" marT="45414" marB="45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指導案など資料</a:t>
                      </a:r>
                    </a:p>
                  </a:txBody>
                  <a:tcPr marL="91435" marR="91435" marT="45414" marB="45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道具・鑑賞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box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1435" marR="91435" marT="45414" marB="45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ja-JP" altLang="en-US" sz="900" dirty="0" smtClean="0">
                          <a:solidFill>
                            <a:prstClr val="black"/>
                          </a:solidFill>
                          <a:latin typeface="Verdana" pitchFamily="34" charset="0"/>
                        </a:rPr>
                        <a:t>作成日</a:t>
                      </a:r>
                      <a:endParaRPr kumimoji="1" lang="ja-JP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1435" marR="91435" marT="45414" marB="4541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63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ja-JP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/>
                        </a:rPr>
                        <a:t>①　</a:t>
                      </a:r>
                      <a:r>
                        <a:rPr lang="ja-JP" altLang="ja-JP" sz="1100" kern="1200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Arial"/>
                        </a:rPr>
                        <a:t>日本</a:t>
                      </a:r>
                      <a:r>
                        <a:rPr lang="ja-JP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Arial"/>
                        </a:rPr>
                        <a:t>絵画</a:t>
                      </a:r>
                      <a:r>
                        <a:rPr lang="ja-JP" altLang="ja-JP" sz="1100" kern="1200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Arial"/>
                        </a:rPr>
                        <a:t>の特徴を</a:t>
                      </a:r>
                      <a:r>
                        <a:rPr lang="ja-JP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Arial"/>
                        </a:rPr>
                        <a:t>感じ取ろう</a:t>
                      </a:r>
                      <a:endParaRPr lang="ja-JP" altLang="ja-JP" sz="1100" kern="100" dirty="0">
                        <a:effectLst/>
                        <a:latin typeface="ＭＳ Ｐゴシック" panose="020B0600070205080204" pitchFamily="50" charset="-128"/>
                        <a:ea typeface="+mn-ea"/>
                        <a:cs typeface="Times New Roman"/>
                      </a:endParaRPr>
                    </a:p>
                  </a:txBody>
                  <a:tcPr marL="91498" marR="91498" marT="45467" marB="45467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１</a:t>
                      </a:r>
                      <a:r>
                        <a:rPr kumimoji="0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時間</a:t>
                      </a:r>
                      <a:r>
                        <a:rPr kumimoji="0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扱い（１～１時間目）</a:t>
                      </a:r>
                      <a:endParaRPr kumimoji="0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91435" marR="91435" marT="45414" marB="45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ある　なし</a:t>
                      </a:r>
                    </a:p>
                  </a:txBody>
                  <a:tcPr marL="91435" marR="91435" marT="45414" marB="45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ある　なし</a:t>
                      </a:r>
                    </a:p>
                  </a:txBody>
                  <a:tcPr marL="91435" marR="91435" marT="45414" marB="45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dirty="0" smtClean="0">
                          <a:solidFill>
                            <a:prstClr val="black"/>
                          </a:solidFill>
                          <a:latin typeface="Verdana" pitchFamily="34" charset="0"/>
                        </a:rPr>
                        <a:t>R1.12.3</a:t>
                      </a:r>
                      <a:endParaRPr lang="ja-JP" altLang="en-US" sz="1050" dirty="0" smtClean="0">
                        <a:solidFill>
                          <a:prstClr val="black"/>
                        </a:solidFill>
                        <a:latin typeface="Verdana" pitchFamily="34" charset="0"/>
                      </a:endParaRPr>
                    </a:p>
                  </a:txBody>
                  <a:tcPr marL="91435" marR="91435" marT="45414" marB="4541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283" name="テキスト ボックス 35"/>
          <p:cNvSpPr txBox="1">
            <a:spLocks noChangeArrowheads="1"/>
          </p:cNvSpPr>
          <p:nvPr/>
        </p:nvSpPr>
        <p:spPr bwMode="auto">
          <a:xfrm>
            <a:off x="7651185" y="88357"/>
            <a:ext cx="133882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/>
              <a:t>福井県造形教育</a:t>
            </a:r>
            <a:r>
              <a:rPr lang="ja-JP" altLang="en-US" sz="900" dirty="0" smtClean="0"/>
              <a:t>研究会</a:t>
            </a:r>
            <a:endParaRPr lang="ja-JP" altLang="en-US" sz="900" dirty="0"/>
          </a:p>
        </p:txBody>
      </p:sp>
      <p:sp>
        <p:nvSpPr>
          <p:cNvPr id="6284" name="円/楕円 29"/>
          <p:cNvSpPr>
            <a:spLocks noChangeArrowheads="1"/>
          </p:cNvSpPr>
          <p:nvPr/>
        </p:nvSpPr>
        <p:spPr bwMode="auto">
          <a:xfrm>
            <a:off x="7166183" y="752789"/>
            <a:ext cx="314325" cy="200025"/>
          </a:xfrm>
          <a:prstGeom prst="ellips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>
              <a:solidFill>
                <a:srgbClr val="FF0000"/>
              </a:solidFill>
            </a:endParaRPr>
          </a:p>
        </p:txBody>
      </p:sp>
      <p:sp>
        <p:nvSpPr>
          <p:cNvPr id="6285" name="円/楕円 29"/>
          <p:cNvSpPr>
            <a:spLocks noChangeArrowheads="1"/>
          </p:cNvSpPr>
          <p:nvPr/>
        </p:nvSpPr>
        <p:spPr bwMode="auto">
          <a:xfrm>
            <a:off x="7625531" y="756223"/>
            <a:ext cx="314325" cy="200025"/>
          </a:xfrm>
          <a:prstGeom prst="ellips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>
              <a:solidFill>
                <a:srgbClr val="FF0000"/>
              </a:solidFill>
            </a:endParaRPr>
          </a:p>
        </p:txBody>
      </p:sp>
      <p:sp>
        <p:nvSpPr>
          <p:cNvPr id="6286" name="円/楕円 29"/>
          <p:cNvSpPr>
            <a:spLocks noChangeArrowheads="1"/>
          </p:cNvSpPr>
          <p:nvPr/>
        </p:nvSpPr>
        <p:spPr bwMode="auto">
          <a:xfrm>
            <a:off x="5243151" y="441004"/>
            <a:ext cx="367395" cy="212960"/>
          </a:xfrm>
          <a:prstGeom prst="ellips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>
              <a:solidFill>
                <a:srgbClr val="FF0000"/>
              </a:solidFill>
            </a:endParaRPr>
          </a:p>
        </p:txBody>
      </p:sp>
      <p:sp>
        <p:nvSpPr>
          <p:cNvPr id="31" name="円/楕円 57"/>
          <p:cNvSpPr/>
          <p:nvPr/>
        </p:nvSpPr>
        <p:spPr>
          <a:xfrm>
            <a:off x="1430066" y="3461983"/>
            <a:ext cx="738616" cy="33813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2" name="円/楕円 57"/>
          <p:cNvSpPr/>
          <p:nvPr/>
        </p:nvSpPr>
        <p:spPr>
          <a:xfrm>
            <a:off x="620751" y="4152393"/>
            <a:ext cx="639477" cy="33813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5" name="円/楕円 57"/>
          <p:cNvSpPr/>
          <p:nvPr/>
        </p:nvSpPr>
        <p:spPr>
          <a:xfrm>
            <a:off x="467543" y="1331091"/>
            <a:ext cx="705039" cy="33813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6" name="円/楕円 57"/>
          <p:cNvSpPr/>
          <p:nvPr/>
        </p:nvSpPr>
        <p:spPr>
          <a:xfrm>
            <a:off x="1577869" y="1364929"/>
            <a:ext cx="456478" cy="33813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9" name="円/楕円 57"/>
          <p:cNvSpPr/>
          <p:nvPr/>
        </p:nvSpPr>
        <p:spPr>
          <a:xfrm>
            <a:off x="2053717" y="1371691"/>
            <a:ext cx="456478" cy="33813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0" name="円/楕円 57"/>
          <p:cNvSpPr/>
          <p:nvPr/>
        </p:nvSpPr>
        <p:spPr>
          <a:xfrm>
            <a:off x="1146987" y="1353569"/>
            <a:ext cx="456478" cy="33813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1" name="円/楕円 57"/>
          <p:cNvSpPr/>
          <p:nvPr/>
        </p:nvSpPr>
        <p:spPr>
          <a:xfrm>
            <a:off x="666728" y="3794793"/>
            <a:ext cx="1024952" cy="33813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6316663" y="5013176"/>
            <a:ext cx="906462" cy="96471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角丸四角形吹き出し 46"/>
          <p:cNvSpPr/>
          <p:nvPr/>
        </p:nvSpPr>
        <p:spPr>
          <a:xfrm>
            <a:off x="5596507" y="3777192"/>
            <a:ext cx="1361832" cy="652084"/>
          </a:xfrm>
          <a:prstGeom prst="wedgeRoundRectCallout">
            <a:avLst>
              <a:gd name="adj1" fmla="val -22960"/>
              <a:gd name="adj2" fmla="val -81130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defRPr/>
            </a:pPr>
            <a:r>
              <a:rPr lang="ja-JP" altLang="en-US" sz="1000" dirty="0" smtClean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・形のとらえ方は？</a:t>
            </a:r>
            <a:endParaRPr lang="en-US" altLang="ja-JP" sz="1000" dirty="0" smtClean="0">
              <a:solidFill>
                <a:schemeClr val="tx1"/>
              </a:solidFill>
              <a:latin typeface="Calibri" pitchFamily="34" charset="0"/>
              <a:ea typeface="ＭＳ Ｐゴシック" charset="-128"/>
            </a:endParaRPr>
          </a:p>
          <a:p>
            <a:pPr lvl="0">
              <a:defRPr/>
            </a:pPr>
            <a:r>
              <a:rPr lang="ja-JP" altLang="en-US" sz="1000" dirty="0" smtClean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・色の表現は？　</a:t>
            </a:r>
            <a:endParaRPr lang="en-US" altLang="ja-JP" sz="1000" dirty="0" smtClean="0">
              <a:solidFill>
                <a:schemeClr val="tx1"/>
              </a:solidFill>
              <a:latin typeface="Calibri" pitchFamily="34" charset="0"/>
              <a:ea typeface="ＭＳ Ｐゴシック" charset="-128"/>
            </a:endParaRPr>
          </a:p>
          <a:p>
            <a:pPr lvl="0">
              <a:defRPr/>
            </a:pPr>
            <a:r>
              <a:rPr lang="ja-JP" altLang="en-US" sz="1000" dirty="0" smtClean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・題材は？</a:t>
            </a:r>
            <a:endParaRPr lang="en-US" altLang="ja-JP" sz="1000" dirty="0">
              <a:solidFill>
                <a:schemeClr val="tx1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446039" y="3294144"/>
            <a:ext cx="2329014" cy="250573"/>
          </a:xfrm>
          <a:prstGeom prst="rect">
            <a:avLst/>
          </a:prstGeom>
          <a:solidFill>
            <a:srgbClr val="CCFF99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「大和絵と日本画の違いって何？」</a:t>
            </a:r>
            <a:endParaRPr kumimoji="1" lang="ja-JP" altLang="en-US" sz="1100" dirty="0"/>
          </a:p>
        </p:txBody>
      </p:sp>
      <p:sp>
        <p:nvSpPr>
          <p:cNvPr id="33" name="角丸四角形吹き出し 32"/>
          <p:cNvSpPr/>
          <p:nvPr/>
        </p:nvSpPr>
        <p:spPr bwMode="auto">
          <a:xfrm>
            <a:off x="3185587" y="3378200"/>
            <a:ext cx="1384300" cy="341313"/>
          </a:xfrm>
          <a:prstGeom prst="wedgeRoundRectCallout">
            <a:avLst>
              <a:gd name="adj1" fmla="val -35877"/>
              <a:gd name="adj2" fmla="val -49967"/>
              <a:gd name="adj3" fmla="val 16667"/>
            </a:avLst>
          </a:prstGeom>
          <a:solidFill>
            <a:srgbClr val="FFFF99"/>
          </a:solidFill>
          <a:ln w="158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0" rIns="0" bIns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>
                <a:solidFill>
                  <a:prstClr val="black"/>
                </a:solidFill>
              </a:rPr>
              <a:t>主体的に学ぶ工夫</a:t>
            </a:r>
            <a:endParaRPr lang="en-US" altLang="ja-JP" sz="1200" dirty="0">
              <a:solidFill>
                <a:prstClr val="black"/>
              </a:solidFill>
            </a:endParaRPr>
          </a:p>
        </p:txBody>
      </p:sp>
      <p:pic>
        <p:nvPicPr>
          <p:cNvPr id="43" name="図 42" descr="C:\Documents and Settings\nomura-yukari\Local Settings\Temporary Internet Files\Content.IE5\S4CYTVNR\MC900343747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91442">
            <a:off x="5294884" y="3920266"/>
            <a:ext cx="2889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正方形/長方形 47"/>
          <p:cNvSpPr/>
          <p:nvPr/>
        </p:nvSpPr>
        <p:spPr>
          <a:xfrm>
            <a:off x="4811651" y="4566697"/>
            <a:ext cx="2803015" cy="250573"/>
          </a:xfrm>
          <a:prstGeom prst="rect">
            <a:avLst/>
          </a:prstGeom>
          <a:solidFill>
            <a:srgbClr val="CCFF99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sz="1100" b="1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グループで話し合ってみよう</a:t>
            </a:r>
            <a:endParaRPr lang="en-US" altLang="ja-JP" sz="1100" b="1" dirty="0">
              <a:solidFill>
                <a:schemeClr val="tx1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55" name="角丸四角形吹き出し 54"/>
          <p:cNvSpPr/>
          <p:nvPr/>
        </p:nvSpPr>
        <p:spPr bwMode="auto">
          <a:xfrm>
            <a:off x="3185587" y="4526514"/>
            <a:ext cx="1631950" cy="309562"/>
          </a:xfrm>
          <a:prstGeom prst="wedgeRoundRectCallout">
            <a:avLst>
              <a:gd name="adj1" fmla="val -35877"/>
              <a:gd name="adj2" fmla="val -49967"/>
              <a:gd name="adj3" fmla="val 16667"/>
            </a:avLst>
          </a:prstGeom>
          <a:solidFill>
            <a:srgbClr val="FFFF99"/>
          </a:solidFill>
          <a:ln w="158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0" rIns="0" bIns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対話的な学びの場面</a:t>
            </a:r>
            <a:endParaRPr lang="en-US" altLang="ja-JP" sz="12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7272664" y="4233476"/>
            <a:ext cx="1471871" cy="105089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000" dirty="0" smtClean="0">
                <a:solidFill>
                  <a:schemeClr val="tx1"/>
                </a:solidFill>
              </a:rPr>
              <a:t>フェノロサ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1000" dirty="0" smtClean="0">
                <a:solidFill>
                  <a:schemeClr val="tx1"/>
                </a:solidFill>
              </a:rPr>
              <a:t>１ </a:t>
            </a:r>
            <a:r>
              <a:rPr lang="ja-JP" altLang="en-US" sz="1000" dirty="0">
                <a:solidFill>
                  <a:schemeClr val="tx1"/>
                </a:solidFill>
              </a:rPr>
              <a:t>，写実</a:t>
            </a:r>
            <a:r>
              <a:rPr lang="ja-JP" altLang="en-US" sz="1000" dirty="0" smtClean="0">
                <a:solidFill>
                  <a:schemeClr val="tx1"/>
                </a:solidFill>
              </a:rPr>
              <a:t>を追わない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1000" dirty="0">
                <a:solidFill>
                  <a:schemeClr val="tx1"/>
                </a:solidFill>
              </a:rPr>
              <a:t>２ ，陰影</a:t>
            </a:r>
            <a:r>
              <a:rPr lang="ja-JP" altLang="en-US" sz="1000" dirty="0" smtClean="0">
                <a:solidFill>
                  <a:schemeClr val="tx1"/>
                </a:solidFill>
              </a:rPr>
              <a:t>がない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1000" dirty="0">
                <a:solidFill>
                  <a:schemeClr val="tx1"/>
                </a:solidFill>
              </a:rPr>
              <a:t>３ ，輪郭</a:t>
            </a:r>
            <a:r>
              <a:rPr lang="ja-JP" altLang="en-US" sz="1000" dirty="0" smtClean="0">
                <a:solidFill>
                  <a:schemeClr val="tx1"/>
                </a:solidFill>
              </a:rPr>
              <a:t>がある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1000" dirty="0">
                <a:solidFill>
                  <a:schemeClr val="tx1"/>
                </a:solidFill>
              </a:rPr>
              <a:t>４ ，色調</a:t>
            </a:r>
            <a:r>
              <a:rPr lang="ja-JP" altLang="en-US" sz="1000" dirty="0" smtClean="0">
                <a:solidFill>
                  <a:schemeClr val="tx1"/>
                </a:solidFill>
              </a:rPr>
              <a:t>が濃厚でない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1000" dirty="0">
                <a:solidFill>
                  <a:schemeClr val="tx1"/>
                </a:solidFill>
              </a:rPr>
              <a:t>５ ，表現</a:t>
            </a:r>
            <a:r>
              <a:rPr lang="ja-JP" altLang="en-US" sz="1000" dirty="0" smtClean="0">
                <a:solidFill>
                  <a:schemeClr val="tx1"/>
                </a:solidFill>
              </a:rPr>
              <a:t>が簡潔</a:t>
            </a:r>
            <a:endParaRPr lang="en-US" altLang="ja-JP" sz="1000" dirty="0" smtClean="0">
              <a:solidFill>
                <a:schemeClr val="tx1"/>
              </a:solidFill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7323346" y="4023349"/>
            <a:ext cx="1352342" cy="4059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000" b="1" dirty="0" smtClean="0">
                <a:solidFill>
                  <a:schemeClr val="tx1"/>
                </a:solidFill>
              </a:rPr>
              <a:t>フェノロサの</a:t>
            </a:r>
            <a:endParaRPr lang="en-US" altLang="ja-JP" sz="10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ja-JP" altLang="en-US" sz="1000" b="1" dirty="0" smtClean="0">
                <a:solidFill>
                  <a:schemeClr val="tx1"/>
                </a:solidFill>
              </a:rPr>
              <a:t>「</a:t>
            </a:r>
            <a:r>
              <a:rPr lang="en-US" altLang="ja-JP" sz="1000" b="1" dirty="0" smtClean="0">
                <a:solidFill>
                  <a:schemeClr val="tx1"/>
                </a:solidFill>
              </a:rPr>
              <a:t>Japanese</a:t>
            </a:r>
            <a:r>
              <a:rPr lang="ja-JP" altLang="en-US" sz="1000" b="1" dirty="0">
                <a:solidFill>
                  <a:schemeClr val="tx1"/>
                </a:solidFill>
              </a:rPr>
              <a:t>　</a:t>
            </a:r>
            <a:r>
              <a:rPr lang="en-US" altLang="ja-JP" sz="1000" b="1" dirty="0" smtClean="0">
                <a:solidFill>
                  <a:schemeClr val="tx1"/>
                </a:solidFill>
              </a:rPr>
              <a:t>Painting</a:t>
            </a:r>
            <a:r>
              <a:rPr lang="ja-JP" altLang="en-US" sz="1000" b="1" dirty="0" smtClean="0">
                <a:solidFill>
                  <a:schemeClr val="tx1"/>
                </a:solidFill>
              </a:rPr>
              <a:t>」</a:t>
            </a:r>
            <a:endParaRPr lang="en-US" altLang="ja-JP" sz="1000" b="1" dirty="0" smtClean="0">
              <a:solidFill>
                <a:schemeClr val="tx1"/>
              </a:solidFill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4965700" y="5573649"/>
            <a:ext cx="2803015" cy="250573"/>
          </a:xfrm>
          <a:prstGeom prst="rect">
            <a:avLst/>
          </a:prstGeom>
          <a:solidFill>
            <a:srgbClr val="CCFF99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sz="1100" b="1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フェノロサの定義と比較してみよう</a:t>
            </a:r>
            <a:endParaRPr lang="en-US" altLang="ja-JP" sz="1100" b="1" dirty="0">
              <a:solidFill>
                <a:schemeClr val="tx1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57" name="角丸四角形吹き出し 56"/>
          <p:cNvSpPr/>
          <p:nvPr/>
        </p:nvSpPr>
        <p:spPr bwMode="auto">
          <a:xfrm>
            <a:off x="3122613" y="5512405"/>
            <a:ext cx="1843087" cy="373062"/>
          </a:xfrm>
          <a:prstGeom prst="wedgeRoundRectCallout">
            <a:avLst>
              <a:gd name="adj1" fmla="val -35877"/>
              <a:gd name="adj2" fmla="val -49967"/>
              <a:gd name="adj3" fmla="val 16667"/>
            </a:avLst>
          </a:prstGeom>
          <a:solidFill>
            <a:srgbClr val="FFFF99"/>
          </a:solidFill>
          <a:ln w="158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深い学びを成立させる工夫</a:t>
            </a:r>
            <a:endParaRPr lang="en-US" altLang="ja-JP" sz="1200" b="1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099" y="5494499"/>
            <a:ext cx="1772651" cy="1091866"/>
          </a:xfrm>
          <a:prstGeom prst="rect">
            <a:avLst/>
          </a:prstGeom>
        </p:spPr>
      </p:pic>
      <p:sp>
        <p:nvSpPr>
          <p:cNvPr id="50" name="角丸四角形吹き出し 49"/>
          <p:cNvSpPr/>
          <p:nvPr/>
        </p:nvSpPr>
        <p:spPr>
          <a:xfrm>
            <a:off x="5177620" y="5102150"/>
            <a:ext cx="1361832" cy="407206"/>
          </a:xfrm>
          <a:prstGeom prst="wedgeRoundRectCallout">
            <a:avLst>
              <a:gd name="adj1" fmla="val -70030"/>
              <a:gd name="adj2" fmla="val -4735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defRPr/>
            </a:pPr>
            <a:r>
              <a:rPr lang="ja-JP" altLang="en-US" sz="1000" dirty="0" smtClean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・どの</a:t>
            </a:r>
            <a:r>
              <a:rPr lang="ja-JP" altLang="en-US" sz="1000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作品に</a:t>
            </a:r>
            <a:r>
              <a:rPr lang="ja-JP" altLang="en-US" sz="1000" dirty="0" smtClean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ついて</a:t>
            </a:r>
            <a:endParaRPr lang="en-US" altLang="ja-JP" sz="1000" dirty="0" smtClean="0">
              <a:solidFill>
                <a:schemeClr val="tx1"/>
              </a:solidFill>
              <a:latin typeface="Calibri" pitchFamily="34" charset="0"/>
              <a:ea typeface="ＭＳ Ｐゴシック" charset="-128"/>
            </a:endParaRPr>
          </a:p>
          <a:p>
            <a:pPr lvl="0">
              <a:defRPr/>
            </a:pPr>
            <a:r>
              <a:rPr lang="ja-JP" altLang="en-US" sz="1000" dirty="0" smtClean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・なぜそう思う？</a:t>
            </a:r>
            <a:endParaRPr lang="en-US" altLang="ja-JP" sz="1000" dirty="0">
              <a:solidFill>
                <a:schemeClr val="tx1"/>
              </a:solidFill>
              <a:latin typeface="Calibri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27545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294" y="2225606"/>
            <a:ext cx="2483768" cy="186282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310" y="312385"/>
            <a:ext cx="1376646" cy="206084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9883" y="319446"/>
            <a:ext cx="4067944" cy="3050958"/>
          </a:xfrm>
          <a:prstGeom prst="rect">
            <a:avLst/>
          </a:prstGeom>
        </p:spPr>
      </p:pic>
      <p:sp>
        <p:nvSpPr>
          <p:cNvPr id="8194" name="Rectangle 14"/>
          <p:cNvSpPr>
            <a:spLocks noChangeArrowheads="1"/>
          </p:cNvSpPr>
          <p:nvPr/>
        </p:nvSpPr>
        <p:spPr bwMode="auto">
          <a:xfrm>
            <a:off x="107950" y="85725"/>
            <a:ext cx="13388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 smtClean="0">
                <a:solidFill>
                  <a:schemeClr val="tx2"/>
                </a:solidFill>
                <a:latin typeface="Arial" panose="020B0604020202020204" pitchFamily="34" charset="0"/>
              </a:rPr>
              <a:t>授業の展開</a:t>
            </a:r>
            <a:endParaRPr lang="ja-JP" altLang="en-US" sz="18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968311"/>
              </p:ext>
            </p:extLst>
          </p:nvPr>
        </p:nvGraphicFramePr>
        <p:xfrm>
          <a:off x="323528" y="4509120"/>
          <a:ext cx="8524628" cy="2217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288081173"/>
                    </a:ext>
                  </a:extLst>
                </a:gridCol>
                <a:gridCol w="2605907">
                  <a:extLst>
                    <a:ext uri="{9D8B030D-6E8A-4147-A177-3AD203B41FA5}">
                      <a16:colId xmlns:a16="http://schemas.microsoft.com/office/drawing/2014/main" val="3128718672"/>
                    </a:ext>
                  </a:extLst>
                </a:gridCol>
                <a:gridCol w="2491420">
                  <a:extLst>
                    <a:ext uri="{9D8B030D-6E8A-4147-A177-3AD203B41FA5}">
                      <a16:colId xmlns:a16="http://schemas.microsoft.com/office/drawing/2014/main" val="2510327318"/>
                    </a:ext>
                  </a:extLst>
                </a:gridCol>
                <a:gridCol w="2131157">
                  <a:extLst>
                    <a:ext uri="{9D8B030D-6E8A-4147-A177-3AD203B41FA5}">
                      <a16:colId xmlns:a16="http://schemas.microsoft.com/office/drawing/2014/main" val="1800687787"/>
                    </a:ext>
                  </a:extLst>
                </a:gridCol>
              </a:tblGrid>
              <a:tr h="182021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A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B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C</a:t>
                      </a:r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7881815"/>
                  </a:ext>
                </a:extLst>
              </a:tr>
              <a:tr h="528322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知識・理解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日本画の言葉の由来について、時代や人物のかかわりまで理解している。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日本画という言葉が使われるようになった時代を理解している。</a:t>
                      </a:r>
                    </a:p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日本画という言葉があることを知っている。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4702874"/>
                  </a:ext>
                </a:extLst>
              </a:tr>
              <a:tr h="617066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思考力・判断力・表現力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・大和絵の特徴について、線や色の用い方に着目して説明しようとする。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・日本画の特徴について、大和絵との違いを挙げながら説明しようとする。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・大和絵の特徴について、自分なりの視点で説明しようとする。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・日本画の特徴について、自分なりの視点で説明しようとする。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・大和絵の特徴について、考えようとする。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・日本画の特徴について、考えようとする。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049587"/>
                  </a:ext>
                </a:extLst>
              </a:tr>
              <a:tr h="480378">
                <a:tc>
                  <a:txBody>
                    <a:bodyPr/>
                    <a:lstStyle/>
                    <a:p>
                      <a:r>
                        <a:rPr kumimoji="1" lang="ja-JP" alt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主体的に学習に取り組む態度</a:t>
                      </a:r>
                      <a:endParaRPr kumimoji="1" lang="ja-JP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日本古来の表現の特徴に興味を持ち、表現につなげようとする。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日本古来の表現の特徴に興味を持っている。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日本古来の表現の特徴に気づいている。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3569986"/>
                  </a:ext>
                </a:extLst>
              </a:tr>
            </a:tbl>
          </a:graphicData>
        </a:graphic>
      </p:graphicFrame>
      <p:sp>
        <p:nvSpPr>
          <p:cNvPr id="16" name="テキスト ボックス 3"/>
          <p:cNvSpPr txBox="1">
            <a:spLocks noChangeArrowheads="1"/>
          </p:cNvSpPr>
          <p:nvPr/>
        </p:nvSpPr>
        <p:spPr bwMode="auto">
          <a:xfrm>
            <a:off x="223838" y="4204724"/>
            <a:ext cx="554461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1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学習活動の評価</a:t>
            </a: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endParaRPr lang="en-US" altLang="ja-JP" sz="105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01" y="2060785"/>
            <a:ext cx="1354468" cy="2027647"/>
          </a:xfrm>
          <a:prstGeom prst="rect">
            <a:avLst/>
          </a:prstGeom>
        </p:spPr>
      </p:pic>
      <p:sp>
        <p:nvSpPr>
          <p:cNvPr id="24" name="角丸四角形吹き出し 23"/>
          <p:cNvSpPr/>
          <p:nvPr/>
        </p:nvSpPr>
        <p:spPr>
          <a:xfrm>
            <a:off x="331929" y="785741"/>
            <a:ext cx="1114850" cy="708025"/>
          </a:xfrm>
          <a:prstGeom prst="wedgeRoundRectCallout">
            <a:avLst>
              <a:gd name="adj1" fmla="val 73721"/>
              <a:gd name="adj2" fmla="val 22957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ja-JP" altLang="en-US" sz="1000" dirty="0" smtClean="0">
                <a:latin typeface="ＭＳ Ｐゴシック" panose="020B0600070205080204" pitchFamily="50" charset="-128"/>
              </a:rPr>
              <a:t>教科書の日本美術の流れや図版を参照</a:t>
            </a:r>
            <a:endParaRPr lang="ja-JP" altLang="en-US" sz="1000" dirty="0">
              <a:latin typeface="ＭＳ Ｐゴシック" panose="020B0600070205080204" pitchFamily="50" charset="-128"/>
            </a:endParaRPr>
          </a:p>
        </p:txBody>
      </p:sp>
      <p:sp>
        <p:nvSpPr>
          <p:cNvPr id="32" name="角丸四角形吹き出し 31"/>
          <p:cNvSpPr/>
          <p:nvPr/>
        </p:nvSpPr>
        <p:spPr>
          <a:xfrm>
            <a:off x="206839" y="1693656"/>
            <a:ext cx="1827213" cy="858838"/>
          </a:xfrm>
          <a:prstGeom prst="wedgeRoundRectCallout">
            <a:avLst>
              <a:gd name="adj1" fmla="val 35452"/>
              <a:gd name="adj2" fmla="val 7811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ja-JP" altLang="en-US" sz="1000" dirty="0" smtClean="0">
                <a:latin typeface="ＭＳ Ｐゴシック" panose="020B0600070205080204" pitchFamily="50" charset="-128"/>
              </a:rPr>
              <a:t>実物の絹本、紙本の作品を用意</a:t>
            </a:r>
            <a:endParaRPr lang="en-US" altLang="ja-JP" sz="1000" dirty="0" smtClean="0">
              <a:latin typeface="ＭＳ Ｐゴシック" panose="020B0600070205080204" pitchFamily="50" charset="-128"/>
            </a:endParaRPr>
          </a:p>
          <a:p>
            <a:pPr eaLnBrk="1" hangingPunct="1">
              <a:defRPr/>
            </a:pPr>
            <a:r>
              <a:rPr lang="ja-JP" altLang="en-US" sz="1000" dirty="0" smtClean="0">
                <a:latin typeface="ＭＳ Ｐゴシック" panose="020B0600070205080204" pitchFamily="50" charset="-128"/>
              </a:rPr>
              <a:t>伝統的</a:t>
            </a:r>
            <a:r>
              <a:rPr lang="ja-JP" altLang="en-US" sz="1000" dirty="0">
                <a:latin typeface="ＭＳ Ｐゴシック" panose="020B0600070205080204" pitchFamily="50" charset="-128"/>
              </a:rPr>
              <a:t>描き方</a:t>
            </a:r>
            <a:r>
              <a:rPr lang="ja-JP" altLang="en-US" sz="1000" dirty="0" smtClean="0">
                <a:latin typeface="ＭＳ Ｐゴシック" panose="020B0600070205080204" pitchFamily="50" charset="-128"/>
              </a:rPr>
              <a:t>と現代的描き方を比較</a:t>
            </a:r>
            <a:endParaRPr lang="ja-JP" altLang="en-US" sz="1000" dirty="0">
              <a:latin typeface="ＭＳ Ｐゴシック" panose="020B0600070205080204" pitchFamily="50" charset="-128"/>
            </a:endParaRPr>
          </a:p>
        </p:txBody>
      </p:sp>
      <p:sp>
        <p:nvSpPr>
          <p:cNvPr id="12" name="角丸四角形吹き出し 11"/>
          <p:cNvSpPr/>
          <p:nvPr/>
        </p:nvSpPr>
        <p:spPr>
          <a:xfrm>
            <a:off x="4383094" y="3214925"/>
            <a:ext cx="1889125" cy="574675"/>
          </a:xfrm>
          <a:prstGeom prst="wedgeRoundRectCallout">
            <a:avLst>
              <a:gd name="adj1" fmla="val 24887"/>
              <a:gd name="adj2" fmla="val -15683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ja-JP" altLang="en-US" sz="1000" dirty="0" smtClean="0">
                <a:latin typeface="ＭＳ Ｐゴシック" panose="020B0600070205080204" pitchFamily="50" charset="-128"/>
              </a:rPr>
              <a:t>生徒の意見をまとめて視覚化し共有する</a:t>
            </a:r>
            <a:endParaRPr lang="ja-JP" altLang="en-US" sz="1000" dirty="0">
              <a:latin typeface="ＭＳ Ｐゴシック" panose="020B060007020508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363" y="2445875"/>
            <a:ext cx="2527522" cy="1895642"/>
          </a:xfrm>
          <a:prstGeom prst="rect">
            <a:avLst/>
          </a:prstGeom>
        </p:spPr>
      </p:pic>
      <p:cxnSp>
        <p:nvCxnSpPr>
          <p:cNvPr id="10" name="直線矢印コネクタ 9"/>
          <p:cNvCxnSpPr>
            <a:stCxn id="7" idx="3"/>
          </p:cNvCxnSpPr>
          <p:nvPr/>
        </p:nvCxnSpPr>
        <p:spPr>
          <a:xfrm flipV="1">
            <a:off x="2987956" y="1340768"/>
            <a:ext cx="647940" cy="2041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円/楕円 18"/>
          <p:cNvSpPr/>
          <p:nvPr/>
        </p:nvSpPr>
        <p:spPr>
          <a:xfrm>
            <a:off x="3635896" y="271463"/>
            <a:ext cx="1691761" cy="29181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7" name="円/楕円 18"/>
          <p:cNvSpPr/>
          <p:nvPr/>
        </p:nvSpPr>
        <p:spPr>
          <a:xfrm>
            <a:off x="5327657" y="692695"/>
            <a:ext cx="1116551" cy="20882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7421871" y="1565816"/>
            <a:ext cx="1352342" cy="4059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000" b="1" dirty="0" smtClean="0">
                <a:solidFill>
                  <a:schemeClr val="tx1"/>
                </a:solidFill>
              </a:rPr>
              <a:t>フェノロサの</a:t>
            </a:r>
            <a:endParaRPr lang="en-US" altLang="ja-JP" sz="10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ja-JP" altLang="en-US" sz="1000" b="1" dirty="0" smtClean="0">
                <a:solidFill>
                  <a:schemeClr val="tx1"/>
                </a:solidFill>
              </a:rPr>
              <a:t>「</a:t>
            </a:r>
            <a:r>
              <a:rPr lang="en-US" altLang="ja-JP" sz="1000" b="1" dirty="0" smtClean="0">
                <a:solidFill>
                  <a:schemeClr val="tx1"/>
                </a:solidFill>
              </a:rPr>
              <a:t>Japanese</a:t>
            </a:r>
            <a:r>
              <a:rPr lang="ja-JP" altLang="en-US" sz="1000" b="1" dirty="0">
                <a:solidFill>
                  <a:schemeClr val="tx1"/>
                </a:solidFill>
              </a:rPr>
              <a:t>　</a:t>
            </a:r>
            <a:r>
              <a:rPr lang="en-US" altLang="ja-JP" sz="1000" b="1" dirty="0" smtClean="0">
                <a:solidFill>
                  <a:schemeClr val="tx1"/>
                </a:solidFill>
              </a:rPr>
              <a:t>Painting</a:t>
            </a:r>
            <a:r>
              <a:rPr lang="ja-JP" altLang="en-US" sz="1000" b="1" dirty="0" smtClean="0">
                <a:solidFill>
                  <a:schemeClr val="tx1"/>
                </a:solidFill>
              </a:rPr>
              <a:t>」</a:t>
            </a:r>
            <a:endParaRPr lang="en-US" altLang="ja-JP" sz="1000" b="1" dirty="0" smtClean="0">
              <a:solidFill>
                <a:schemeClr val="tx1"/>
              </a:solidFill>
            </a:endParaRPr>
          </a:p>
        </p:txBody>
      </p:sp>
      <p:cxnSp>
        <p:nvCxnSpPr>
          <p:cNvPr id="33" name="直線矢印コネクタ 32"/>
          <p:cNvCxnSpPr>
            <a:endCxn id="31" idx="1"/>
          </p:cNvCxnSpPr>
          <p:nvPr/>
        </p:nvCxnSpPr>
        <p:spPr>
          <a:xfrm flipV="1">
            <a:off x="6386147" y="1768780"/>
            <a:ext cx="1035724" cy="56602"/>
          </a:xfrm>
          <a:prstGeom prst="straightConnector1">
            <a:avLst/>
          </a:prstGeom>
          <a:ln w="635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角丸四角形吹き出し 13"/>
          <p:cNvSpPr/>
          <p:nvPr/>
        </p:nvSpPr>
        <p:spPr>
          <a:xfrm>
            <a:off x="6920654" y="337480"/>
            <a:ext cx="1942320" cy="931720"/>
          </a:xfrm>
          <a:prstGeom prst="wedgeRoundRectCallout">
            <a:avLst>
              <a:gd name="adj1" fmla="val -78107"/>
              <a:gd name="adj2" fmla="val 6492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ja-JP" altLang="en-US" sz="1000" dirty="0" smtClean="0">
                <a:latin typeface="ＭＳ Ｐゴシック" panose="020B0600070205080204" pitchFamily="50" charset="-128"/>
              </a:rPr>
              <a:t>フェノロサによる「５つの特徴」と実物の日本画および生徒の意見をそれぞれ比較し、日本画についての理解を深める</a:t>
            </a:r>
            <a:endParaRPr lang="ja-JP" altLang="en-US" sz="1000" dirty="0">
              <a:latin typeface="ＭＳ Ｐゴシック" panose="020B0600070205080204" pitchFamily="50" charset="-128"/>
            </a:endParaRPr>
          </a:p>
        </p:txBody>
      </p:sp>
      <p:sp>
        <p:nvSpPr>
          <p:cNvPr id="39" name="円/楕円 18"/>
          <p:cNvSpPr/>
          <p:nvPr/>
        </p:nvSpPr>
        <p:spPr>
          <a:xfrm>
            <a:off x="6811430" y="2673149"/>
            <a:ext cx="1306429" cy="1244319"/>
          </a:xfrm>
          <a:prstGeom prst="ellipse">
            <a:avLst/>
          </a:prstGeom>
          <a:noFill/>
          <a:ln w="317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5" name="角丸四角形吹き出し 24"/>
          <p:cNvSpPr/>
          <p:nvPr/>
        </p:nvSpPr>
        <p:spPr>
          <a:xfrm>
            <a:off x="5316763" y="3729240"/>
            <a:ext cx="1889125" cy="641350"/>
          </a:xfrm>
          <a:prstGeom prst="wedgeRoundRectCallout">
            <a:avLst>
              <a:gd name="adj1" fmla="val 36656"/>
              <a:gd name="adj2" fmla="val -88899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ja-JP" altLang="en-US" sz="1000" dirty="0" smtClean="0">
                <a:latin typeface="ＭＳ Ｐゴシック" panose="020B0600070205080204" pitchFamily="50" charset="-128"/>
              </a:rPr>
              <a:t>・現代日本画でも輪郭線がある</a:t>
            </a:r>
            <a:endParaRPr lang="en-US" altLang="ja-JP" sz="1000" dirty="0" smtClean="0">
              <a:latin typeface="ＭＳ Ｐゴシック" panose="020B0600070205080204" pitchFamily="50" charset="-128"/>
            </a:endParaRPr>
          </a:p>
          <a:p>
            <a:pPr eaLnBrk="1" hangingPunct="1">
              <a:defRPr/>
            </a:pPr>
            <a:r>
              <a:rPr lang="ja-JP" altLang="en-US" sz="1000" dirty="0" smtClean="0">
                <a:latin typeface="ＭＳ Ｐゴシック" panose="020B0600070205080204" pitchFamily="50" charset="-128"/>
              </a:rPr>
              <a:t>・陰影による立体感の表現</a:t>
            </a:r>
            <a:endParaRPr lang="en-US" altLang="ja-JP" sz="1000" dirty="0" smtClean="0">
              <a:latin typeface="ＭＳ Ｐゴシック" panose="020B0600070205080204" pitchFamily="50" charset="-128"/>
            </a:endParaRPr>
          </a:p>
          <a:p>
            <a:pPr eaLnBrk="1" hangingPunct="1">
              <a:defRPr/>
            </a:pPr>
            <a:r>
              <a:rPr lang="ja-JP" altLang="en-US" sz="1000" dirty="0">
                <a:latin typeface="ＭＳ Ｐゴシック" panose="020B0600070205080204" pitchFamily="50" charset="-128"/>
              </a:rPr>
              <a:t>等</a:t>
            </a:r>
            <a:r>
              <a:rPr lang="ja-JP" altLang="en-US" sz="1000" dirty="0" smtClean="0">
                <a:latin typeface="ＭＳ Ｐゴシック" panose="020B0600070205080204" pitchFamily="50" charset="-128"/>
              </a:rPr>
              <a:t>に気づく</a:t>
            </a:r>
            <a:endParaRPr lang="ja-JP" altLang="en-US" sz="1000" dirty="0">
              <a:latin typeface="ＭＳ Ｐゴシック" panose="020B0600070205080204" pitchFamily="50" charset="-128"/>
            </a:endParaRPr>
          </a:p>
        </p:txBody>
      </p:sp>
      <p:cxnSp>
        <p:nvCxnSpPr>
          <p:cNvPr id="28" name="直線矢印コネクタ 27"/>
          <p:cNvCxnSpPr/>
          <p:nvPr/>
        </p:nvCxnSpPr>
        <p:spPr>
          <a:xfrm>
            <a:off x="6091762" y="2373233"/>
            <a:ext cx="813480" cy="567509"/>
          </a:xfrm>
          <a:prstGeom prst="straightConnector1">
            <a:avLst/>
          </a:prstGeom>
          <a:ln w="635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>
            <a:stCxn id="31" idx="2"/>
          </p:cNvCxnSpPr>
          <p:nvPr/>
        </p:nvCxnSpPr>
        <p:spPr>
          <a:xfrm flipH="1">
            <a:off x="7882905" y="1971743"/>
            <a:ext cx="215137" cy="968999"/>
          </a:xfrm>
          <a:prstGeom prst="straightConnector1">
            <a:avLst/>
          </a:prstGeom>
          <a:ln w="635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30058</TotalTime>
  <Words>742</Words>
  <Application>Microsoft Office PowerPoint</Application>
  <PresentationFormat>画面に合わせる (4:3)</PresentationFormat>
  <Paragraphs>192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ＤＦ特太ゴシック体</vt:lpstr>
      <vt:lpstr>ＭＳ Ｐゴシック</vt:lpstr>
      <vt:lpstr>ＭＳ 明朝</vt:lpstr>
      <vt:lpstr>メイリオ</vt:lpstr>
      <vt:lpstr>Arial</vt:lpstr>
      <vt:lpstr>Calibri</vt:lpstr>
      <vt:lpstr>Times New Roman</vt:lpstr>
      <vt:lpstr>Verdana</vt:lpstr>
      <vt:lpstr>Office ​​テーマ</vt:lpstr>
      <vt:lpstr>PowerPoint プレゼンテーション</vt:lpstr>
      <vt:lpstr>PowerPoint プレゼンテーション</vt:lpstr>
    </vt:vector>
  </TitlesOfParts>
  <Company>福井県教育庁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福井県教育庁</dc:creator>
  <cp:lastModifiedBy>伊藤裕貴</cp:lastModifiedBy>
  <cp:revision>439</cp:revision>
  <cp:lastPrinted>2019-12-13T23:42:49Z</cp:lastPrinted>
  <dcterms:created xsi:type="dcterms:W3CDTF">2017-07-27T02:50:12Z</dcterms:created>
  <dcterms:modified xsi:type="dcterms:W3CDTF">2020-06-13T06:40:23Z</dcterms:modified>
</cp:coreProperties>
</file>