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62" r:id="rId3"/>
    <p:sldId id="271" r:id="rId4"/>
    <p:sldId id="269" r:id="rId5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219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3D77A-3756-4D18-8B1A-C3F88385B330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71AE4-E5BA-47E0-9C4F-CBA9D01874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420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BCA49-5D0F-46EB-BBC1-3D62C95C727C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2A491-FA98-4376-A32E-26F42CC886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26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A8314-62D9-4284-A258-E3AF4BF23E73}" type="datetimeFigureOut">
              <a:rPr kumimoji="1" lang="ja-JP" altLang="en-US" smtClean="0"/>
              <a:pPr/>
              <a:t>2016/9/5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8C9B-BFA7-4801-B8BF-704E07C8A2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角丸四角形 38"/>
          <p:cNvSpPr/>
          <p:nvPr/>
        </p:nvSpPr>
        <p:spPr>
          <a:xfrm>
            <a:off x="251520" y="188640"/>
            <a:ext cx="1152128" cy="360040"/>
          </a:xfrm>
          <a:prstGeom prst="roundRect">
            <a:avLst/>
          </a:prstGeom>
          <a:solidFill>
            <a:srgbClr val="92D05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 4"/>
          <p:cNvSpPr txBox="1">
            <a:spLocks/>
          </p:cNvSpPr>
          <p:nvPr/>
        </p:nvSpPr>
        <p:spPr>
          <a:xfrm>
            <a:off x="457200" y="285728"/>
            <a:ext cx="2328850" cy="58579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1" lang="ja-JP" alt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2771800" y="764705"/>
          <a:ext cx="6015041" cy="5758236"/>
        </p:xfrm>
        <a:graphic>
          <a:graphicData uri="http://schemas.openxmlformats.org/drawingml/2006/table">
            <a:tbl>
              <a:tblPr/>
              <a:tblGrid>
                <a:gridCol w="3089463"/>
                <a:gridCol w="2925578"/>
              </a:tblGrid>
              <a:tr h="15977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1" kern="100" smtClean="0">
                          <a:latin typeface="+mn-ea"/>
                          <a:ea typeface="+mn-ea"/>
                          <a:cs typeface="Times New Roman"/>
                        </a:rPr>
                        <a:t>学習の目標</a:t>
                      </a:r>
                      <a:endParaRPr lang="en-US" altLang="ja-JP" sz="1050" b="1" kern="100" dirty="0" smtClean="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</a:t>
                      </a:r>
                      <a:r>
                        <a:rPr lang="ja-JP" altLang="en-US" sz="1050" kern="1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水分量で変わる土の質感の変化を触覚で感じ、</a:t>
                      </a: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練る、揉むなどで働きかけながら、土の特徴を理解していく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2391" marR="423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準備物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・自然の粘土（越前陶芸村で購入可能）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・バケツ（足や手を洗うため）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・タオル（足や手を拭くため）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・ビニールシートかマルチシート（床や作業机に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敷いて使う）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・粘土板（水分を早く飛ばすとき必要）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・粘土を片付けるバケツとビニール袋</a:t>
                      </a:r>
                      <a:endParaRPr lang="ja-JP" sz="1050" kern="100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2391" marR="423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09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活動例</a:t>
                      </a: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</a:t>
                      </a:r>
                      <a:endParaRPr lang="en-US" altLang="ja-JP" sz="1050" b="1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　</a:t>
                      </a:r>
                      <a:endParaRPr lang="en-US" altLang="ja-JP" sz="1050" b="1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</a:t>
                      </a: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・事前に溶かした泥を用意して量を確保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　　　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　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　　　　　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・乾燥で水分量が減ると、感触も変わる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Century"/>
                          <a:ea typeface="ＭＳ 明朝"/>
                          <a:cs typeface="Times New Roman"/>
                        </a:rPr>
                        <a:t>　　</a:t>
                      </a:r>
                      <a:endParaRPr lang="en-US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2391" marR="423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指導のポイント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　　　　　　　　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①粘土の特徴を理解する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・人工土、油粘土とは違う、自然の土の手触り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・水分量で粘土が変化する感触の違いを体験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（かちかち→どろどろ→ぱりぱり→ぺたぺた）</a:t>
                      </a: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③身体的感覚を働かせる</a:t>
                      </a: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・足や手で泥の感触を楽しむ</a:t>
                      </a: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・練る、もむ行為で、粘土の感触を楽しむ</a:t>
                      </a: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・体全体で粘土をまとめる</a:t>
                      </a:r>
                      <a:endParaRPr lang="en-US" altLang="ja-JP" sz="1050" b="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②形、リズムなどの感覚を働かせる。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・ビニールシートにできる泥の軌跡や、塊を形にし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て楽しむ中で働かせる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④できたことを取り上げて評価する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</a:t>
                      </a: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床や作業机にビニールシートやマルチシートを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敷いて十分に活動させる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</a:t>
                      </a: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外の水場で泥が落とせる場所があるとよい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</a:t>
                      </a: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土をまとめて、２重にしたビニール袋を入れたバケツに粘土を片付ける（水分が飛ばないようにする）</a:t>
                      </a:r>
                      <a:endParaRPr lang="ja-JP" altLang="ja-JP" sz="105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</a:t>
                      </a: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遠足で活動を入れたり、他教科と合同で取り組む　</a:t>
                      </a:r>
                      <a:endParaRPr lang="en-US" altLang="ja-JP" sz="1050" kern="100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　などして、時間を確保できるとよい</a:t>
                      </a:r>
                      <a:endParaRPr lang="ja-JP" sz="1050" kern="100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2391" marR="42391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85720" y="764704"/>
          <a:ext cx="2270056" cy="568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70056"/>
              </a:tblGrid>
              <a:tr h="56886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（土を使った造形活動の評価規準）</a:t>
                      </a:r>
                      <a:endParaRPr kumimoji="1" lang="en-US" altLang="ja-JP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①（関心・意欲・態度）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思いのまま、十分に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・土や砂などの感触を体全体で</a:t>
                      </a:r>
                      <a:r>
                        <a:rPr kumimoji="1" lang="ja-JP" altLang="en-US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楽し</a:t>
                      </a: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みなが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ら、造形的な活動に取り組もうとしている。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 </a:t>
                      </a:r>
                      <a:endParaRPr kumimoji="1" lang="ja-JP" alt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②（発想・構想の能力）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思いついたり、考えたり　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・並べる、積む、伸ばす、つなぐ、写し取る等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の活動を通して、リズム、量感、空間等の美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しさを感じ、考えている。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1" lang="ja-JP" alt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③（創造的な技能）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手や体全体で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 </a:t>
                      </a: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・十分な量の土で、体全体の感覚を働かせ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　て、土や砂などの扱いを工夫している。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・他の材料経験を応用して、土の扱いを試し</a:t>
                      </a:r>
                      <a:endParaRPr kumimoji="1" lang="en-US" altLang="ja-JP" sz="900" b="0" kern="1200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　ている。</a:t>
                      </a:r>
                      <a:endParaRPr kumimoji="1" lang="en-US" altLang="ja-JP" sz="900" b="0" kern="1200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④（鑑賞の能力）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面白さに気づく</a:t>
                      </a:r>
                      <a:endParaRPr kumimoji="1" lang="ja-JP" alt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・感じたことを話したり、聞いたりしな　ら、形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や色、表し方の面白さ、材料の面白さなどに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itchFamily="18" charset="-128"/>
                          <a:ea typeface="ＭＳ Ｐ明朝" pitchFamily="18" charset="-128"/>
                          <a:cs typeface="+mn-cs"/>
                        </a:rPr>
                        <a:t>気付いている。</a:t>
                      </a:r>
                      <a:endParaRPr kumimoji="1" lang="ja-JP" altLang="en-US" sz="900" dirty="0"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 19"/>
          <p:cNvGraphicFramePr>
            <a:graphicFrameLocks noGrp="1"/>
          </p:cNvGraphicFramePr>
          <p:nvPr/>
        </p:nvGraphicFramePr>
        <p:xfrm>
          <a:off x="251520" y="188640"/>
          <a:ext cx="478634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6346"/>
              </a:tblGrid>
              <a:tr h="357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材料②土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（１・２年）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１　　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600" spc="-150" dirty="0" smtClean="0">
                          <a:solidFill>
                            <a:schemeClr val="tx1"/>
                          </a:solidFill>
                        </a:rPr>
                        <a:t>練る・もむ　（粘土体験）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5220072" y="188640"/>
          <a:ext cx="35719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実施学年　　　年　　月（　　時間）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角丸四角形吹き出し 13"/>
          <p:cNvSpPr/>
          <p:nvPr/>
        </p:nvSpPr>
        <p:spPr>
          <a:xfrm>
            <a:off x="3347864" y="2564904"/>
            <a:ext cx="2160240" cy="360040"/>
          </a:xfrm>
          <a:prstGeom prst="wedgeRoundRectCallout">
            <a:avLst>
              <a:gd name="adj1" fmla="val 8113"/>
              <a:gd name="adj2" fmla="val -783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  <a:cs typeface="Times New Roman"/>
              </a:rPr>
              <a:t>乾燥した粘土の塊を木槌で砕いて、水を入れて溶かそう</a:t>
            </a:r>
            <a:endParaRPr lang="en-US" altLang="ja-JP" sz="1050" kern="100" dirty="0" smtClean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18" name="日付プレースホルダ 17"/>
          <p:cNvSpPr>
            <a:spLocks noGrp="1"/>
          </p:cNvSpPr>
          <p:nvPr>
            <p:ph type="dt" sz="half" idx="10"/>
          </p:nvPr>
        </p:nvSpPr>
        <p:spPr>
          <a:xfrm>
            <a:off x="395536" y="6492875"/>
            <a:ext cx="2133600" cy="365125"/>
          </a:xfrm>
        </p:spPr>
        <p:txBody>
          <a:bodyPr/>
          <a:lstStyle/>
          <a:p>
            <a:fld id="{33CDC8C2-A0E7-43B6-BA41-775F618BDA3A}" type="datetime1">
              <a:rPr kumimoji="1" lang="ja-JP" altLang="en-US" smtClean="0"/>
              <a:pPr/>
              <a:t>2016/9/5</a:t>
            </a:fld>
            <a:endParaRPr kumimoji="1" lang="ja-JP" altLang="en-US" dirty="0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-1-</a:t>
            </a:r>
            <a:endParaRPr kumimoji="1"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323528" y="3861048"/>
            <a:ext cx="1785950" cy="428058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251520" y="2852936"/>
            <a:ext cx="1785950" cy="428058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323528" y="1916832"/>
            <a:ext cx="2016224" cy="432048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円/楕円 27"/>
          <p:cNvSpPr/>
          <p:nvPr/>
        </p:nvSpPr>
        <p:spPr>
          <a:xfrm>
            <a:off x="251520" y="1052736"/>
            <a:ext cx="1785950" cy="428628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1" name="図 30" descr="C:\Documents and Settings\nomura-yukari\Local Settings\Temporary Internet Files\Content.IE5\S4CYTVNR\MC900343747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531390">
            <a:off x="2557082" y="3165037"/>
            <a:ext cx="532283" cy="638109"/>
          </a:xfrm>
          <a:prstGeom prst="rect">
            <a:avLst/>
          </a:prstGeom>
          <a:noFill/>
        </p:spPr>
      </p:pic>
      <p:sp>
        <p:nvSpPr>
          <p:cNvPr id="24" name="角丸四角形 23"/>
          <p:cNvSpPr/>
          <p:nvPr/>
        </p:nvSpPr>
        <p:spPr>
          <a:xfrm>
            <a:off x="323528" y="4941168"/>
            <a:ext cx="2232248" cy="1512168"/>
          </a:xfrm>
          <a:prstGeom prst="roundRect">
            <a:avLst/>
          </a:prstGeom>
          <a:solidFill>
            <a:srgbClr val="92D050">
              <a:alpha val="63000"/>
            </a:srgb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自然土の魅力！</a:t>
            </a:r>
            <a:endParaRPr kumimoji="1" lang="en-US" altLang="ja-JP" sz="1000" dirty="0" smtClean="0">
              <a:solidFill>
                <a:schemeClr val="tx1"/>
              </a:solidFill>
            </a:endParaRPr>
          </a:p>
          <a:p>
            <a:r>
              <a:rPr kumimoji="1" lang="ja-JP" altLang="en-US" sz="1000" dirty="0" smtClean="0">
                <a:solidFill>
                  <a:schemeClr val="tx1"/>
                </a:solidFill>
              </a:rPr>
              <a:t>・水分量で感触や特性が変わる面白さ</a:t>
            </a:r>
            <a:endParaRPr kumimoji="1"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・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適度な抵抗感や可塑性が指の巧緻性の機会となる（加工粘土でも可）</a:t>
            </a:r>
            <a:endParaRPr kumimoji="1"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・入手しやすく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、種類が</a:t>
            </a:r>
            <a:r>
              <a:rPr lang="ja-JP" altLang="en-US" sz="1000" dirty="0" smtClean="0">
                <a:solidFill>
                  <a:schemeClr val="tx1"/>
                </a:solidFill>
              </a:rPr>
              <a:t>豊富。手や身近な道具で加工しやすい。各自の工夫で平面から立体まで多様な表現が可能（加工粘土でも可）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・発想・構想を刺激する素材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9" name="円形吹き出し 28"/>
          <p:cNvSpPr/>
          <p:nvPr/>
        </p:nvSpPr>
        <p:spPr>
          <a:xfrm>
            <a:off x="3131840" y="3284984"/>
            <a:ext cx="1152128" cy="360040"/>
          </a:xfrm>
          <a:prstGeom prst="wedgeEllipseCallou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spc="-150" dirty="0" smtClean="0">
                <a:solidFill>
                  <a:schemeClr val="tx1"/>
                </a:solidFill>
              </a:rPr>
              <a:t>触ったらどんな感じかな</a:t>
            </a:r>
            <a:endParaRPr kumimoji="1" lang="ja-JP" altLang="en-US" sz="1050" spc="-150" dirty="0">
              <a:solidFill>
                <a:schemeClr val="tx1"/>
              </a:solidFill>
            </a:endParaRPr>
          </a:p>
        </p:txBody>
      </p:sp>
      <p:sp>
        <p:nvSpPr>
          <p:cNvPr id="30" name="円形吹き出し 29"/>
          <p:cNvSpPr/>
          <p:nvPr/>
        </p:nvSpPr>
        <p:spPr>
          <a:xfrm>
            <a:off x="4211960" y="3212976"/>
            <a:ext cx="1584176" cy="1008112"/>
          </a:xfrm>
          <a:prstGeom prst="wedgeEllipseCallou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spc="-150" dirty="0" smtClean="0">
                <a:solidFill>
                  <a:schemeClr val="tx1"/>
                </a:solidFill>
                <a:latin typeface="Century"/>
                <a:ea typeface="ＭＳ 明朝"/>
                <a:cs typeface="Times New Roman"/>
              </a:rPr>
              <a:t>いろいろできるよ（泥で絵を描く／泥を塗り込む／絵を描く、垂らして模様など）</a:t>
            </a:r>
            <a:endParaRPr kumimoji="1" lang="ja-JP" altLang="en-US" sz="1050" spc="-150" dirty="0">
              <a:solidFill>
                <a:schemeClr val="tx1"/>
              </a:solidFill>
            </a:endParaRPr>
          </a:p>
        </p:txBody>
      </p:sp>
      <p:sp>
        <p:nvSpPr>
          <p:cNvPr id="32" name="円形吹き出し 31"/>
          <p:cNvSpPr/>
          <p:nvPr/>
        </p:nvSpPr>
        <p:spPr>
          <a:xfrm>
            <a:off x="2843808" y="4005064"/>
            <a:ext cx="1656184" cy="360040"/>
          </a:xfrm>
          <a:prstGeom prst="wedgeEllipseCallou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spc="-150" dirty="0" smtClean="0">
                <a:solidFill>
                  <a:schemeClr val="tx1"/>
                </a:solidFill>
              </a:rPr>
              <a:t>乾いてきてぱりぱりしてきたよ</a:t>
            </a:r>
            <a:endParaRPr kumimoji="1" lang="ja-JP" altLang="en-US" sz="1050" spc="-150" dirty="0">
              <a:solidFill>
                <a:schemeClr val="tx1"/>
              </a:solidFill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3347864" y="4725144"/>
            <a:ext cx="1512168" cy="288032"/>
          </a:xfrm>
          <a:prstGeom prst="wedgeRoundRectCallout">
            <a:avLst>
              <a:gd name="adj1" fmla="val 8113"/>
              <a:gd name="adj2" fmla="val -783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  <a:cs typeface="Times New Roman"/>
              </a:rPr>
              <a:t>粘土をかためていこう</a:t>
            </a:r>
            <a:endParaRPr lang="ja-JP" altLang="en-US" sz="1050" kern="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34" name="円形吹き出し 33"/>
          <p:cNvSpPr/>
          <p:nvPr/>
        </p:nvSpPr>
        <p:spPr>
          <a:xfrm>
            <a:off x="3923928" y="5157192"/>
            <a:ext cx="1872208" cy="576064"/>
          </a:xfrm>
          <a:prstGeom prst="wedgeEllipseCallou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spc="-150" dirty="0" smtClean="0">
                <a:solidFill>
                  <a:schemeClr val="tx1"/>
                </a:solidFill>
                <a:latin typeface="Century"/>
                <a:ea typeface="ＭＳ 明朝"/>
                <a:cs typeface="Times New Roman"/>
              </a:rPr>
              <a:t>粘土を団子、紐、形に変えられるよ</a:t>
            </a:r>
            <a:endParaRPr kumimoji="1" lang="ja-JP" altLang="en-US" sz="1050" spc="-150" dirty="0">
              <a:solidFill>
                <a:schemeClr val="tx1"/>
              </a:solidFill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3275856" y="6021288"/>
            <a:ext cx="2376264" cy="360040"/>
          </a:xfrm>
          <a:prstGeom prst="wedgeRoundRectCallout">
            <a:avLst>
              <a:gd name="adj1" fmla="val 8113"/>
              <a:gd name="adj2" fmla="val -7839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  <a:cs typeface="Times New Roman"/>
              </a:rPr>
              <a:t>塊にしたらバケツに入れて片付けよう</a:t>
            </a:r>
            <a:endParaRPr lang="ja-JP" altLang="en-US" sz="1050" kern="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36" name="円形吹き出し 35"/>
          <p:cNvSpPr/>
          <p:nvPr/>
        </p:nvSpPr>
        <p:spPr>
          <a:xfrm>
            <a:off x="2915816" y="5157192"/>
            <a:ext cx="1080120" cy="576064"/>
          </a:xfrm>
          <a:prstGeom prst="wedgeEllipseCallou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en-US" sz="1050" kern="100" spc="-150" dirty="0" smtClean="0">
                <a:solidFill>
                  <a:schemeClr val="tx1"/>
                </a:solidFill>
                <a:latin typeface="Century"/>
                <a:ea typeface="ＭＳ 明朝"/>
                <a:cs typeface="Times New Roman"/>
              </a:rPr>
              <a:t>練ったり、もんだり、叩いたり</a:t>
            </a:r>
            <a:endParaRPr kumimoji="1" lang="ja-JP" altLang="en-US" sz="1050" spc="-150" dirty="0">
              <a:solidFill>
                <a:schemeClr val="tx1"/>
              </a:solidFill>
            </a:endParaRPr>
          </a:p>
        </p:txBody>
      </p:sp>
      <p:pic>
        <p:nvPicPr>
          <p:cNvPr id="37" name="図 36" descr="C:\Documents and Settings\nomura-yukari\Local Settings\Temporary Internet Files\Content.IE5\S4CYTVNR\MC900343747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531390">
            <a:off x="2485075" y="5037247"/>
            <a:ext cx="532283" cy="638109"/>
          </a:xfrm>
          <a:prstGeom prst="rect">
            <a:avLst/>
          </a:prstGeom>
          <a:noFill/>
        </p:spPr>
      </p:pic>
      <p:sp>
        <p:nvSpPr>
          <p:cNvPr id="38" name="円/楕円 37"/>
          <p:cNvSpPr/>
          <p:nvPr/>
        </p:nvSpPr>
        <p:spPr>
          <a:xfrm>
            <a:off x="2627784" y="2996952"/>
            <a:ext cx="3384376" cy="2736304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195736" y="3645024"/>
            <a:ext cx="219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子どもの活動の予想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95536" y="4653136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この素材を使う理由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43808" y="1844824"/>
            <a:ext cx="3071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主体的な活動を促す働きかけ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43" name="下矢印 42"/>
          <p:cNvSpPr/>
          <p:nvPr/>
        </p:nvSpPr>
        <p:spPr>
          <a:xfrm>
            <a:off x="3779912" y="2204864"/>
            <a:ext cx="216024" cy="288032"/>
          </a:xfrm>
          <a:prstGeom prst="downArrow">
            <a:avLst/>
          </a:prstGeom>
          <a:solidFill>
            <a:srgbClr val="FF0000"/>
          </a:solidFill>
          <a:ln>
            <a:solidFill>
              <a:srgbClr val="F6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下矢印 44"/>
          <p:cNvSpPr/>
          <p:nvPr/>
        </p:nvSpPr>
        <p:spPr>
          <a:xfrm rot="13918100">
            <a:off x="5667753" y="1529467"/>
            <a:ext cx="291059" cy="364392"/>
          </a:xfrm>
          <a:prstGeom prst="downArrow">
            <a:avLst/>
          </a:prstGeom>
          <a:solidFill>
            <a:srgbClr val="FF0000"/>
          </a:solidFill>
          <a:ln>
            <a:solidFill>
              <a:srgbClr val="F6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Group 303"/>
          <p:cNvGraphicFramePr>
            <a:graphicFrameLocks noGrp="1"/>
          </p:cNvGraphicFramePr>
          <p:nvPr/>
        </p:nvGraphicFramePr>
        <p:xfrm>
          <a:off x="4932040" y="980728"/>
          <a:ext cx="3888432" cy="1512168"/>
        </p:xfrm>
        <a:graphic>
          <a:graphicData uri="http://schemas.openxmlformats.org/drawingml/2006/table">
            <a:tbl>
              <a:tblPr/>
              <a:tblGrid>
                <a:gridCol w="2420975"/>
                <a:gridCol w="1467457"/>
              </a:tblGrid>
              <a:tr h="2533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ねらい（評価）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活動内容</a:t>
                      </a:r>
                      <a:endParaRPr kumimoji="0" lang="ja-JP" altLang="en-US" sz="1000" b="1" i="0" u="none" strike="noStrike" cap="none" spc="-150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8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hangingPunct="0"/>
                      <a:endParaRPr kumimoji="1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" name="Group 327"/>
          <p:cNvGraphicFramePr>
            <a:graphicFrameLocks noGrp="1"/>
          </p:cNvGraphicFramePr>
          <p:nvPr/>
        </p:nvGraphicFramePr>
        <p:xfrm>
          <a:off x="179388" y="765175"/>
          <a:ext cx="4638675" cy="1730375"/>
        </p:xfrm>
        <a:graphic>
          <a:graphicData uri="http://schemas.openxmlformats.org/drawingml/2006/table">
            <a:tbl>
              <a:tblPr/>
              <a:tblGrid>
                <a:gridCol w="279400"/>
                <a:gridCol w="252412"/>
                <a:gridCol w="304800"/>
                <a:gridCol w="293688"/>
                <a:gridCol w="34925"/>
                <a:gridCol w="269875"/>
                <a:gridCol w="277812"/>
                <a:gridCol w="241300"/>
                <a:gridCol w="331788"/>
                <a:gridCol w="34925"/>
                <a:gridCol w="339725"/>
                <a:gridCol w="188912"/>
                <a:gridCol w="152400"/>
                <a:gridCol w="315913"/>
                <a:gridCol w="177800"/>
                <a:gridCol w="354012"/>
                <a:gridCol w="317500"/>
                <a:gridCol w="293688"/>
                <a:gridCol w="177800"/>
              </a:tblGrid>
              <a:tr h="215900">
                <a:tc gridSpan="15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</a:t>
                      </a:r>
                      <a:r>
                        <a:rPr kumimoji="0" lang="ja-JP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扱う材料や造形要素等</a:t>
                      </a: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 </a:t>
                      </a: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絵画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素材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鉛筆など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日本画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油彩画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水彩画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版画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漫画・ｲﾗｽﾄﾚｰｼｮﾝ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その他素材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造形要素</a:t>
                      </a:r>
                    </a:p>
                  </a:txBody>
                  <a:tcPr marL="9525" marR="9525" marT="9525" marB="0" anchor="ctr" horzOverflow="overflow">
                    <a:lnL w="381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形体・形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色彩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構成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単純化・強調・省略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量感・質感・ﾏﾁｪｰﾙ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空間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彫刻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素材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塑造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木彫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石彫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金属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繊維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紙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その他素材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デザイン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付ける力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装飾する能力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新細明體" pitchFamily="18" charset="-120"/>
                        </a:rPr>
                        <a:t>ｺﾐｭﾆｹｰｼｮﾝ能力（視覚伝達）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機能的で美しくﾃﾞｻﾞｲﾝする力</a:t>
                      </a: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環境に関するﾃﾞｻﾞｲﾝなど総合力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動静・ﾏｯｽ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造形の理論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材料の工夫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映像メディア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機器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写真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ビデオ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ｺﾝﾋﾟｭｰﾀ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映像表現の視覚的要素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機器の特性を生かす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表現方法や編集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130" name="Group 10"/>
          <p:cNvGraphicFramePr>
            <a:graphicFrameLocks noGrp="1"/>
          </p:cNvGraphicFramePr>
          <p:nvPr/>
        </p:nvGraphicFramePr>
        <p:xfrm>
          <a:off x="2268538" y="2636838"/>
          <a:ext cx="6641465" cy="3888506"/>
        </p:xfrm>
        <a:graphic>
          <a:graphicData uri="http://schemas.openxmlformats.org/drawingml/2006/table">
            <a:tbl>
              <a:tblPr/>
              <a:tblGrid>
                <a:gridCol w="3228975"/>
                <a:gridCol w="205740"/>
                <a:gridCol w="3206750"/>
              </a:tblGrid>
              <a:tr h="2184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活動の流れ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（　　　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時間）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 pitchFamily="18" charset="0"/>
                        </a:rPr>
                        <a:t>　準備物と場の設定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154">
                <a:tc rowSpan="4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・活動の説明や、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指導のポイント、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備考など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0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4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 </a:t>
                      </a: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　展開案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75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5" name="角丸四角形吹き出し 8"/>
          <p:cNvSpPr>
            <a:spLocks noChangeArrowheads="1"/>
          </p:cNvSpPr>
          <p:nvPr/>
        </p:nvSpPr>
        <p:spPr bwMode="auto">
          <a:xfrm>
            <a:off x="3131840" y="3140968"/>
            <a:ext cx="1440631" cy="432048"/>
          </a:xfrm>
          <a:prstGeom prst="wedgeRoundRectCallout">
            <a:avLst>
              <a:gd name="adj1" fmla="val 4675"/>
              <a:gd name="adj2" fmla="val -95433"/>
              <a:gd name="adj3" fmla="val 16667"/>
            </a:avLst>
          </a:prstGeom>
          <a:solidFill>
            <a:srgbClr val="F61A1A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b="1" dirty="0" smtClean="0">
                <a:solidFill>
                  <a:schemeClr val="bg1"/>
                </a:solidFill>
                <a:latin typeface="ＭＳ Ｐゴシック" pitchFamily="50" charset="-128"/>
                <a:cs typeface="Times New Roman" pitchFamily="18" charset="0"/>
              </a:rPr>
              <a:t>課  題</a:t>
            </a:r>
            <a:endParaRPr lang="ja-JP" altLang="en-US" b="1" dirty="0">
              <a:solidFill>
                <a:schemeClr val="bg1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sp>
        <p:nvSpPr>
          <p:cNvPr id="12" name="日付プレースホルダ 11"/>
          <p:cNvSpPr txBox="1">
            <a:spLocks noGrp="1"/>
          </p:cNvSpPr>
          <p:nvPr/>
        </p:nvSpPr>
        <p:spPr>
          <a:xfrm>
            <a:off x="468313" y="630872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C195F89-478C-4905-ABF9-A8A3153505E7}" type="datetime1">
              <a:rPr lang="ja-JP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2016/9/5</a:t>
            </a:fld>
            <a:endParaRPr lang="ja-JP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2088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876320">
            <a:off x="2611100" y="3068949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65" name="Group 45"/>
          <p:cNvGraphicFramePr>
            <a:graphicFrameLocks noGrp="1"/>
          </p:cNvGraphicFramePr>
          <p:nvPr/>
        </p:nvGraphicFramePr>
        <p:xfrm>
          <a:off x="179388" y="2636838"/>
          <a:ext cx="1800225" cy="3816351"/>
        </p:xfrm>
        <a:graphic>
          <a:graphicData uri="http://schemas.openxmlformats.org/drawingml/2006/table">
            <a:tbl>
              <a:tblPr/>
              <a:tblGrid>
                <a:gridCol w="18002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  <a:cs typeface="Times New Roman" pitchFamily="18" charset="0"/>
                        </a:rPr>
                        <a:t>これまでの学習は？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～小・中の内容の連続性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5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小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中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58" name="Group 238"/>
          <p:cNvGraphicFramePr>
            <a:graphicFrameLocks noGrp="1"/>
          </p:cNvGraphicFramePr>
          <p:nvPr/>
        </p:nvGraphicFramePr>
        <p:xfrm>
          <a:off x="3419475" y="188913"/>
          <a:ext cx="5473700" cy="675640"/>
        </p:xfrm>
        <a:graphic>
          <a:graphicData uri="http://schemas.openxmlformats.org/drawingml/2006/table">
            <a:tbl>
              <a:tblPr/>
              <a:tblGrid>
                <a:gridCol w="865188"/>
                <a:gridCol w="4608512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参考指導案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あり／なし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：美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Ⅰ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／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Ⅱ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「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指導案の題材名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（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指導要領の領域名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　　　　　　　　　　　　　　　　　　　　　　　　　　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時間扱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正方形/長方形 40"/>
          <p:cNvSpPr/>
          <p:nvPr/>
        </p:nvSpPr>
        <p:spPr>
          <a:xfrm>
            <a:off x="6804248" y="5661248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案３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627313" y="5445224"/>
            <a:ext cx="2303462" cy="21580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804248" y="4509120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案１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804248" y="5085184"/>
            <a:ext cx="1944687" cy="3615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案２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34" name="直線矢印コネクタ 33"/>
          <p:cNvCxnSpPr>
            <a:endCxn id="23" idx="0"/>
          </p:cNvCxnSpPr>
          <p:nvPr/>
        </p:nvCxnSpPr>
        <p:spPr>
          <a:xfrm flipH="1">
            <a:off x="3779044" y="3645024"/>
            <a:ext cx="868" cy="18002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3779838" y="5661025"/>
            <a:ext cx="74" cy="21624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0" name="Rectangle 184"/>
          <p:cNvSpPr>
            <a:spLocks noChangeArrowheads="1"/>
          </p:cNvSpPr>
          <p:nvPr/>
        </p:nvSpPr>
        <p:spPr bwMode="auto">
          <a:xfrm>
            <a:off x="3995738" y="4149725"/>
            <a:ext cx="1081087" cy="719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写真</a:t>
            </a:r>
            <a:endParaRPr lang="ja-JP" altLang="en-US" sz="1400" dirty="0">
              <a:solidFill>
                <a:srgbClr val="FF0000"/>
              </a:solidFill>
            </a:endParaRPr>
          </a:p>
          <a:p>
            <a:pPr algn="ctr"/>
            <a:r>
              <a:rPr lang="ja-JP" altLang="en-US" sz="1400" dirty="0">
                <a:solidFill>
                  <a:srgbClr val="FF0000"/>
                </a:solidFill>
              </a:rPr>
              <a:t>など</a:t>
            </a:r>
          </a:p>
        </p:txBody>
      </p:sp>
      <p:graphicFrame>
        <p:nvGraphicFramePr>
          <p:cNvPr id="5372" name="Group 252"/>
          <p:cNvGraphicFramePr>
            <a:graphicFrameLocks noGrp="1"/>
          </p:cNvGraphicFramePr>
          <p:nvPr/>
        </p:nvGraphicFramePr>
        <p:xfrm>
          <a:off x="4355976" y="548680"/>
          <a:ext cx="4391025" cy="243840"/>
        </p:xfrm>
        <a:graphic>
          <a:graphicData uri="http://schemas.openxmlformats.org/drawingml/2006/table">
            <a:tbl>
              <a:tblPr/>
              <a:tblGrid>
                <a:gridCol w="1439862"/>
                <a:gridCol w="1727200"/>
                <a:gridCol w="1223963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導入（　　時間目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/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展開（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まとめ（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角丸四角形吹き出し 26"/>
          <p:cNvSpPr/>
          <p:nvPr/>
        </p:nvSpPr>
        <p:spPr>
          <a:xfrm>
            <a:off x="683568" y="1556792"/>
            <a:ext cx="3456384" cy="648072"/>
          </a:xfrm>
          <a:prstGeom prst="wedgeRoundRectCallout">
            <a:avLst>
              <a:gd name="adj1" fmla="val 58758"/>
              <a:gd name="adj2" fmla="val 46595"/>
              <a:gd name="adj3" fmla="val 16667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ねらう造形要素や扱う材料に○をつける（検索のキーワードにもなる）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29" name="U ターン矢印 28"/>
          <p:cNvSpPr/>
          <p:nvPr/>
        </p:nvSpPr>
        <p:spPr>
          <a:xfrm rot="5400000">
            <a:off x="5220072" y="1556792"/>
            <a:ext cx="1512168" cy="2808312"/>
          </a:xfrm>
          <a:prstGeom prst="uturnArrow">
            <a:avLst>
              <a:gd name="adj1" fmla="val 14955"/>
              <a:gd name="adj2" fmla="val 21511"/>
              <a:gd name="adj3" fmla="val 25000"/>
              <a:gd name="adj4" fmla="val 43750"/>
              <a:gd name="adj5" fmla="val 100000"/>
            </a:avLst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1763688" y="4797152"/>
            <a:ext cx="4464496" cy="64807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吹き出し 30"/>
          <p:cNvSpPr/>
          <p:nvPr/>
        </p:nvSpPr>
        <p:spPr>
          <a:xfrm>
            <a:off x="251520" y="4581128"/>
            <a:ext cx="1584176" cy="1440160"/>
          </a:xfrm>
          <a:prstGeom prst="wedgeRoundRectCallout">
            <a:avLst>
              <a:gd name="adj1" fmla="val -18574"/>
              <a:gd name="adj2" fmla="val -86464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</a:rPr>
              <a:t>「図工・美術指導ユニット項目表」で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小・中の内容の連続性を共有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5004048" y="1556792"/>
            <a:ext cx="2016224" cy="360040"/>
          </a:xfrm>
          <a:prstGeom prst="wedgeRoundRectCallout">
            <a:avLst>
              <a:gd name="adj1" fmla="val -13727"/>
              <a:gd name="adj2" fmla="val 95074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ねらい、評価の共有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7452320" y="1556792"/>
            <a:ext cx="1368152" cy="360040"/>
          </a:xfrm>
          <a:prstGeom prst="wedgeRoundRectCallout">
            <a:avLst>
              <a:gd name="adj1" fmla="val -56355"/>
              <a:gd name="adj2" fmla="val 123719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活動内容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7380312" y="3212976"/>
            <a:ext cx="1512168" cy="504056"/>
          </a:xfrm>
          <a:prstGeom prst="wedgeRoundRectCallout">
            <a:avLst>
              <a:gd name="adj1" fmla="val -70824"/>
              <a:gd name="adj2" fmla="val -36238"/>
              <a:gd name="adj3" fmla="val 16667"/>
            </a:avLst>
          </a:prstGeom>
          <a:solidFill>
            <a:srgbClr val="F61A1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準備物・</a:t>
            </a:r>
            <a:endParaRPr kumimoji="1" lang="en-US" altLang="ja-JP" sz="16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場の設定など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角丸四角形吹き出し 41"/>
          <p:cNvSpPr/>
          <p:nvPr/>
        </p:nvSpPr>
        <p:spPr>
          <a:xfrm>
            <a:off x="6228184" y="4581128"/>
            <a:ext cx="432048" cy="1719808"/>
          </a:xfrm>
          <a:prstGeom prst="wedgeRoundRectCallout">
            <a:avLst>
              <a:gd name="adj1" fmla="val -30534"/>
              <a:gd name="adj2" fmla="val -68621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kumimoji="1" lang="ja-JP" altLang="en-US" b="1" spc="-300" dirty="0" smtClean="0">
                <a:solidFill>
                  <a:schemeClr val="tx1"/>
                </a:solidFill>
              </a:rPr>
              <a:t>授業の展開案</a:t>
            </a:r>
            <a:endParaRPr kumimoji="1" lang="ja-JP" altLang="en-US" b="1" spc="-3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419872" y="3789040"/>
            <a:ext cx="1511374" cy="21602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48" name="角丸四角形吹き出し 47"/>
          <p:cNvSpPr/>
          <p:nvPr/>
        </p:nvSpPr>
        <p:spPr>
          <a:xfrm>
            <a:off x="2339752" y="3717032"/>
            <a:ext cx="1296144" cy="440432"/>
          </a:xfrm>
          <a:prstGeom prst="wedgeRoundRectCallout">
            <a:avLst>
              <a:gd name="adj1" fmla="val 59949"/>
              <a:gd name="adj2" fmla="val -11936"/>
              <a:gd name="adj3" fmla="val 16667"/>
            </a:avLst>
          </a:prstGeom>
          <a:solidFill>
            <a:srgbClr val="FF0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</a:rPr>
              <a:t>授業の流れ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36" name="Group 317"/>
          <p:cNvGraphicFramePr>
            <a:graphicFrameLocks noGrp="1"/>
          </p:cNvGraphicFramePr>
          <p:nvPr/>
        </p:nvGraphicFramePr>
        <p:xfrm>
          <a:off x="179388" y="188913"/>
          <a:ext cx="3097212" cy="504825"/>
        </p:xfrm>
        <a:graphic>
          <a:graphicData uri="http://schemas.openxmlformats.org/drawingml/2006/table">
            <a:tbl>
              <a:tblPr/>
              <a:tblGrid>
                <a:gridCol w="1152525"/>
                <a:gridCol w="1944687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発・技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○をつけて下さい。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7" name="円/楕円 29"/>
          <p:cNvSpPr>
            <a:spLocks noChangeArrowheads="1"/>
          </p:cNvSpPr>
          <p:nvPr/>
        </p:nvSpPr>
        <p:spPr bwMode="auto">
          <a:xfrm>
            <a:off x="323850" y="188913"/>
            <a:ext cx="360363" cy="360362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3" name="角丸四角形吹き出し 42"/>
          <p:cNvSpPr/>
          <p:nvPr/>
        </p:nvSpPr>
        <p:spPr>
          <a:xfrm>
            <a:off x="1547664" y="188640"/>
            <a:ext cx="1584176" cy="504056"/>
          </a:xfrm>
          <a:prstGeom prst="wedgeRoundRectCallout">
            <a:avLst>
              <a:gd name="adj1" fmla="val -64455"/>
              <a:gd name="adj2" fmla="val -24947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発想・技能の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具体的内容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2627784" y="6093296"/>
            <a:ext cx="2232248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Calibri" pitchFamily="34" charset="0"/>
              </a:rPr>
              <a:t>鑑賞は色枠で表示</a:t>
            </a:r>
            <a:endParaRPr lang="ja-JP" altLang="ja-JP" sz="16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884368" y="188640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高校編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42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表 46"/>
          <p:cNvGraphicFramePr>
            <a:graphicFrameLocks noGrp="1"/>
          </p:cNvGraphicFramePr>
          <p:nvPr/>
        </p:nvGraphicFramePr>
        <p:xfrm>
          <a:off x="179388" y="836613"/>
          <a:ext cx="4464496" cy="1728789"/>
        </p:xfrm>
        <a:graphic>
          <a:graphicData uri="http://schemas.openxmlformats.org/drawingml/2006/table">
            <a:tbl>
              <a:tblPr/>
              <a:tblGrid>
                <a:gridCol w="716861"/>
                <a:gridCol w="630054"/>
                <a:gridCol w="560048"/>
                <a:gridCol w="562848"/>
                <a:gridCol w="122477"/>
                <a:gridCol w="504056"/>
                <a:gridCol w="504056"/>
                <a:gridCol w="432048"/>
                <a:gridCol w="432048"/>
              </a:tblGrid>
              <a:tr h="13708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【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授業の主なねらい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】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【</a:t>
                      </a:r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造形要素</a:t>
                      </a:r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】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0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A(1)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感じ取ったこと・考えたこと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ア）主題を生み出す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対象から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夢、想像、感情から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形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色彩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材料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光などの性質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7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イ）構想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主題を基に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材料や技法から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遠近感や立体感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量感・塊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動き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文字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1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A(2)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目的や機能を考えた発想や構想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ア）構成や装飾のための目的や条件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イ）伝達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ウ）用途や機能／総合的に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単純・強調・省略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空間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材料の組合せ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図柄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A(3)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技能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材料や用具の特性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新たな表現方法の工夫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見通し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構成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その他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6" name="Group 303"/>
          <p:cNvGraphicFramePr>
            <a:graphicFrameLocks noGrp="1"/>
          </p:cNvGraphicFramePr>
          <p:nvPr/>
        </p:nvGraphicFramePr>
        <p:xfrm>
          <a:off x="4932040" y="980728"/>
          <a:ext cx="3888432" cy="1512168"/>
        </p:xfrm>
        <a:graphic>
          <a:graphicData uri="http://schemas.openxmlformats.org/drawingml/2006/table">
            <a:tbl>
              <a:tblPr/>
              <a:tblGrid>
                <a:gridCol w="2420975"/>
                <a:gridCol w="1467457"/>
              </a:tblGrid>
              <a:tr h="2533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ねらい（評価）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活動内容</a:t>
                      </a:r>
                      <a:endParaRPr kumimoji="0" lang="ja-JP" altLang="en-US" sz="1000" b="1" i="0" u="none" strike="noStrike" cap="none" spc="-150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8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hangingPunct="0"/>
                      <a:endParaRPr kumimoji="1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30" name="Group 10"/>
          <p:cNvGraphicFramePr>
            <a:graphicFrameLocks noGrp="1"/>
          </p:cNvGraphicFramePr>
          <p:nvPr/>
        </p:nvGraphicFramePr>
        <p:xfrm>
          <a:off x="2268538" y="2636838"/>
          <a:ext cx="6641465" cy="3888506"/>
        </p:xfrm>
        <a:graphic>
          <a:graphicData uri="http://schemas.openxmlformats.org/drawingml/2006/table">
            <a:tbl>
              <a:tblPr/>
              <a:tblGrid>
                <a:gridCol w="3228975"/>
                <a:gridCol w="205740"/>
                <a:gridCol w="3206750"/>
              </a:tblGrid>
              <a:tr h="2184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活動の流れ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（　　　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時間）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 pitchFamily="18" charset="0"/>
                        </a:rPr>
                        <a:t>　準備物と場の設定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154">
                <a:tc rowSpan="4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・活動の説明や、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指導のポイント、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備考など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0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4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 </a:t>
                      </a: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　展開案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75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5" name="角丸四角形吹き出し 8"/>
          <p:cNvSpPr>
            <a:spLocks noChangeArrowheads="1"/>
          </p:cNvSpPr>
          <p:nvPr/>
        </p:nvSpPr>
        <p:spPr bwMode="auto">
          <a:xfrm>
            <a:off x="3131840" y="3140968"/>
            <a:ext cx="1440631" cy="432048"/>
          </a:xfrm>
          <a:prstGeom prst="wedgeRoundRectCallout">
            <a:avLst>
              <a:gd name="adj1" fmla="val 4675"/>
              <a:gd name="adj2" fmla="val -95433"/>
              <a:gd name="adj3" fmla="val 16667"/>
            </a:avLst>
          </a:prstGeom>
          <a:solidFill>
            <a:srgbClr val="F61A1A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b="1" dirty="0" smtClean="0">
                <a:solidFill>
                  <a:schemeClr val="bg1"/>
                </a:solidFill>
                <a:latin typeface="ＭＳ Ｐゴシック" pitchFamily="50" charset="-128"/>
                <a:cs typeface="Times New Roman" pitchFamily="18" charset="0"/>
              </a:rPr>
              <a:t>課  題</a:t>
            </a:r>
            <a:endParaRPr lang="ja-JP" altLang="en-US" b="1" dirty="0">
              <a:solidFill>
                <a:schemeClr val="bg1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sp>
        <p:nvSpPr>
          <p:cNvPr id="12" name="日付プレースホルダ 11"/>
          <p:cNvSpPr txBox="1">
            <a:spLocks noGrp="1"/>
          </p:cNvSpPr>
          <p:nvPr/>
        </p:nvSpPr>
        <p:spPr>
          <a:xfrm>
            <a:off x="468313" y="630872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C195F89-478C-4905-ABF9-A8A3153505E7}" type="datetime1">
              <a:rPr lang="ja-JP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2016/9/5</a:t>
            </a:fld>
            <a:endParaRPr lang="ja-JP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2088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876320">
            <a:off x="2611100" y="3068949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65" name="Group 45"/>
          <p:cNvGraphicFramePr>
            <a:graphicFrameLocks noGrp="1"/>
          </p:cNvGraphicFramePr>
          <p:nvPr/>
        </p:nvGraphicFramePr>
        <p:xfrm>
          <a:off x="179388" y="2636838"/>
          <a:ext cx="1800225" cy="3816351"/>
        </p:xfrm>
        <a:graphic>
          <a:graphicData uri="http://schemas.openxmlformats.org/drawingml/2006/table">
            <a:tbl>
              <a:tblPr/>
              <a:tblGrid>
                <a:gridCol w="18002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  <a:cs typeface="Times New Roman" pitchFamily="18" charset="0"/>
                        </a:rPr>
                        <a:t>これまでの学習は？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～小・中の内容の連続性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5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小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中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58" name="Group 238"/>
          <p:cNvGraphicFramePr>
            <a:graphicFrameLocks noGrp="1"/>
          </p:cNvGraphicFramePr>
          <p:nvPr/>
        </p:nvGraphicFramePr>
        <p:xfrm>
          <a:off x="3419475" y="188913"/>
          <a:ext cx="5473700" cy="675640"/>
        </p:xfrm>
        <a:graphic>
          <a:graphicData uri="http://schemas.openxmlformats.org/drawingml/2006/table">
            <a:tbl>
              <a:tblPr/>
              <a:tblGrid>
                <a:gridCol w="865188"/>
                <a:gridCol w="4608512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参考指導案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あり／なし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：美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Ⅰ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／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Ⅱ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「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指導案の題材名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（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指導要領の領域名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　　　　　　　　　　　　　　　　　　　　　　　　　　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時間扱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正方形/長方形 40"/>
          <p:cNvSpPr/>
          <p:nvPr/>
        </p:nvSpPr>
        <p:spPr>
          <a:xfrm>
            <a:off x="6804248" y="5661248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案３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627313" y="5445224"/>
            <a:ext cx="2303462" cy="21580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804248" y="4509120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案１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804248" y="5085184"/>
            <a:ext cx="1944687" cy="3615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案２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34" name="直線矢印コネクタ 33"/>
          <p:cNvCxnSpPr>
            <a:endCxn id="23" idx="0"/>
          </p:cNvCxnSpPr>
          <p:nvPr/>
        </p:nvCxnSpPr>
        <p:spPr>
          <a:xfrm flipH="1">
            <a:off x="3779044" y="3645024"/>
            <a:ext cx="868" cy="18002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3779838" y="5661025"/>
            <a:ext cx="74" cy="21624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0" name="Rectangle 184"/>
          <p:cNvSpPr>
            <a:spLocks noChangeArrowheads="1"/>
          </p:cNvSpPr>
          <p:nvPr/>
        </p:nvSpPr>
        <p:spPr bwMode="auto">
          <a:xfrm>
            <a:off x="3995738" y="4149725"/>
            <a:ext cx="1081087" cy="719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写真</a:t>
            </a:r>
            <a:endParaRPr lang="ja-JP" altLang="en-US" sz="1400" dirty="0">
              <a:solidFill>
                <a:srgbClr val="FF0000"/>
              </a:solidFill>
            </a:endParaRPr>
          </a:p>
          <a:p>
            <a:pPr algn="ctr"/>
            <a:r>
              <a:rPr lang="ja-JP" altLang="en-US" sz="1400" dirty="0">
                <a:solidFill>
                  <a:srgbClr val="FF0000"/>
                </a:solidFill>
              </a:rPr>
              <a:t>など</a:t>
            </a:r>
          </a:p>
        </p:txBody>
      </p:sp>
      <p:graphicFrame>
        <p:nvGraphicFramePr>
          <p:cNvPr id="5372" name="Group 252"/>
          <p:cNvGraphicFramePr>
            <a:graphicFrameLocks noGrp="1"/>
          </p:cNvGraphicFramePr>
          <p:nvPr/>
        </p:nvGraphicFramePr>
        <p:xfrm>
          <a:off x="4355976" y="548680"/>
          <a:ext cx="4391025" cy="243840"/>
        </p:xfrm>
        <a:graphic>
          <a:graphicData uri="http://schemas.openxmlformats.org/drawingml/2006/table">
            <a:tbl>
              <a:tblPr/>
              <a:tblGrid>
                <a:gridCol w="1439862"/>
                <a:gridCol w="1727200"/>
                <a:gridCol w="1223963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導入（　　時間目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/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展開（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まとめ（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角丸四角形吹き出し 26"/>
          <p:cNvSpPr/>
          <p:nvPr/>
        </p:nvSpPr>
        <p:spPr>
          <a:xfrm>
            <a:off x="683568" y="1556792"/>
            <a:ext cx="3456384" cy="648072"/>
          </a:xfrm>
          <a:prstGeom prst="wedgeRoundRectCallout">
            <a:avLst>
              <a:gd name="adj1" fmla="val 58758"/>
              <a:gd name="adj2" fmla="val 46595"/>
              <a:gd name="adj3" fmla="val 16667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ねらう造形要素や扱う材料に○をつける（検索のキーワードにもなる）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29" name="U ターン矢印 28"/>
          <p:cNvSpPr/>
          <p:nvPr/>
        </p:nvSpPr>
        <p:spPr>
          <a:xfrm rot="5400000">
            <a:off x="5220072" y="1556792"/>
            <a:ext cx="1512168" cy="2808312"/>
          </a:xfrm>
          <a:prstGeom prst="uturnArrow">
            <a:avLst>
              <a:gd name="adj1" fmla="val 14955"/>
              <a:gd name="adj2" fmla="val 21511"/>
              <a:gd name="adj3" fmla="val 25000"/>
              <a:gd name="adj4" fmla="val 43750"/>
              <a:gd name="adj5" fmla="val 100000"/>
            </a:avLst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1763688" y="4797152"/>
            <a:ext cx="4464496" cy="64807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吹き出し 30"/>
          <p:cNvSpPr/>
          <p:nvPr/>
        </p:nvSpPr>
        <p:spPr>
          <a:xfrm>
            <a:off x="251520" y="4581128"/>
            <a:ext cx="1584176" cy="1440160"/>
          </a:xfrm>
          <a:prstGeom prst="wedgeRoundRectCallout">
            <a:avLst>
              <a:gd name="adj1" fmla="val -18574"/>
              <a:gd name="adj2" fmla="val -86464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</a:rPr>
              <a:t>「図工・美術指導ユニット項目表」で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小・中の内容の連続性を共有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5004048" y="1556792"/>
            <a:ext cx="2016224" cy="360040"/>
          </a:xfrm>
          <a:prstGeom prst="wedgeRoundRectCallout">
            <a:avLst>
              <a:gd name="adj1" fmla="val -13727"/>
              <a:gd name="adj2" fmla="val 95074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ねらい、評価の共有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7452320" y="1556792"/>
            <a:ext cx="1368152" cy="360040"/>
          </a:xfrm>
          <a:prstGeom prst="wedgeRoundRectCallout">
            <a:avLst>
              <a:gd name="adj1" fmla="val -56355"/>
              <a:gd name="adj2" fmla="val 123719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活動内容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7380312" y="3212976"/>
            <a:ext cx="1512168" cy="504056"/>
          </a:xfrm>
          <a:prstGeom prst="wedgeRoundRectCallout">
            <a:avLst>
              <a:gd name="adj1" fmla="val -70824"/>
              <a:gd name="adj2" fmla="val -36238"/>
              <a:gd name="adj3" fmla="val 16667"/>
            </a:avLst>
          </a:prstGeom>
          <a:solidFill>
            <a:srgbClr val="F61A1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準備物・</a:t>
            </a:r>
            <a:endParaRPr kumimoji="1" lang="en-US" altLang="ja-JP" sz="16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場の設定など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角丸四角形吹き出し 41"/>
          <p:cNvSpPr/>
          <p:nvPr/>
        </p:nvSpPr>
        <p:spPr>
          <a:xfrm>
            <a:off x="6228184" y="4581128"/>
            <a:ext cx="432048" cy="1719808"/>
          </a:xfrm>
          <a:prstGeom prst="wedgeRoundRectCallout">
            <a:avLst>
              <a:gd name="adj1" fmla="val -30534"/>
              <a:gd name="adj2" fmla="val -68621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kumimoji="1" lang="ja-JP" altLang="en-US" b="1" spc="-300" dirty="0" smtClean="0">
                <a:solidFill>
                  <a:schemeClr val="tx1"/>
                </a:solidFill>
              </a:rPr>
              <a:t>授業の展開案</a:t>
            </a:r>
            <a:endParaRPr kumimoji="1" lang="ja-JP" altLang="en-US" b="1" spc="-3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419872" y="3789040"/>
            <a:ext cx="1511374" cy="21602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48" name="角丸四角形吹き出し 47"/>
          <p:cNvSpPr/>
          <p:nvPr/>
        </p:nvSpPr>
        <p:spPr>
          <a:xfrm>
            <a:off x="2339752" y="3717032"/>
            <a:ext cx="1296144" cy="440432"/>
          </a:xfrm>
          <a:prstGeom prst="wedgeRoundRectCallout">
            <a:avLst>
              <a:gd name="adj1" fmla="val 59949"/>
              <a:gd name="adj2" fmla="val -11936"/>
              <a:gd name="adj3" fmla="val 16667"/>
            </a:avLst>
          </a:prstGeom>
          <a:solidFill>
            <a:srgbClr val="FF0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</a:rPr>
              <a:t>授業の流れ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36" name="Group 317"/>
          <p:cNvGraphicFramePr>
            <a:graphicFrameLocks noGrp="1"/>
          </p:cNvGraphicFramePr>
          <p:nvPr/>
        </p:nvGraphicFramePr>
        <p:xfrm>
          <a:off x="179388" y="188913"/>
          <a:ext cx="3097212" cy="504825"/>
        </p:xfrm>
        <a:graphic>
          <a:graphicData uri="http://schemas.openxmlformats.org/drawingml/2006/table">
            <a:tbl>
              <a:tblPr/>
              <a:tblGrid>
                <a:gridCol w="1152525"/>
                <a:gridCol w="1944687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発・技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○をつけて下さい。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7" name="円/楕円 29"/>
          <p:cNvSpPr>
            <a:spLocks noChangeArrowheads="1"/>
          </p:cNvSpPr>
          <p:nvPr/>
        </p:nvSpPr>
        <p:spPr bwMode="auto">
          <a:xfrm>
            <a:off x="323850" y="188913"/>
            <a:ext cx="360363" cy="360362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3" name="角丸四角形吹き出し 42"/>
          <p:cNvSpPr/>
          <p:nvPr/>
        </p:nvSpPr>
        <p:spPr>
          <a:xfrm>
            <a:off x="1547664" y="188640"/>
            <a:ext cx="1584176" cy="504056"/>
          </a:xfrm>
          <a:prstGeom prst="wedgeRoundRectCallout">
            <a:avLst>
              <a:gd name="adj1" fmla="val -64455"/>
              <a:gd name="adj2" fmla="val -24947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発想・技能の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具体的内容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2627784" y="6093296"/>
            <a:ext cx="2232248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Calibri" pitchFamily="34" charset="0"/>
              </a:rPr>
              <a:t>鑑賞は色枠で表示</a:t>
            </a:r>
            <a:endParaRPr lang="ja-JP" altLang="ja-JP" sz="16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740352" y="188640"/>
            <a:ext cx="12241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中学校編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42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Group 250"/>
          <p:cNvGraphicFramePr>
            <a:graphicFrameLocks noGrp="1"/>
          </p:cNvGraphicFramePr>
          <p:nvPr/>
        </p:nvGraphicFramePr>
        <p:xfrm>
          <a:off x="251520" y="836712"/>
          <a:ext cx="4176590" cy="1656186"/>
        </p:xfrm>
        <a:graphic>
          <a:graphicData uri="http://schemas.openxmlformats.org/drawingml/2006/table">
            <a:tbl>
              <a:tblPr/>
              <a:tblGrid>
                <a:gridCol w="322354"/>
                <a:gridCol w="600910"/>
                <a:gridCol w="532585"/>
                <a:gridCol w="530834"/>
                <a:gridCol w="367904"/>
                <a:gridCol w="576383"/>
                <a:gridCol w="448493"/>
                <a:gridCol w="460757"/>
                <a:gridCol w="336370"/>
              </a:tblGrid>
              <a:tr h="228025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</a:t>
                      </a:r>
                      <a:r>
                        <a:rPr kumimoji="0" lang="ja-JP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扱う教材や方法、活動形態</a:t>
                      </a: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204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教材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大きな印刷物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手元に写真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教科書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ＤＶＤ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ｱｰﾄｶｰﾄﾞ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ＰＣ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実物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方法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対話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比較　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ﾊﾟｽﾞﾙ・ｸｲｽﾞ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制作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ｱｰﾄｶｰﾄﾞ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組合せ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ﾜｰｸシート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活動形態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個人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グループ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混合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校外で行う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支援ｼｽﾃﾑで共有できる資料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ある</a:t>
                      </a:r>
                    </a:p>
                  </a:txBody>
                  <a:tcPr marL="9525" marR="9525" marT="9525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なし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Group 303"/>
          <p:cNvGraphicFramePr>
            <a:graphicFrameLocks noGrp="1"/>
          </p:cNvGraphicFramePr>
          <p:nvPr/>
        </p:nvGraphicFramePr>
        <p:xfrm>
          <a:off x="4932040" y="980728"/>
          <a:ext cx="3888432" cy="1512168"/>
        </p:xfrm>
        <a:graphic>
          <a:graphicData uri="http://schemas.openxmlformats.org/drawingml/2006/table">
            <a:tbl>
              <a:tblPr/>
              <a:tblGrid>
                <a:gridCol w="2420975"/>
                <a:gridCol w="1467457"/>
              </a:tblGrid>
              <a:tr h="2533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ねらい（評価）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活動内容</a:t>
                      </a:r>
                      <a:endParaRPr kumimoji="0" lang="ja-JP" altLang="en-US" sz="1000" b="1" i="0" u="none" strike="noStrike" cap="none" spc="-150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8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hangingPunct="0"/>
                      <a:endParaRPr kumimoji="1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明朝" pitchFamily="18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30" name="Group 10"/>
          <p:cNvGraphicFramePr>
            <a:graphicFrameLocks noGrp="1"/>
          </p:cNvGraphicFramePr>
          <p:nvPr/>
        </p:nvGraphicFramePr>
        <p:xfrm>
          <a:off x="2268538" y="2636838"/>
          <a:ext cx="6641465" cy="3888506"/>
        </p:xfrm>
        <a:graphic>
          <a:graphicData uri="http://schemas.openxmlformats.org/drawingml/2006/table">
            <a:tbl>
              <a:tblPr/>
              <a:tblGrid>
                <a:gridCol w="3228975"/>
                <a:gridCol w="205740"/>
                <a:gridCol w="3206750"/>
              </a:tblGrid>
              <a:tr h="2184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　活動の流れ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（　　　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時間）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 pitchFamily="18" charset="0"/>
                        </a:rPr>
                        <a:t>　準備物と場の設定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154">
                <a:tc rowSpan="4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・活動の説明や、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指導のポイント、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spc="-3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備考など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0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4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 </a:t>
                      </a: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明朝" pitchFamily="17" charset="-128"/>
                        </a:rPr>
                        <a:t>　展開案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75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33020" marR="330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5" name="角丸四角形吹き出し 8"/>
          <p:cNvSpPr>
            <a:spLocks noChangeArrowheads="1"/>
          </p:cNvSpPr>
          <p:nvPr/>
        </p:nvSpPr>
        <p:spPr bwMode="auto">
          <a:xfrm>
            <a:off x="3131840" y="3140968"/>
            <a:ext cx="1440631" cy="432048"/>
          </a:xfrm>
          <a:prstGeom prst="wedgeRoundRectCallout">
            <a:avLst>
              <a:gd name="adj1" fmla="val 4675"/>
              <a:gd name="adj2" fmla="val -95433"/>
              <a:gd name="adj3" fmla="val 16667"/>
            </a:avLst>
          </a:prstGeom>
          <a:solidFill>
            <a:srgbClr val="F61A1A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b="1" dirty="0" smtClean="0">
                <a:solidFill>
                  <a:schemeClr val="bg1"/>
                </a:solidFill>
                <a:latin typeface="ＭＳ Ｐゴシック" pitchFamily="50" charset="-128"/>
                <a:cs typeface="Times New Roman" pitchFamily="18" charset="0"/>
              </a:rPr>
              <a:t>課  題</a:t>
            </a:r>
            <a:endParaRPr lang="ja-JP" altLang="en-US" b="1" dirty="0">
              <a:solidFill>
                <a:schemeClr val="bg1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sp>
        <p:nvSpPr>
          <p:cNvPr id="12" name="日付プレースホルダ 11"/>
          <p:cNvSpPr txBox="1">
            <a:spLocks noGrp="1"/>
          </p:cNvSpPr>
          <p:nvPr/>
        </p:nvSpPr>
        <p:spPr>
          <a:xfrm>
            <a:off x="468313" y="630872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C195F89-478C-4905-ABF9-A8A3153505E7}" type="datetime1">
              <a:rPr lang="ja-JP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2016/9/5</a:t>
            </a:fld>
            <a:endParaRPr lang="ja-JP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2088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876320">
            <a:off x="2611100" y="3068949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65" name="Group 45"/>
          <p:cNvGraphicFramePr>
            <a:graphicFrameLocks noGrp="1"/>
          </p:cNvGraphicFramePr>
          <p:nvPr/>
        </p:nvGraphicFramePr>
        <p:xfrm>
          <a:off x="179388" y="2636838"/>
          <a:ext cx="1800225" cy="3816351"/>
        </p:xfrm>
        <a:graphic>
          <a:graphicData uri="http://schemas.openxmlformats.org/drawingml/2006/table">
            <a:tbl>
              <a:tblPr/>
              <a:tblGrid>
                <a:gridCol w="18002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  <a:cs typeface="Times New Roman" pitchFamily="18" charset="0"/>
                        </a:rPr>
                        <a:t>これまでの学習は？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～小・中の内容の連続性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5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小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中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)</a:t>
                      </a: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58" name="Group 238"/>
          <p:cNvGraphicFramePr>
            <a:graphicFrameLocks noGrp="1"/>
          </p:cNvGraphicFramePr>
          <p:nvPr/>
        </p:nvGraphicFramePr>
        <p:xfrm>
          <a:off x="3419475" y="188913"/>
          <a:ext cx="5473700" cy="675640"/>
        </p:xfrm>
        <a:graphic>
          <a:graphicData uri="http://schemas.openxmlformats.org/drawingml/2006/table">
            <a:tbl>
              <a:tblPr/>
              <a:tblGrid>
                <a:gridCol w="865188"/>
                <a:gridCol w="4608512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参考指導案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あり／なし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：美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Ⅰ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／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Ⅱ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「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指導案の題材名</a:t>
                      </a:r>
                      <a:r>
                        <a:rPr kumimoji="1" lang="ja-JP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（</a:t>
                      </a:r>
                      <a:r>
                        <a:rPr kumimoji="1" lang="ja-JP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指導要領の領域名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　　　　　　　　　　　　　　　　　　　　　　　　　　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時間扱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正方形/長方形 40"/>
          <p:cNvSpPr/>
          <p:nvPr/>
        </p:nvSpPr>
        <p:spPr>
          <a:xfrm>
            <a:off x="6804248" y="5661248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案３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627313" y="5445224"/>
            <a:ext cx="2303462" cy="21580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804248" y="4509120"/>
            <a:ext cx="1944687" cy="3599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案１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804248" y="5085184"/>
            <a:ext cx="1944687" cy="3615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Calibri" pitchFamily="34" charset="0"/>
              </a:rPr>
              <a:t>案２</a:t>
            </a:r>
            <a:endParaRPr lang="ja-JP" altLang="ja-JP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34" name="直線矢印コネクタ 33"/>
          <p:cNvCxnSpPr>
            <a:endCxn id="23" idx="0"/>
          </p:cNvCxnSpPr>
          <p:nvPr/>
        </p:nvCxnSpPr>
        <p:spPr>
          <a:xfrm flipH="1">
            <a:off x="3779044" y="3645024"/>
            <a:ext cx="868" cy="18002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3779838" y="5661025"/>
            <a:ext cx="74" cy="21624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0" name="Rectangle 184"/>
          <p:cNvSpPr>
            <a:spLocks noChangeArrowheads="1"/>
          </p:cNvSpPr>
          <p:nvPr/>
        </p:nvSpPr>
        <p:spPr bwMode="auto">
          <a:xfrm>
            <a:off x="3995738" y="4149725"/>
            <a:ext cx="1081087" cy="719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写真</a:t>
            </a:r>
            <a:endParaRPr lang="ja-JP" altLang="en-US" sz="1400" dirty="0">
              <a:solidFill>
                <a:srgbClr val="FF0000"/>
              </a:solidFill>
            </a:endParaRPr>
          </a:p>
          <a:p>
            <a:pPr algn="ctr"/>
            <a:r>
              <a:rPr lang="ja-JP" altLang="en-US" sz="1400" dirty="0">
                <a:solidFill>
                  <a:srgbClr val="FF0000"/>
                </a:solidFill>
              </a:rPr>
              <a:t>など</a:t>
            </a:r>
          </a:p>
        </p:txBody>
      </p:sp>
      <p:graphicFrame>
        <p:nvGraphicFramePr>
          <p:cNvPr id="5372" name="Group 252"/>
          <p:cNvGraphicFramePr>
            <a:graphicFrameLocks noGrp="1"/>
          </p:cNvGraphicFramePr>
          <p:nvPr/>
        </p:nvGraphicFramePr>
        <p:xfrm>
          <a:off x="4355976" y="548680"/>
          <a:ext cx="4391025" cy="243840"/>
        </p:xfrm>
        <a:graphic>
          <a:graphicData uri="http://schemas.openxmlformats.org/drawingml/2006/table">
            <a:tbl>
              <a:tblPr/>
              <a:tblGrid>
                <a:gridCol w="1439862"/>
                <a:gridCol w="1727200"/>
                <a:gridCol w="1223963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導入（　　時間目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/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展開（　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</a:rPr>
                        <a:t>まとめ（　ｈ）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角丸四角形吹き出し 26"/>
          <p:cNvSpPr/>
          <p:nvPr/>
        </p:nvSpPr>
        <p:spPr>
          <a:xfrm>
            <a:off x="683568" y="1556792"/>
            <a:ext cx="3456384" cy="648072"/>
          </a:xfrm>
          <a:prstGeom prst="wedgeRoundRectCallout">
            <a:avLst>
              <a:gd name="adj1" fmla="val 58758"/>
              <a:gd name="adj2" fmla="val 46595"/>
              <a:gd name="adj3" fmla="val 16667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扱う教材や方法、活動形態に○をつける（検索のキーワードにもなる）</a:t>
            </a:r>
          </a:p>
        </p:txBody>
      </p:sp>
      <p:sp>
        <p:nvSpPr>
          <p:cNvPr id="29" name="U ターン矢印 28"/>
          <p:cNvSpPr/>
          <p:nvPr/>
        </p:nvSpPr>
        <p:spPr>
          <a:xfrm rot="5400000">
            <a:off x="5220072" y="1556792"/>
            <a:ext cx="1512168" cy="2808312"/>
          </a:xfrm>
          <a:prstGeom prst="uturnArrow">
            <a:avLst>
              <a:gd name="adj1" fmla="val 14955"/>
              <a:gd name="adj2" fmla="val 21511"/>
              <a:gd name="adj3" fmla="val 25000"/>
              <a:gd name="adj4" fmla="val 43750"/>
              <a:gd name="adj5" fmla="val 100000"/>
            </a:avLst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1763688" y="4797152"/>
            <a:ext cx="4464496" cy="64807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吹き出し 30"/>
          <p:cNvSpPr/>
          <p:nvPr/>
        </p:nvSpPr>
        <p:spPr>
          <a:xfrm>
            <a:off x="251520" y="4581128"/>
            <a:ext cx="1584176" cy="1440160"/>
          </a:xfrm>
          <a:prstGeom prst="wedgeRoundRectCallout">
            <a:avLst>
              <a:gd name="adj1" fmla="val -18574"/>
              <a:gd name="adj2" fmla="val -86464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</a:rPr>
              <a:t>「図工・美術指導ユニット項目表」で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小・中の内容の連続性を共有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5004048" y="1556792"/>
            <a:ext cx="2016224" cy="360040"/>
          </a:xfrm>
          <a:prstGeom prst="wedgeRoundRectCallout">
            <a:avLst>
              <a:gd name="adj1" fmla="val -13727"/>
              <a:gd name="adj2" fmla="val 95074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ねらい、評価の共有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7452320" y="1556792"/>
            <a:ext cx="1368152" cy="360040"/>
          </a:xfrm>
          <a:prstGeom prst="wedgeRoundRectCallout">
            <a:avLst>
              <a:gd name="adj1" fmla="val -56355"/>
              <a:gd name="adj2" fmla="val 123719"/>
              <a:gd name="adj3" fmla="val 16667"/>
            </a:avLst>
          </a:prstGeom>
          <a:blipFill dpi="0" rotWithShape="1">
            <a:blip r:embed="rId3" cstate="print">
              <a:alphaModFix amt="58000"/>
            </a:blip>
            <a:srcRect/>
            <a:tile tx="0" ty="0" sx="100000" sy="100000" flip="none" algn="tl"/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活動内容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7380312" y="3212976"/>
            <a:ext cx="1512168" cy="504056"/>
          </a:xfrm>
          <a:prstGeom prst="wedgeRoundRectCallout">
            <a:avLst>
              <a:gd name="adj1" fmla="val -70824"/>
              <a:gd name="adj2" fmla="val -36238"/>
              <a:gd name="adj3" fmla="val 16667"/>
            </a:avLst>
          </a:prstGeom>
          <a:solidFill>
            <a:srgbClr val="F61A1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準備物・</a:t>
            </a:r>
            <a:endParaRPr kumimoji="1" lang="en-US" altLang="ja-JP" sz="16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</a:rPr>
              <a:t>場の設定など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角丸四角形吹き出し 41"/>
          <p:cNvSpPr/>
          <p:nvPr/>
        </p:nvSpPr>
        <p:spPr>
          <a:xfrm>
            <a:off x="6228184" y="4581128"/>
            <a:ext cx="432048" cy="1719808"/>
          </a:xfrm>
          <a:prstGeom prst="wedgeRoundRectCallout">
            <a:avLst>
              <a:gd name="adj1" fmla="val -30534"/>
              <a:gd name="adj2" fmla="val -68621"/>
              <a:gd name="adj3" fmla="val 16667"/>
            </a:avLst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kumimoji="1" lang="ja-JP" altLang="en-US" b="1" spc="-300" dirty="0" smtClean="0">
                <a:solidFill>
                  <a:schemeClr val="tx1"/>
                </a:solidFill>
              </a:rPr>
              <a:t>授業の展開案</a:t>
            </a:r>
            <a:endParaRPr kumimoji="1" lang="ja-JP" altLang="en-US" b="1" spc="-3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419872" y="3789040"/>
            <a:ext cx="1511374" cy="21602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48" name="角丸四角形吹き出し 47"/>
          <p:cNvSpPr/>
          <p:nvPr/>
        </p:nvSpPr>
        <p:spPr>
          <a:xfrm>
            <a:off x="2339752" y="3717032"/>
            <a:ext cx="1296144" cy="440432"/>
          </a:xfrm>
          <a:prstGeom prst="wedgeRoundRectCallout">
            <a:avLst>
              <a:gd name="adj1" fmla="val 59949"/>
              <a:gd name="adj2" fmla="val -11936"/>
              <a:gd name="adj3" fmla="val 16667"/>
            </a:avLst>
          </a:prstGeom>
          <a:solidFill>
            <a:srgbClr val="FF0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</a:rPr>
              <a:t>授業の流れ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36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839181"/>
              </p:ext>
            </p:extLst>
          </p:nvPr>
        </p:nvGraphicFramePr>
        <p:xfrm>
          <a:off x="179388" y="188913"/>
          <a:ext cx="3097212" cy="504825"/>
        </p:xfrm>
        <a:graphic>
          <a:graphicData uri="http://schemas.openxmlformats.org/drawingml/2006/table">
            <a:tbl>
              <a:tblPr/>
              <a:tblGrid>
                <a:gridCol w="1152525"/>
                <a:gridCol w="1944687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鑑　賞</a:t>
                      </a: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3" name="角丸四角形吹き出し 42"/>
          <p:cNvSpPr/>
          <p:nvPr/>
        </p:nvSpPr>
        <p:spPr>
          <a:xfrm>
            <a:off x="1547664" y="188640"/>
            <a:ext cx="1584176" cy="504056"/>
          </a:xfrm>
          <a:prstGeom prst="wedgeRoundRectCallout">
            <a:avLst>
              <a:gd name="adj1" fmla="val -64455"/>
              <a:gd name="adj2" fmla="val -24947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扱う資料等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627784" y="6093296"/>
            <a:ext cx="2232248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ja-JP" sz="16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380312" y="188640"/>
            <a:ext cx="158417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中・高共通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42" grpId="0" animBg="1"/>
      <p:bldP spid="4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862</Words>
  <Application>Microsoft Macintosh PowerPoint</Application>
  <PresentationFormat>画面に合わせる (4:3)</PresentationFormat>
  <Paragraphs>398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Calibri</vt:lpstr>
      <vt:lpstr>Century</vt:lpstr>
      <vt:lpstr>ＭＳ Ｐゴシック</vt:lpstr>
      <vt:lpstr>ＭＳ Ｐ明朝</vt:lpstr>
      <vt:lpstr>ＭＳ ゴシック</vt:lpstr>
      <vt:lpstr>ＭＳ 明朝</vt:lpstr>
      <vt:lpstr>Times New Roman</vt:lpstr>
      <vt:lpstr>新細明體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福井県教育研究所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科学情報課</dc:creator>
  <cp:lastModifiedBy>伊藤裕貴</cp:lastModifiedBy>
  <cp:revision>21</cp:revision>
  <dcterms:created xsi:type="dcterms:W3CDTF">2013-03-07T08:21:40Z</dcterms:created>
  <dcterms:modified xsi:type="dcterms:W3CDTF">2016-09-05T10:00:19Z</dcterms:modified>
</cp:coreProperties>
</file>