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3"/>
  </p:notesMasterIdLst>
  <p:handoutMasterIdLst>
    <p:handoutMasterId r:id="rId14"/>
  </p:handoutMasterIdLst>
  <p:sldIdLst>
    <p:sldId id="792" r:id="rId2"/>
    <p:sldId id="793" r:id="rId3"/>
    <p:sldId id="795" r:id="rId4"/>
    <p:sldId id="784" r:id="rId5"/>
    <p:sldId id="783" r:id="rId6"/>
    <p:sldId id="799" r:id="rId7"/>
    <p:sldId id="800" r:id="rId8"/>
    <p:sldId id="801" r:id="rId9"/>
    <p:sldId id="802" r:id="rId10"/>
    <p:sldId id="803" r:id="rId11"/>
    <p:sldId id="804" r:id="rId12"/>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Verdana" charset="0"/>
        <a:ea typeface="ＭＳ Ｐゴシック" charset="-128"/>
        <a:cs typeface="+mn-cs"/>
      </a:defRPr>
    </a:lvl5pPr>
    <a:lvl6pPr marL="2286000" algn="l" defTabSz="914400" rtl="0" eaLnBrk="1" latinLnBrk="0" hangingPunct="1">
      <a:defRPr kumimoji="1" kern="1200">
        <a:solidFill>
          <a:schemeClr val="tx1"/>
        </a:solidFill>
        <a:latin typeface="Verdana" charset="0"/>
        <a:ea typeface="ＭＳ Ｐゴシック" charset="-128"/>
        <a:cs typeface="+mn-cs"/>
      </a:defRPr>
    </a:lvl6pPr>
    <a:lvl7pPr marL="2743200" algn="l" defTabSz="914400" rtl="0" eaLnBrk="1" latinLnBrk="0" hangingPunct="1">
      <a:defRPr kumimoji="1" kern="1200">
        <a:solidFill>
          <a:schemeClr val="tx1"/>
        </a:solidFill>
        <a:latin typeface="Verdana" charset="0"/>
        <a:ea typeface="ＭＳ Ｐゴシック" charset="-128"/>
        <a:cs typeface="+mn-cs"/>
      </a:defRPr>
    </a:lvl7pPr>
    <a:lvl8pPr marL="3200400" algn="l" defTabSz="914400" rtl="0" eaLnBrk="1" latinLnBrk="0" hangingPunct="1">
      <a:defRPr kumimoji="1" kern="1200">
        <a:solidFill>
          <a:schemeClr val="tx1"/>
        </a:solidFill>
        <a:latin typeface="Verdana" charset="0"/>
        <a:ea typeface="ＭＳ Ｐゴシック" charset="-128"/>
        <a:cs typeface="+mn-cs"/>
      </a:defRPr>
    </a:lvl8pPr>
    <a:lvl9pPr marL="3657600" algn="l" defTabSz="914400" rtl="0" eaLnBrk="1" latinLnBrk="0" hangingPunct="1">
      <a:defRPr kumimoji="1"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66"/>
    <a:srgbClr val="66FFFF"/>
    <a:srgbClr val="FFFF99"/>
    <a:srgbClr val="FFFFCC"/>
    <a:srgbClr val="000000"/>
    <a:srgbClr val="BAFEC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1" autoAdjust="0"/>
    <p:restoredTop sz="50000" autoAdjust="0"/>
  </p:normalViewPr>
  <p:slideViewPr>
    <p:cSldViewPr>
      <p:cViewPr varScale="1">
        <p:scale>
          <a:sx n="164" d="100"/>
          <a:sy n="164" d="100"/>
        </p:scale>
        <p:origin x="1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1" d="100"/>
          <a:sy n="51" d="100"/>
        </p:scale>
        <p:origin x="-297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anose="020B0604030504040204" pitchFamily="34" charset="0"/>
                <a:ea typeface="ＭＳ Ｐゴシック" charset="-128"/>
              </a:defRPr>
            </a:lvl1pPr>
          </a:lstStyle>
          <a:p>
            <a:pPr>
              <a:defRPr/>
            </a:pPr>
            <a:endParaRPr lang="en-US" altLang="ja-JP"/>
          </a:p>
        </p:txBody>
      </p:sp>
      <p:sp>
        <p:nvSpPr>
          <p:cNvPr id="6861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ea typeface="ＭＳ Ｐゴシック" charset="-128"/>
              </a:defRPr>
            </a:lvl1pPr>
          </a:lstStyle>
          <a:p>
            <a:pPr>
              <a:defRPr/>
            </a:pPr>
            <a:fld id="{4763A36A-5CB7-B440-AF34-19EFC3215992}" type="datetimeFigureOut">
              <a:rPr lang="ja-JP" altLang="en-US"/>
              <a:pPr>
                <a:defRPr/>
              </a:pPr>
              <a:t>2017/2/5</a:t>
            </a:fld>
            <a:endParaRPr lang="en-US" altLang="ja-JP"/>
          </a:p>
        </p:txBody>
      </p:sp>
      <p:sp>
        <p:nvSpPr>
          <p:cNvPr id="6861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anose="020B0604030504040204" pitchFamily="34" charset="0"/>
                <a:ea typeface="ＭＳ Ｐゴシック" charset="-128"/>
              </a:defRPr>
            </a:lvl1pPr>
          </a:lstStyle>
          <a:p>
            <a:pPr>
              <a:defRPr/>
            </a:pPr>
            <a:endParaRPr lang="en-US" altLang="ja-JP"/>
          </a:p>
        </p:txBody>
      </p:sp>
      <p:sp>
        <p:nvSpPr>
          <p:cNvPr id="6861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ea typeface="ＭＳ Ｐゴシック" panose="020B0600070205080204" pitchFamily="50" charset="-128"/>
              </a:defRPr>
            </a:lvl1pPr>
          </a:lstStyle>
          <a:p>
            <a:pPr>
              <a:defRPr/>
            </a:pPr>
            <a:fld id="{D866FEB7-9036-BF48-9043-D9C5AB1D556B}" type="slidenum">
              <a:rPr lang="ja-JP" altLang="en-US"/>
              <a:pPr>
                <a:defRPr/>
              </a:pPr>
              <a:t>‹#›</a:t>
            </a:fld>
            <a:endParaRPr lang="en-US" altLang="ja-JP"/>
          </a:p>
        </p:txBody>
      </p:sp>
    </p:spTree>
    <p:extLst>
      <p:ext uri="{BB962C8B-B14F-4D97-AF65-F5344CB8AC3E}">
        <p14:creationId xmlns:p14="http://schemas.microsoft.com/office/powerpoint/2010/main" val="182814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Verdana" panose="020B0604030504040204" pitchFamily="34" charset="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Verdana" panose="020B0604030504040204" pitchFamily="34" charset="0"/>
                <a:ea typeface="ＭＳ Ｐゴシック" charset="-128"/>
              </a:defRPr>
            </a:lvl1pPr>
          </a:lstStyle>
          <a:p>
            <a:pPr>
              <a:defRPr/>
            </a:pPr>
            <a:fld id="{4345675D-1DF1-184E-A669-3876BA92D13F}" type="datetimeFigureOut">
              <a:rPr lang="ja-JP" altLang="en-US"/>
              <a:pPr>
                <a:defRPr/>
              </a:pPr>
              <a:t>2017/2/5</a:t>
            </a:fld>
            <a:endParaRPr lang="ja-JP" altLang="en-US"/>
          </a:p>
        </p:txBody>
      </p:sp>
      <p:sp>
        <p:nvSpPr>
          <p:cNvPr id="4" name="スライド イメージ プレースホルダー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Verdana" panose="020B0604030504040204"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ea typeface="ＭＳ Ｐゴシック" panose="020B0600070205080204" pitchFamily="50" charset="-128"/>
              </a:defRPr>
            </a:lvl1pPr>
          </a:lstStyle>
          <a:p>
            <a:pPr>
              <a:defRPr/>
            </a:pPr>
            <a:fld id="{4ECADFFD-1905-B441-AF34-6E296F80DED0}" type="slidenum">
              <a:rPr lang="ja-JP" altLang="en-US"/>
              <a:pPr>
                <a:defRPr/>
              </a:pPr>
              <a:t>‹#›</a:t>
            </a:fld>
            <a:endParaRPr lang="en-US" altLang="ja-JP"/>
          </a:p>
        </p:txBody>
      </p:sp>
    </p:spTree>
    <p:extLst>
      <p:ext uri="{BB962C8B-B14F-4D97-AF65-F5344CB8AC3E}">
        <p14:creationId xmlns:p14="http://schemas.microsoft.com/office/powerpoint/2010/main" val="465203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ja-JP" altLang="en-US"/>
          </a:p>
        </p:txBody>
      </p:sp>
      <p:sp>
        <p:nvSpPr>
          <p:cNvPr id="2150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128"/>
              </a:defRPr>
            </a:lvl1pPr>
            <a:lvl2pPr marL="742950" indent="-285750">
              <a:defRPr kumimoji="1">
                <a:solidFill>
                  <a:schemeClr val="tx1"/>
                </a:solidFill>
                <a:latin typeface="Verdana" charset="0"/>
                <a:ea typeface="ＭＳ Ｐゴシック" charset="-128"/>
              </a:defRPr>
            </a:lvl2pPr>
            <a:lvl3pPr marL="1143000" indent="-228600">
              <a:defRPr kumimoji="1">
                <a:solidFill>
                  <a:schemeClr val="tx1"/>
                </a:solidFill>
                <a:latin typeface="Verdana" charset="0"/>
                <a:ea typeface="ＭＳ Ｐゴシック" charset="-128"/>
              </a:defRPr>
            </a:lvl3pPr>
            <a:lvl4pPr marL="1600200" indent="-228600">
              <a:defRPr kumimoji="1">
                <a:solidFill>
                  <a:schemeClr val="tx1"/>
                </a:solidFill>
                <a:latin typeface="Verdana" charset="0"/>
                <a:ea typeface="ＭＳ Ｐゴシック" charset="-128"/>
              </a:defRPr>
            </a:lvl4pPr>
            <a:lvl5pPr marL="2057400" indent="-22860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fld id="{6B72529C-45C4-1B46-B4FF-D47409008BF7}" type="slidenum">
              <a:rPr lang="ja-JP" altLang="en-US"/>
              <a:pPr/>
              <a:t>1</a:t>
            </a:fld>
            <a:endParaRPr lang="en-US" altLang="ja-JP"/>
          </a:p>
        </p:txBody>
      </p:sp>
    </p:spTree>
    <p:extLst>
      <p:ext uri="{BB962C8B-B14F-4D97-AF65-F5344CB8AC3E}">
        <p14:creationId xmlns:p14="http://schemas.microsoft.com/office/powerpoint/2010/main" val="135420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ja-JP" altLang="en-US"/>
          </a:p>
        </p:txBody>
      </p:sp>
      <p:sp>
        <p:nvSpPr>
          <p:cNvPr id="2355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128"/>
              </a:defRPr>
            </a:lvl1pPr>
            <a:lvl2pPr marL="742950" indent="-285750">
              <a:defRPr kumimoji="1">
                <a:solidFill>
                  <a:schemeClr val="tx1"/>
                </a:solidFill>
                <a:latin typeface="Verdana" charset="0"/>
                <a:ea typeface="ＭＳ Ｐゴシック" charset="-128"/>
              </a:defRPr>
            </a:lvl2pPr>
            <a:lvl3pPr marL="1143000" indent="-228600">
              <a:defRPr kumimoji="1">
                <a:solidFill>
                  <a:schemeClr val="tx1"/>
                </a:solidFill>
                <a:latin typeface="Verdana" charset="0"/>
                <a:ea typeface="ＭＳ Ｐゴシック" charset="-128"/>
              </a:defRPr>
            </a:lvl3pPr>
            <a:lvl4pPr marL="1600200" indent="-228600">
              <a:defRPr kumimoji="1">
                <a:solidFill>
                  <a:schemeClr val="tx1"/>
                </a:solidFill>
                <a:latin typeface="Verdana" charset="0"/>
                <a:ea typeface="ＭＳ Ｐゴシック" charset="-128"/>
              </a:defRPr>
            </a:lvl4pPr>
            <a:lvl5pPr marL="2057400" indent="-22860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fld id="{294023EB-33E7-0447-8C8A-27596C9FDBF0}" type="slidenum">
              <a:rPr lang="ja-JP" altLang="en-US"/>
              <a:pPr/>
              <a:t>2</a:t>
            </a:fld>
            <a:endParaRPr lang="en-US" altLang="ja-JP"/>
          </a:p>
        </p:txBody>
      </p:sp>
    </p:spTree>
    <p:extLst>
      <p:ext uri="{BB962C8B-B14F-4D97-AF65-F5344CB8AC3E}">
        <p14:creationId xmlns:p14="http://schemas.microsoft.com/office/powerpoint/2010/main" val="111629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ja-JP" altLang="en-US"/>
          </a:p>
        </p:txBody>
      </p:sp>
      <p:sp>
        <p:nvSpPr>
          <p:cNvPr id="1126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128"/>
              </a:defRPr>
            </a:lvl1pPr>
            <a:lvl2pPr marL="742950" indent="-285750">
              <a:defRPr kumimoji="1">
                <a:solidFill>
                  <a:schemeClr val="tx1"/>
                </a:solidFill>
                <a:latin typeface="Verdana" charset="0"/>
                <a:ea typeface="ＭＳ Ｐゴシック" charset="-128"/>
              </a:defRPr>
            </a:lvl2pPr>
            <a:lvl3pPr marL="1143000" indent="-228600">
              <a:defRPr kumimoji="1">
                <a:solidFill>
                  <a:schemeClr val="tx1"/>
                </a:solidFill>
                <a:latin typeface="Verdana" charset="0"/>
                <a:ea typeface="ＭＳ Ｐゴシック" charset="-128"/>
              </a:defRPr>
            </a:lvl3pPr>
            <a:lvl4pPr marL="1600200" indent="-228600">
              <a:defRPr kumimoji="1">
                <a:solidFill>
                  <a:schemeClr val="tx1"/>
                </a:solidFill>
                <a:latin typeface="Verdana" charset="0"/>
                <a:ea typeface="ＭＳ Ｐゴシック" charset="-128"/>
              </a:defRPr>
            </a:lvl4pPr>
            <a:lvl5pPr marL="2057400" indent="-22860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fld id="{0808C0D6-AB1E-D84C-B56D-F695541D647B}" type="slidenum">
              <a:rPr lang="ja-JP" altLang="en-US"/>
              <a:pPr/>
              <a:t>3</a:t>
            </a:fld>
            <a:endParaRPr lang="ja-JP" altLang="en-US"/>
          </a:p>
        </p:txBody>
      </p:sp>
    </p:spTree>
    <p:extLst>
      <p:ext uri="{BB962C8B-B14F-4D97-AF65-F5344CB8AC3E}">
        <p14:creationId xmlns:p14="http://schemas.microsoft.com/office/powerpoint/2010/main" val="197612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ja-JP" dirty="0"/>
          </a:p>
        </p:txBody>
      </p:sp>
    </p:spTree>
    <p:extLst>
      <p:ext uri="{BB962C8B-B14F-4D97-AF65-F5344CB8AC3E}">
        <p14:creationId xmlns:p14="http://schemas.microsoft.com/office/powerpoint/2010/main" val="118297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ja-JP" altLang="en-US" dirty="0"/>
          </a:p>
        </p:txBody>
      </p:sp>
      <p:sp>
        <p:nvSpPr>
          <p:cNvPr id="11267"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128"/>
              </a:defRPr>
            </a:lvl1pPr>
            <a:lvl2pPr marL="742950" indent="-285750">
              <a:defRPr kumimoji="1">
                <a:solidFill>
                  <a:schemeClr val="tx1"/>
                </a:solidFill>
                <a:latin typeface="Verdana" charset="0"/>
                <a:ea typeface="ＭＳ Ｐゴシック" charset="-128"/>
              </a:defRPr>
            </a:lvl2pPr>
            <a:lvl3pPr marL="1143000" indent="-228600">
              <a:defRPr kumimoji="1">
                <a:solidFill>
                  <a:schemeClr val="tx1"/>
                </a:solidFill>
                <a:latin typeface="Verdana" charset="0"/>
                <a:ea typeface="ＭＳ Ｐゴシック" charset="-128"/>
              </a:defRPr>
            </a:lvl3pPr>
            <a:lvl4pPr marL="1600200" indent="-228600">
              <a:defRPr kumimoji="1">
                <a:solidFill>
                  <a:schemeClr val="tx1"/>
                </a:solidFill>
                <a:latin typeface="Verdana" charset="0"/>
                <a:ea typeface="ＭＳ Ｐゴシック" charset="-128"/>
              </a:defRPr>
            </a:lvl4pPr>
            <a:lvl5pPr marL="2057400" indent="-228600">
              <a:defRPr kumimoji="1">
                <a:solidFill>
                  <a:schemeClr val="tx1"/>
                </a:solidFill>
                <a:latin typeface="Verdana"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charset="0"/>
                <a:ea typeface="ＭＳ Ｐゴシック" charset="-128"/>
              </a:defRPr>
            </a:lvl9pPr>
          </a:lstStyle>
          <a:p>
            <a:fld id="{0808C0D6-AB1E-D84C-B56D-F695541D647B}" type="slidenum">
              <a:rPr lang="ja-JP" altLang="en-US"/>
              <a:pPr/>
              <a:t>6</a:t>
            </a:fld>
            <a:endParaRPr lang="ja-JP" altLang="en-US"/>
          </a:p>
        </p:txBody>
      </p:sp>
    </p:spTree>
    <p:extLst>
      <p:ext uri="{BB962C8B-B14F-4D97-AF65-F5344CB8AC3E}">
        <p14:creationId xmlns:p14="http://schemas.microsoft.com/office/powerpoint/2010/main" val="85201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p>
        </p:txBody>
      </p:sp>
    </p:spTree>
    <p:extLst>
      <p:ext uri="{BB962C8B-B14F-4D97-AF65-F5344CB8AC3E}">
        <p14:creationId xmlns:p14="http://schemas.microsoft.com/office/powerpoint/2010/main" val="127832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57200" y="6356350"/>
            <a:ext cx="2133600" cy="365125"/>
          </a:xfrm>
          <a:prstGeom prst="rect">
            <a:avLst/>
          </a:prstGeom>
        </p:spPr>
        <p:txBody>
          <a:bodyPr/>
          <a:lstStyle>
            <a:lvl1pPr eaLnBrk="1" hangingPunct="1">
              <a:defRPr>
                <a:latin typeface="Verdana" panose="020B0604030504040204" pitchFamily="34" charset="0"/>
                <a:ea typeface="ＭＳ Ｐゴシック" panose="020B0600070205080204" pitchFamily="50" charset="-128"/>
              </a:defRPr>
            </a:lvl1pPr>
          </a:lstStyle>
          <a:p>
            <a:pPr>
              <a:defRPr/>
            </a:pPr>
            <a:fld id="{780FEADD-8D4A-3C4C-B690-5417282D63D2}" type="datetimeFigureOut">
              <a:rPr lang="ja-JP" altLang="en-US"/>
              <a:pPr>
                <a:defRPr/>
              </a:pPr>
              <a:t>2017/2/5</a:t>
            </a:fld>
            <a:endParaRPr lang="ja-JP" altLang="en-US"/>
          </a:p>
        </p:txBody>
      </p:sp>
      <p:sp>
        <p:nvSpPr>
          <p:cNvPr id="3" name="フッター プレースホルダー 4"/>
          <p:cNvSpPr>
            <a:spLocks noGrp="1"/>
          </p:cNvSpPr>
          <p:nvPr>
            <p:ph type="ftr" sz="quarter" idx="11"/>
          </p:nvPr>
        </p:nvSpPr>
        <p:spPr>
          <a:xfrm>
            <a:off x="3124200" y="6356350"/>
            <a:ext cx="2895600" cy="365125"/>
          </a:xfrm>
          <a:prstGeom prst="rect">
            <a:avLst/>
          </a:prstGeom>
        </p:spPr>
        <p:txBody>
          <a:bodyPr/>
          <a:lstStyle>
            <a:lvl1pPr eaLnBrk="1" hangingPunct="1">
              <a:defRPr>
                <a:latin typeface="Verdana" panose="020B060403050404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Verdana" panose="020B0604030504040204" pitchFamily="34" charset="0"/>
                <a:ea typeface="ＭＳ Ｐゴシック" panose="020B0600070205080204" pitchFamily="50" charset="-128"/>
              </a:defRPr>
            </a:lvl1pPr>
          </a:lstStyle>
          <a:p>
            <a:pPr>
              <a:defRPr/>
            </a:pPr>
            <a:fld id="{38F016DD-B52E-674E-B170-ADF67649E0FD}" type="slidenum">
              <a:rPr lang="ja-JP" altLang="en-US"/>
              <a:pPr>
                <a:defRPr/>
              </a:pPr>
              <a:t>‹#›</a:t>
            </a:fld>
            <a:endParaRPr lang="en-US" altLang="ja-JP"/>
          </a:p>
        </p:txBody>
      </p:sp>
    </p:spTree>
    <p:extLst>
      <p:ext uri="{BB962C8B-B14F-4D97-AF65-F5344CB8AC3E}">
        <p14:creationId xmlns:p14="http://schemas.microsoft.com/office/powerpoint/2010/main" val="212437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21864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66563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945" r:id="rId1"/>
    <p:sldLayoutId id="2147483943" r:id="rId2"/>
    <p:sldLayoutId id="2147483944" r:id="rId3"/>
  </p:sldLayoutIdLst>
  <p:transition spd="med"/>
  <p:txStyles>
    <p:titleStyle>
      <a:lvl1pPr algn="ctr" rtl="0" eaLnBrk="0" fontAlgn="base" hangingPunct="0">
        <a:spcBef>
          <a:spcPct val="0"/>
        </a:spcBef>
        <a:spcAft>
          <a:spcPct val="0"/>
        </a:spcAft>
        <a:defRPr kumimoji="1" sz="4400" kern="1200">
          <a:solidFill>
            <a:schemeClr val="tx1"/>
          </a:solidFill>
          <a:latin typeface="Arial" pitchFamily="34" charset="0"/>
          <a:ea typeface="+mj-ea"/>
          <a:cs typeface="+mj-cs"/>
        </a:defRPr>
      </a:lvl1pPr>
      <a:lvl2pPr algn="ctr" rtl="0" eaLnBrk="0" fontAlgn="base" hangingPunct="0">
        <a:spcBef>
          <a:spcPct val="0"/>
        </a:spcBef>
        <a:spcAft>
          <a:spcPct val="0"/>
        </a:spcAft>
        <a:defRPr kumimoji="1" sz="4400">
          <a:solidFill>
            <a:schemeClr val="tx1"/>
          </a:solidFill>
          <a:latin typeface="Arial"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Arial"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Arial"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Arial"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jpeg"/><Relationship Id="rId14"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30.jpeg"/><Relationship Id="rId5" Type="http://schemas.openxmlformats.org/officeDocument/2006/relationships/image" Target="../media/image16.jpeg"/><Relationship Id="rId6"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24.png"/><Relationship Id="rId7"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2"/>
          <p:cNvSpPr txBox="1">
            <a:spLocks noChangeArrowheads="1"/>
          </p:cNvSpPr>
          <p:nvPr/>
        </p:nvSpPr>
        <p:spPr bwMode="auto">
          <a:xfrm>
            <a:off x="34925" y="130175"/>
            <a:ext cx="9056688" cy="18161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40000" dist="20000" dir="5400000" rotWithShape="0">
              <a:srgbClr val="000000">
                <a:alpha val="37999"/>
              </a:srgbClr>
            </a:outerShdw>
          </a:effectLst>
        </p:spPr>
        <p:txBody>
          <a:bodyPr>
            <a:spAutoFit/>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defRPr/>
            </a:pPr>
            <a:r>
              <a:rPr lang="ja-JP" altLang="en-US" sz="2000" b="1" dirty="0" smtClean="0"/>
              <a:t>授業デザインシート（森）</a:t>
            </a:r>
            <a:r>
              <a:rPr lang="ja-JP" altLang="en-US" sz="2000" dirty="0" smtClean="0"/>
              <a:t>　</a:t>
            </a:r>
            <a:r>
              <a:rPr lang="ja-JP" altLang="en-US" u="heavy" dirty="0" smtClean="0">
                <a:uFill>
                  <a:solidFill>
                    <a:srgbClr val="FFC000"/>
                  </a:solidFill>
                </a:uFill>
              </a:rPr>
              <a:t>　複数のユニットを</a:t>
            </a:r>
            <a:r>
              <a:rPr lang="ja-JP" altLang="en-US" u="heavy" dirty="0" smtClean="0">
                <a:solidFill>
                  <a:srgbClr val="FF0000"/>
                </a:solidFill>
                <a:uFill>
                  <a:solidFill>
                    <a:srgbClr val="FFC000"/>
                  </a:solidFill>
                </a:uFill>
              </a:rPr>
              <a:t>必要に応じて組み合わせ</a:t>
            </a:r>
            <a:r>
              <a:rPr lang="ja-JP" altLang="en-US" u="heavy" dirty="0" smtClean="0">
                <a:uFill>
                  <a:solidFill>
                    <a:srgbClr val="FFC000"/>
                  </a:solidFill>
                </a:uFill>
              </a:rPr>
              <a:t>構成したプログラム</a:t>
            </a:r>
            <a:endParaRPr lang="en-US" u="heavy" dirty="0" smtClean="0">
              <a:uFill>
                <a:solidFill>
                  <a:srgbClr val="FFC000"/>
                </a:solidFill>
              </a:uFill>
            </a:endParaRPr>
          </a:p>
          <a:p>
            <a:pPr eaLnBrk="1" hangingPunct="1">
              <a:defRPr/>
            </a:pPr>
            <a:r>
              <a:rPr lang="ja-JP" altLang="en-US" dirty="0" smtClean="0"/>
              <a:t>　　　　　　　　　　　　　　　　　　　</a:t>
            </a:r>
            <a:endParaRPr lang="en-US" dirty="0" smtClean="0"/>
          </a:p>
          <a:p>
            <a:pPr eaLnBrk="1" hangingPunct="1">
              <a:defRPr/>
            </a:pPr>
            <a:r>
              <a:rPr lang="ja-JP" altLang="en-US" dirty="0" smtClean="0"/>
              <a:t>　　　　　　　　　　　　　　　　　　　</a:t>
            </a:r>
            <a:r>
              <a:rPr lang="ja-JP" altLang="en-US" sz="2000" b="1" dirty="0" smtClean="0">
                <a:solidFill>
                  <a:srgbClr val="FF0000"/>
                </a:solidFill>
              </a:rPr>
              <a:t>育てる力</a:t>
            </a:r>
            <a:r>
              <a:rPr lang="ja-JP" altLang="en-US" b="1" dirty="0" smtClean="0">
                <a:solidFill>
                  <a:srgbClr val="FF0000"/>
                </a:solidFill>
              </a:rPr>
              <a:t>を示し</a:t>
            </a:r>
            <a:r>
              <a:rPr lang="ja-JP" altLang="en-US" b="1" dirty="0" smtClean="0"/>
              <a:t>、授業デザインするシート</a:t>
            </a:r>
            <a:endParaRPr lang="en-US" b="1" dirty="0" smtClean="0"/>
          </a:p>
          <a:p>
            <a:pPr eaLnBrk="1" hangingPunct="1">
              <a:defRPr/>
            </a:pPr>
            <a:r>
              <a:rPr lang="ja-JP" altLang="en-US" dirty="0" smtClean="0"/>
              <a:t>　　　　　　　　　　　　　　　　　　　　　　　　　　　・主に個との関係から（絵画、彫刻）</a:t>
            </a:r>
            <a:endParaRPr lang="en-US" dirty="0" smtClean="0"/>
          </a:p>
          <a:p>
            <a:pPr eaLnBrk="1" hangingPunct="1">
              <a:defRPr/>
            </a:pPr>
            <a:r>
              <a:rPr lang="ja-JP" altLang="en-US" dirty="0" smtClean="0"/>
              <a:t>　　　　　　　　　　　　　　　　　　　　　　　　　　　・主に他者との関係から（デザイン、工芸）</a:t>
            </a:r>
            <a:endParaRPr lang="en-US" dirty="0" smtClean="0"/>
          </a:p>
          <a:p>
            <a:pPr eaLnBrk="1" hangingPunct="1">
              <a:defRPr/>
            </a:pPr>
            <a:r>
              <a:rPr lang="ja-JP" altLang="en-US" dirty="0" smtClean="0"/>
              <a:t>　　　　　　　　　　　　　　　　　　　　　　　　　　　・主に社会、文化との関係から（デザイン、鑑賞）</a:t>
            </a:r>
          </a:p>
        </p:txBody>
      </p:sp>
      <p:sp>
        <p:nvSpPr>
          <p:cNvPr id="7171" name="テキスト ボックス 14"/>
          <p:cNvSpPr txBox="1">
            <a:spLocks noChangeArrowheads="1"/>
          </p:cNvSpPr>
          <p:nvPr/>
        </p:nvSpPr>
        <p:spPr bwMode="auto">
          <a:xfrm>
            <a:off x="26988" y="2219325"/>
            <a:ext cx="9064625" cy="1785938"/>
          </a:xfrm>
          <a:prstGeom prst="rect">
            <a:avLst/>
          </a:prstGeom>
          <a:gradFill rotWithShape="1">
            <a:gsLst>
              <a:gs pos="0">
                <a:srgbClr val="DAFDA7"/>
              </a:gs>
              <a:gs pos="35001">
                <a:srgbClr val="E4FDC2"/>
              </a:gs>
              <a:gs pos="100000">
                <a:srgbClr val="F5FFE6"/>
              </a:gs>
            </a:gsLst>
            <a:lin ang="16200000" scaled="1"/>
          </a:gradFill>
          <a:ln w="22225">
            <a:solidFill>
              <a:srgbClr val="98B954"/>
            </a:solidFill>
            <a:prstDash val="sysDash"/>
            <a:miter lim="800000"/>
            <a:headEnd/>
            <a:tailEnd/>
          </a:ln>
          <a:effectLst>
            <a:outerShdw blurRad="40000" dist="20000" dir="5400000" rotWithShape="0">
              <a:srgbClr val="000000">
                <a:alpha val="37999"/>
              </a:srgbClr>
            </a:outerShdw>
          </a:effec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defRPr/>
            </a:pPr>
            <a:r>
              <a:rPr lang="ja-JP" altLang="en-US" sz="1800" dirty="0" smtClean="0">
                <a:latin typeface="Verdana" pitchFamily="34" charset="0"/>
                <a:ea typeface="+mn-ea"/>
              </a:rPr>
              <a:t>指導ユニットとデザインシート　　　　　　　</a:t>
            </a:r>
            <a:endParaRPr lang="en-US" altLang="ja-JP" sz="1800" dirty="0" smtClean="0">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a:t>
            </a:r>
            <a:r>
              <a:rPr lang="ja-JP" altLang="en-US" sz="1800" b="1" dirty="0" smtClean="0">
                <a:latin typeface="Verdana" pitchFamily="34" charset="0"/>
                <a:ea typeface="+mn-ea"/>
              </a:rPr>
              <a:t>思考・判断・表現のための</a:t>
            </a:r>
            <a:endParaRPr lang="en-US" altLang="ja-JP" sz="1800" b="1" dirty="0" smtClean="0">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a:t>
            </a:r>
            <a:r>
              <a:rPr lang="ja-JP" altLang="en-US" sz="2000" b="1" dirty="0" smtClean="0">
                <a:solidFill>
                  <a:srgbClr val="FF0000"/>
                </a:solidFill>
                <a:latin typeface="Verdana" pitchFamily="34" charset="0"/>
                <a:ea typeface="+mn-ea"/>
              </a:rPr>
              <a:t>アクティブラーニングの視点</a:t>
            </a:r>
            <a:r>
              <a:rPr lang="ja-JP" altLang="en-US" sz="1800" b="1" dirty="0" smtClean="0">
                <a:solidFill>
                  <a:srgbClr val="FF0000"/>
                </a:solidFill>
                <a:latin typeface="Verdana" pitchFamily="34" charset="0"/>
                <a:ea typeface="+mn-ea"/>
              </a:rPr>
              <a:t>（密林を歩く冒険者の力）を意識するもの</a:t>
            </a:r>
            <a:endParaRPr lang="en-US" altLang="ja-JP" sz="1800" b="1" dirty="0" smtClean="0">
              <a:solidFill>
                <a:srgbClr val="FF0000"/>
              </a:solidFill>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・主体性を持たせる工夫</a:t>
            </a:r>
            <a:endParaRPr lang="en-US" altLang="ja-JP" sz="1800" dirty="0" smtClean="0">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・対話的な学びの場面</a:t>
            </a:r>
            <a:endParaRPr lang="en-US" altLang="ja-JP" sz="1800" dirty="0" smtClean="0">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・深く学びを成立させる工夫</a:t>
            </a:r>
          </a:p>
        </p:txBody>
      </p:sp>
      <p:sp>
        <p:nvSpPr>
          <p:cNvPr id="66564" name="テキスト ボックス 1"/>
          <p:cNvSpPr txBox="1">
            <a:spLocks noChangeArrowheads="1"/>
          </p:cNvSpPr>
          <p:nvPr/>
        </p:nvSpPr>
        <p:spPr bwMode="auto">
          <a:xfrm>
            <a:off x="1908175" y="4122738"/>
            <a:ext cx="6754813" cy="954087"/>
          </a:xfrm>
          <a:prstGeom prst="rect">
            <a:avLst/>
          </a:prstGeom>
          <a:solidFill>
            <a:srgbClr val="FF99CC">
              <a:alpha val="29000"/>
            </a:srgbClr>
          </a:solidFill>
          <a:ln w="9525">
            <a:solidFill>
              <a:schemeClr val="accent1"/>
            </a:solidFill>
            <a:miter lim="800000"/>
            <a:headEnd/>
            <a:tailEnd/>
          </a:ln>
          <a:extLst/>
        </p:spPr>
        <p:txBody>
          <a:bodyPr>
            <a:spAutoFit/>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defRPr/>
            </a:pPr>
            <a:r>
              <a:rPr lang="ja-JP" altLang="en-US" sz="2000" b="1" dirty="0" smtClean="0"/>
              <a:t>指導ユニット（木</a:t>
            </a:r>
            <a:r>
              <a:rPr lang="ja-JP" altLang="en-US" sz="2000" b="1" u="heavy" dirty="0" smtClean="0">
                <a:uFill>
                  <a:solidFill>
                    <a:srgbClr val="FFC000"/>
                  </a:solidFill>
                </a:uFill>
              </a:rPr>
              <a:t>）    </a:t>
            </a:r>
            <a:r>
              <a:rPr lang="ja-JP" altLang="en-US" b="1" u="heavy" dirty="0" smtClean="0">
                <a:solidFill>
                  <a:srgbClr val="FF0000"/>
                </a:solidFill>
                <a:uFill>
                  <a:solidFill>
                    <a:srgbClr val="FFC000"/>
                  </a:solidFill>
                </a:uFill>
              </a:rPr>
              <a:t>知識・技能</a:t>
            </a:r>
            <a:r>
              <a:rPr lang="ja-JP" altLang="en-US" u="heavy" dirty="0" smtClean="0">
                <a:uFill>
                  <a:solidFill>
                    <a:srgbClr val="FFC000"/>
                  </a:solidFill>
                </a:uFill>
              </a:rPr>
              <a:t>を</a:t>
            </a:r>
            <a:r>
              <a:rPr lang="ja-JP" altLang="en-US" sz="2000" b="1" u="heavy" dirty="0" smtClean="0">
                <a:solidFill>
                  <a:srgbClr val="FF0000"/>
                </a:solidFill>
                <a:uFill>
                  <a:solidFill>
                    <a:srgbClr val="FFC000"/>
                  </a:solidFill>
                </a:uFill>
              </a:rPr>
              <a:t>実感的に学ぶ</a:t>
            </a:r>
            <a:r>
              <a:rPr lang="ja-JP" altLang="en-US" u="heavy" dirty="0" smtClean="0">
                <a:uFill>
                  <a:solidFill>
                    <a:srgbClr val="FFC000"/>
                  </a:solidFill>
                </a:uFill>
              </a:rPr>
              <a:t>授業の最小単位</a:t>
            </a:r>
            <a:r>
              <a:rPr lang="ja-JP" altLang="en-US" dirty="0" smtClean="0"/>
              <a:t>　　　　　　　　　　　　       　　　　　　　　</a:t>
            </a:r>
            <a:endParaRPr lang="en-US" altLang="ja-JP" dirty="0" smtClean="0"/>
          </a:p>
          <a:p>
            <a:pPr eaLnBrk="1" hangingPunct="1">
              <a:defRPr/>
            </a:pPr>
            <a:r>
              <a:rPr lang="ja-JP" altLang="en-US" dirty="0"/>
              <a:t>　</a:t>
            </a:r>
            <a:r>
              <a:rPr lang="ja-JP" altLang="en-US" dirty="0" smtClean="0"/>
              <a:t>　　　　　　　　　　　　　　　　　　　　　　↓</a:t>
            </a:r>
            <a:endParaRPr lang="en-US" dirty="0" smtClean="0"/>
          </a:p>
          <a:p>
            <a:pPr eaLnBrk="1" hangingPunct="1">
              <a:defRPr/>
            </a:pPr>
            <a:r>
              <a:rPr lang="ja-JP" altLang="en-US" dirty="0" smtClean="0"/>
              <a:t>　　　　　　　　　　　　　目的（何を）と方法（材料と操作）で整理</a:t>
            </a:r>
          </a:p>
        </p:txBody>
      </p:sp>
      <p:sp>
        <p:nvSpPr>
          <p:cNvPr id="7175" name="テキスト ボックス 3"/>
          <p:cNvSpPr txBox="1">
            <a:spLocks noChangeArrowheads="1"/>
          </p:cNvSpPr>
          <p:nvPr/>
        </p:nvSpPr>
        <p:spPr bwMode="auto">
          <a:xfrm>
            <a:off x="5821363" y="6194425"/>
            <a:ext cx="2100262" cy="400050"/>
          </a:xfrm>
          <a:prstGeom prst="rect">
            <a:avLst/>
          </a:prstGeom>
          <a:solidFill>
            <a:schemeClr val="tx2">
              <a:lumMod val="60000"/>
              <a:lumOff val="40000"/>
            </a:schemeClr>
          </a:solidFill>
          <a:ln w="9525">
            <a:solidFill>
              <a:schemeClr val="accent1"/>
            </a:solidFill>
            <a:miter lim="800000"/>
            <a:headEnd/>
            <a:tailEnd/>
          </a:ln>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defRPr/>
            </a:pPr>
            <a:r>
              <a:rPr lang="ja-JP" altLang="en-US" sz="2000" b="1" dirty="0" smtClean="0">
                <a:latin typeface="Verdana" pitchFamily="34" charset="0"/>
                <a:ea typeface="ＭＳ Ｐゴシック" pitchFamily="50" charset="-128"/>
              </a:rPr>
              <a:t>道具</a:t>
            </a:r>
            <a:r>
              <a:rPr lang="en-US" altLang="ja-JP" sz="2000" b="1" dirty="0" smtClean="0">
                <a:latin typeface="Verdana" pitchFamily="34" charset="0"/>
                <a:ea typeface="ＭＳ Ｐゴシック" pitchFamily="50" charset="-128"/>
              </a:rPr>
              <a:t>BOX</a:t>
            </a:r>
            <a:r>
              <a:rPr lang="ja-JP" altLang="en-US" sz="2000" b="1" dirty="0" smtClean="0">
                <a:latin typeface="Verdana" pitchFamily="34" charset="0"/>
                <a:ea typeface="ＭＳ Ｐゴシック" pitchFamily="50" charset="-128"/>
              </a:rPr>
              <a:t>（装備）</a:t>
            </a:r>
            <a:endParaRPr lang="ja-JP" altLang="en-US" sz="1800" dirty="0" smtClean="0">
              <a:latin typeface="Verdana" pitchFamily="34" charset="0"/>
              <a:ea typeface="ＭＳ Ｐゴシック" pitchFamily="50" charset="-128"/>
            </a:endParaRPr>
          </a:p>
        </p:txBody>
      </p:sp>
      <p:pic>
        <p:nvPicPr>
          <p:cNvPr id="20485" name="図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575" y="1585913"/>
            <a:ext cx="11525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図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25" y="508000"/>
            <a:ext cx="20510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2350" y="4083050"/>
            <a:ext cx="9350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図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12088" y="5710238"/>
            <a:ext cx="10493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二等辺三角形 9"/>
          <p:cNvSpPr/>
          <p:nvPr/>
        </p:nvSpPr>
        <p:spPr>
          <a:xfrm>
            <a:off x="4205288" y="5035550"/>
            <a:ext cx="2160587" cy="1158875"/>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0" name="テキスト ボックス 5"/>
          <p:cNvSpPr txBox="1">
            <a:spLocks noChangeArrowheads="1"/>
          </p:cNvSpPr>
          <p:nvPr/>
        </p:nvSpPr>
        <p:spPr bwMode="auto">
          <a:xfrm>
            <a:off x="2411413" y="5332413"/>
            <a:ext cx="5510212" cy="3683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b="1">
                <a:latin typeface="Verdana" charset="0"/>
              </a:rPr>
              <a:t>ユニット経験を積む　→　基礎的な知識・技能として働く</a:t>
            </a:r>
          </a:p>
        </p:txBody>
      </p:sp>
      <p:pic>
        <p:nvPicPr>
          <p:cNvPr id="20491" name="図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88" y="5316538"/>
            <a:ext cx="10541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テキスト ボックス 7"/>
          <p:cNvSpPr txBox="1">
            <a:spLocks noChangeArrowheads="1"/>
          </p:cNvSpPr>
          <p:nvPr/>
        </p:nvSpPr>
        <p:spPr bwMode="auto">
          <a:xfrm>
            <a:off x="117475" y="6092825"/>
            <a:ext cx="4094163" cy="677863"/>
          </a:xfrm>
          <a:prstGeom prst="rect">
            <a:avLst/>
          </a:prstGeom>
          <a:solidFill>
            <a:srgbClr val="C4BD97"/>
          </a:solidFill>
          <a:ln w="9525">
            <a:solidFill>
              <a:srgbClr val="46AAC5"/>
            </a:solidFill>
            <a:miter lim="800000"/>
            <a:headEnd/>
            <a:tailEnd/>
          </a:ln>
          <a:effectLst>
            <a:outerShdw blurRad="40000" dist="20000" dir="5400000" rotWithShape="0">
              <a:srgbClr val="000000">
                <a:alpha val="37999"/>
              </a:srgbClr>
            </a:outerShdw>
          </a:effec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defRPr/>
            </a:pPr>
            <a:r>
              <a:rPr lang="ja-JP" altLang="en-US" sz="2000" b="1" dirty="0" smtClean="0">
                <a:latin typeface="Verdana" pitchFamily="34" charset="0"/>
                <a:ea typeface="+mn-ea"/>
              </a:rPr>
              <a:t>ユニット項目表（地図）</a:t>
            </a:r>
            <a:endParaRPr lang="en-US" altLang="ja-JP" sz="2000" b="1" dirty="0" smtClean="0">
              <a:latin typeface="Verdana" pitchFamily="34" charset="0"/>
              <a:ea typeface="+mn-ea"/>
            </a:endParaRPr>
          </a:p>
          <a:p>
            <a:pPr eaLnBrk="1" hangingPunct="1">
              <a:spcBef>
                <a:spcPct val="0"/>
              </a:spcBef>
              <a:buFontTx/>
              <a:buNone/>
              <a:defRPr/>
            </a:pPr>
            <a:r>
              <a:rPr lang="ja-JP" altLang="en-US" sz="1800" dirty="0" smtClean="0">
                <a:latin typeface="Verdana" pitchFamily="34" charset="0"/>
                <a:ea typeface="+mn-ea"/>
              </a:rPr>
              <a:t>　幼小中高と積み重ねを一覧で見通す</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300783" y="165100"/>
            <a:ext cx="4843217" cy="4494130"/>
          </a:xfrm>
          <a:prstGeom prst="rect">
            <a:avLst/>
          </a:prstGeom>
          <a:solidFill>
            <a:srgbClr val="FF99CC">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 descr="C:\Users\y-nomura-7p\Desktop\2016.11.08東良調査官\DSCF950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8866" y="901645"/>
            <a:ext cx="2356781" cy="1767586"/>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107504" y="2463800"/>
            <a:ext cx="4102100" cy="2195430"/>
          </a:xfrm>
          <a:prstGeom prst="rect">
            <a:avLst/>
          </a:prstGeom>
          <a:solidFill>
            <a:srgbClr val="CCECFF">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7950" y="460375"/>
            <a:ext cx="4102100" cy="1919288"/>
          </a:xfrm>
          <a:prstGeom prst="rect">
            <a:avLst/>
          </a:prstGeom>
          <a:solidFill>
            <a:srgbClr val="FFFF9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0783" y="500538"/>
            <a:ext cx="2331792" cy="1690396"/>
          </a:xfrm>
          <a:prstGeom prst="rect">
            <a:avLst/>
          </a:prstGeom>
        </p:spPr>
      </p:pic>
      <p:sp>
        <p:nvSpPr>
          <p:cNvPr id="26626" name="Rectangle 14"/>
          <p:cNvSpPr>
            <a:spLocks noChangeArrowheads="1"/>
          </p:cNvSpPr>
          <p:nvPr/>
        </p:nvSpPr>
        <p:spPr bwMode="auto">
          <a:xfrm>
            <a:off x="227714" y="23812"/>
            <a:ext cx="1265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FontTx/>
              <a:buNone/>
            </a:pPr>
            <a:r>
              <a:rPr lang="ja-JP" altLang="en-US" sz="1800" dirty="0">
                <a:solidFill>
                  <a:schemeClr val="tx2"/>
                </a:solidFill>
              </a:rPr>
              <a:t>実践記録２</a:t>
            </a:r>
          </a:p>
        </p:txBody>
      </p:sp>
      <p:graphicFrame>
        <p:nvGraphicFramePr>
          <p:cNvPr id="6" name="表 5"/>
          <p:cNvGraphicFramePr>
            <a:graphicFrameLocks noGrp="1"/>
          </p:cNvGraphicFramePr>
          <p:nvPr>
            <p:extLst>
              <p:ext uri="{D42A27DB-BD31-4B8C-83A1-F6EECF244321}">
                <p14:modId xmlns:p14="http://schemas.microsoft.com/office/powerpoint/2010/main" val="1480923745"/>
              </p:ext>
            </p:extLst>
          </p:nvPr>
        </p:nvGraphicFramePr>
        <p:xfrm>
          <a:off x="179388" y="4724400"/>
          <a:ext cx="8785225" cy="2041852"/>
        </p:xfrm>
        <a:graphic>
          <a:graphicData uri="http://schemas.openxmlformats.org/drawingml/2006/table">
            <a:tbl>
              <a:tblPr firstRow="1" bandRow="1">
                <a:tableStyleId>{5C22544A-7EE6-4342-B048-85BDC9FD1C3A}</a:tableStyleId>
              </a:tblPr>
              <a:tblGrid>
                <a:gridCol w="8785225">
                  <a:extLst>
                    <a:ext uri="{9D8B030D-6E8A-4147-A177-3AD203B41FA5}"/>
                  </a:extLst>
                </a:gridCol>
              </a:tblGrid>
              <a:tr h="274134">
                <a:tc>
                  <a:txBody>
                    <a:bodyPr/>
                    <a:lstStyle/>
                    <a:p>
                      <a:r>
                        <a:rPr kumimoji="1" lang="ja-JP" altLang="en-US" sz="1200" dirty="0">
                          <a:solidFill>
                            <a:schemeClr val="tx1"/>
                          </a:solidFill>
                        </a:rPr>
                        <a:t>評価と改善点</a:t>
                      </a:r>
                    </a:p>
                  </a:txBody>
                  <a:tcPr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767391">
                <a:tc>
                  <a:txBody>
                    <a:bodyPr/>
                    <a:lstStyle/>
                    <a:p>
                      <a:r>
                        <a:rPr kumimoji="1" lang="ja-JP" altLang="en-US" sz="1100" dirty="0" smtClean="0">
                          <a:solidFill>
                            <a:schemeClr val="tx1"/>
                          </a:solidFill>
                        </a:rPr>
                        <a:t>・</a:t>
                      </a:r>
                      <a:r>
                        <a:rPr kumimoji="1" lang="en-US" altLang="ja-JP" sz="1100" u="sng" dirty="0" smtClean="0">
                          <a:solidFill>
                            <a:schemeClr val="tx1"/>
                          </a:solidFill>
                        </a:rPr>
                        <a:t>A</a:t>
                      </a:r>
                      <a:r>
                        <a:rPr kumimoji="1" lang="ja-JP" altLang="en-US" sz="1100" u="sng" dirty="0" smtClean="0">
                          <a:solidFill>
                            <a:schemeClr val="tx1"/>
                          </a:solidFill>
                        </a:rPr>
                        <a:t>：やるべきことの理解（日本の美意識を自分の中に探りつつ、自分の時空間を構想する）、</a:t>
                      </a:r>
                      <a:r>
                        <a:rPr kumimoji="1" lang="en-US" altLang="ja-JP" sz="1100" u="sng" dirty="0" smtClean="0">
                          <a:solidFill>
                            <a:schemeClr val="tx1"/>
                          </a:solidFill>
                        </a:rPr>
                        <a:t>B</a:t>
                      </a:r>
                      <a:r>
                        <a:rPr kumimoji="1" lang="ja-JP" altLang="en-US" sz="1100" u="sng" dirty="0" smtClean="0">
                          <a:solidFill>
                            <a:schemeClr val="tx1"/>
                          </a:solidFill>
                        </a:rPr>
                        <a:t>：やりたいことの発見（自分の自然観、人生観って何かな、どうやって演出しょうかな）、</a:t>
                      </a:r>
                      <a:r>
                        <a:rPr kumimoji="1" lang="en-US" altLang="ja-JP" sz="1100" u="sng" dirty="0" smtClean="0">
                          <a:solidFill>
                            <a:schemeClr val="tx1"/>
                          </a:solidFill>
                        </a:rPr>
                        <a:t>C</a:t>
                      </a:r>
                      <a:r>
                        <a:rPr kumimoji="1" lang="ja-JP" altLang="en-US" sz="1100" u="sng" dirty="0" smtClean="0">
                          <a:solidFill>
                            <a:schemeClr val="tx1"/>
                          </a:solidFill>
                        </a:rPr>
                        <a:t>：やれるようにする技術</a:t>
                      </a:r>
                      <a:r>
                        <a:rPr kumimoji="1" lang="ja-JP" altLang="en-US" sz="1100" dirty="0" smtClean="0">
                          <a:solidFill>
                            <a:schemeClr val="tx1"/>
                          </a:solidFill>
                        </a:rPr>
                        <a:t>の</a:t>
                      </a:r>
                      <a:r>
                        <a:rPr kumimoji="1" lang="en-US" altLang="ja-JP" sz="1100" dirty="0" smtClean="0">
                          <a:solidFill>
                            <a:schemeClr val="tx1"/>
                          </a:solidFill>
                        </a:rPr>
                        <a:t>A</a:t>
                      </a:r>
                      <a:r>
                        <a:rPr kumimoji="1" lang="ja-JP" altLang="en-US" sz="1100" dirty="0" smtClean="0">
                          <a:solidFill>
                            <a:schemeClr val="tx1"/>
                          </a:solidFill>
                        </a:rPr>
                        <a:t>と</a:t>
                      </a:r>
                      <a:r>
                        <a:rPr kumimoji="1" lang="en-US" altLang="ja-JP" sz="1100" dirty="0" smtClean="0">
                          <a:solidFill>
                            <a:schemeClr val="tx1"/>
                          </a:solidFill>
                        </a:rPr>
                        <a:t>B</a:t>
                      </a:r>
                      <a:r>
                        <a:rPr kumimoji="1" lang="ja-JP" altLang="en-US" sz="1100" dirty="0" smtClean="0">
                          <a:solidFill>
                            <a:schemeClr val="tx1"/>
                          </a:solidFill>
                        </a:rPr>
                        <a:t>のところの授業である。</a:t>
                      </a:r>
                      <a:endParaRPr kumimoji="1" lang="en-US" altLang="ja-JP" sz="1100" dirty="0" smtClean="0">
                        <a:solidFill>
                          <a:schemeClr val="tx1"/>
                        </a:solidFill>
                      </a:endParaRPr>
                    </a:p>
                    <a:p>
                      <a:r>
                        <a:rPr kumimoji="1" lang="ja-JP" altLang="en-US" sz="1100" dirty="0" smtClean="0">
                          <a:solidFill>
                            <a:schemeClr val="tx1"/>
                          </a:solidFill>
                        </a:rPr>
                        <a:t>①の生徒は、</a:t>
                      </a:r>
                      <a:r>
                        <a:rPr kumimoji="1" lang="en-US" altLang="ja-JP" sz="1100" dirty="0" smtClean="0">
                          <a:solidFill>
                            <a:schemeClr val="tx1"/>
                          </a:solidFill>
                        </a:rPr>
                        <a:t>A</a:t>
                      </a:r>
                      <a:r>
                        <a:rPr kumimoji="1" lang="ja-JP" altLang="en-US" sz="1100" dirty="0" smtClean="0">
                          <a:solidFill>
                            <a:schemeClr val="tx1"/>
                          </a:solidFill>
                        </a:rPr>
                        <a:t>が前回の鑑賞で理解でき</a:t>
                      </a:r>
                      <a:r>
                        <a:rPr kumimoji="1" lang="en-US" altLang="ja-JP" sz="1100" dirty="0" smtClean="0">
                          <a:solidFill>
                            <a:schemeClr val="tx1"/>
                          </a:solidFill>
                        </a:rPr>
                        <a:t>B</a:t>
                      </a:r>
                      <a:r>
                        <a:rPr kumimoji="1" lang="ja-JP" altLang="en-US" sz="1100" dirty="0" smtClean="0">
                          <a:solidFill>
                            <a:schemeClr val="tx1"/>
                          </a:solidFill>
                        </a:rPr>
                        <a:t>を考えて授業に参加。主体的に取り組み、課題が出たときは「道具ボックス」で解決を図ろうとしていた。平面に描いていても空間がイメージできている。</a:t>
                      </a:r>
                      <a:endParaRPr kumimoji="1" lang="en-US" altLang="ja-JP" sz="1100" dirty="0" smtClean="0">
                        <a:solidFill>
                          <a:schemeClr val="tx1"/>
                        </a:solidFill>
                      </a:endParaRPr>
                    </a:p>
                    <a:p>
                      <a:r>
                        <a:rPr kumimoji="1" lang="ja-JP" altLang="en-US" sz="1100" dirty="0" smtClean="0">
                          <a:solidFill>
                            <a:schemeClr val="tx1"/>
                          </a:solidFill>
                        </a:rPr>
                        <a:t>②の生徒は、やりたいことがあるのだが、日本の美意識、人生観という言葉から再度構想を練り直し、いくつかのアイデアから絞り込み中。好きな作品を選んだり一部模写したりしながら思考していた。</a:t>
                      </a:r>
                      <a:endParaRPr kumimoji="1" lang="en-US" altLang="ja-JP" sz="1100" dirty="0" smtClean="0">
                        <a:solidFill>
                          <a:schemeClr val="tx1"/>
                        </a:solidFill>
                      </a:endParaRPr>
                    </a:p>
                    <a:p>
                      <a:r>
                        <a:rPr kumimoji="1" lang="ja-JP" altLang="en-US" sz="1100" dirty="0" smtClean="0">
                          <a:solidFill>
                            <a:schemeClr val="tx1"/>
                          </a:solidFill>
                        </a:rPr>
                        <a:t>③の生徒は、前回授業で</a:t>
                      </a:r>
                      <a:r>
                        <a:rPr kumimoji="1" lang="en-US" altLang="ja-JP" sz="1100" dirty="0" smtClean="0">
                          <a:solidFill>
                            <a:schemeClr val="tx1"/>
                          </a:solidFill>
                        </a:rPr>
                        <a:t>A</a:t>
                      </a:r>
                      <a:r>
                        <a:rPr kumimoji="1" lang="ja-JP" altLang="en-US" sz="1100" dirty="0" smtClean="0">
                          <a:solidFill>
                            <a:schemeClr val="tx1"/>
                          </a:solidFill>
                        </a:rPr>
                        <a:t>が理解できていない、難しすぎたようだ。日頃いろいろなことへの好奇心も薄いので知識ポケットも少ない。「道具ボックス」に群がり答えを求めようとする姿が見られた。模写についても②の生徒の意識を持った模写ではなく、ただ空間を埋めるための模写になっていて感性や思考があまり働いていない。この段階の生徒のためには、自然物の薄をスケッチするスモールステップの時間をとった方がよかったかもしれない。</a:t>
                      </a:r>
                      <a:endParaRPr kumimoji="1" lang="en-US" altLang="ja-JP" sz="1100" dirty="0">
                        <a:solidFill>
                          <a:schemeClr val="tx1"/>
                        </a:solidFill>
                      </a:endParaRPr>
                    </a:p>
                  </a:txBody>
                  <a:tcPr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26635" name="Rectangle 14"/>
          <p:cNvSpPr>
            <a:spLocks noChangeArrowheads="1"/>
          </p:cNvSpPr>
          <p:nvPr/>
        </p:nvSpPr>
        <p:spPr bwMode="auto">
          <a:xfrm>
            <a:off x="1556304" y="85725"/>
            <a:ext cx="1771650" cy="246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FontTx/>
              <a:buNone/>
            </a:pPr>
            <a:r>
              <a:rPr lang="ja-JP" altLang="en-US" sz="1000">
                <a:solidFill>
                  <a:schemeClr val="tx2"/>
                </a:solidFill>
              </a:rPr>
              <a:t>実践日：平成２８年１１月８日　</a:t>
            </a:r>
          </a:p>
        </p:txBody>
      </p:sp>
      <p:sp>
        <p:nvSpPr>
          <p:cNvPr id="14" name="角丸四角形吹き出し 13"/>
          <p:cNvSpPr/>
          <p:nvPr/>
        </p:nvSpPr>
        <p:spPr>
          <a:xfrm>
            <a:off x="2357438" y="1670992"/>
            <a:ext cx="1682750" cy="436563"/>
          </a:xfrm>
          <a:prstGeom prst="wedgeRoundRectCallout">
            <a:avLst>
              <a:gd name="adj1" fmla="val -61807"/>
              <a:gd name="adj2" fmla="val 675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平面で描きながら立体空間がイメージできている</a:t>
            </a:r>
          </a:p>
        </p:txBody>
      </p:sp>
      <p:sp>
        <p:nvSpPr>
          <p:cNvPr id="18" name="角丸四角形吹き出し 17"/>
          <p:cNvSpPr/>
          <p:nvPr/>
        </p:nvSpPr>
        <p:spPr>
          <a:xfrm>
            <a:off x="6740525" y="454026"/>
            <a:ext cx="2098675" cy="676275"/>
          </a:xfrm>
          <a:prstGeom prst="wedgeRoundRectCallout">
            <a:avLst>
              <a:gd name="adj1" fmla="val -64346"/>
              <a:gd name="adj2" fmla="val 2005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水墨画の資料を選んで一部模写して帯に</a:t>
            </a:r>
            <a:r>
              <a:rPr lang="ja-JP" altLang="en-US" sz="1000" dirty="0" smtClean="0"/>
              <a:t>仮止めしてみて、竹</a:t>
            </a:r>
            <a:r>
              <a:rPr lang="ja-JP" altLang="en-US" sz="1000" dirty="0"/>
              <a:t>の感じが好きだから左も竹にしよう</a:t>
            </a:r>
            <a:r>
              <a:rPr lang="ja-JP" altLang="en-US" sz="1000" dirty="0" smtClean="0"/>
              <a:t>か花にしようかイメージ中</a:t>
            </a:r>
            <a:endParaRPr lang="en-US" altLang="ja-JP" sz="1000" dirty="0"/>
          </a:p>
        </p:txBody>
      </p:sp>
      <p:sp>
        <p:nvSpPr>
          <p:cNvPr id="19" name="角丸四角形吹き出し 18"/>
          <p:cNvSpPr/>
          <p:nvPr/>
        </p:nvSpPr>
        <p:spPr>
          <a:xfrm>
            <a:off x="295275" y="4298950"/>
            <a:ext cx="1584325" cy="366713"/>
          </a:xfrm>
          <a:prstGeom prst="wedgeRoundRectCallout">
            <a:avLst>
              <a:gd name="adj1" fmla="val -15888"/>
              <a:gd name="adj2" fmla="val -8618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学校のモチーフ枝で木の幹をイメージ中</a:t>
            </a:r>
          </a:p>
        </p:txBody>
      </p:sp>
      <p:sp>
        <p:nvSpPr>
          <p:cNvPr id="21" name="角丸四角形吹き出し 20"/>
          <p:cNvSpPr/>
          <p:nvPr/>
        </p:nvSpPr>
        <p:spPr>
          <a:xfrm>
            <a:off x="2012950" y="4103688"/>
            <a:ext cx="2278063" cy="558800"/>
          </a:xfrm>
          <a:prstGeom prst="wedgeRoundRectCallout">
            <a:avLst>
              <a:gd name="adj1" fmla="val 6757"/>
              <a:gd name="adj2" fmla="val -8182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自分のやりたい時空間に日本の美がない感じがしてる。でも、誰も作っていない空間を作りたいし・・</a:t>
            </a:r>
          </a:p>
        </p:txBody>
      </p:sp>
      <p:sp>
        <p:nvSpPr>
          <p:cNvPr id="26642" name="テキスト ボックス 4"/>
          <p:cNvSpPr txBox="1">
            <a:spLocks noChangeArrowheads="1"/>
          </p:cNvSpPr>
          <p:nvPr/>
        </p:nvSpPr>
        <p:spPr bwMode="auto">
          <a:xfrm>
            <a:off x="107950" y="522288"/>
            <a:ext cx="231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a:latin typeface="Verdana" pitchFamily="34" charset="0"/>
              </a:rPr>
              <a:t>①やりたいことが見えている生徒</a:t>
            </a:r>
          </a:p>
        </p:txBody>
      </p:sp>
      <p:pic>
        <p:nvPicPr>
          <p:cNvPr id="26644" name="図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6063" y="768350"/>
            <a:ext cx="19494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吹き出し 14"/>
          <p:cNvSpPr/>
          <p:nvPr/>
        </p:nvSpPr>
        <p:spPr>
          <a:xfrm>
            <a:off x="2361314" y="1039813"/>
            <a:ext cx="1695450" cy="482600"/>
          </a:xfrm>
          <a:prstGeom prst="wedgeRoundRectCallout">
            <a:avLst>
              <a:gd name="adj1" fmla="val -65997"/>
              <a:gd name="adj2" fmla="val -1361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枝の描き方が納得いかないから道具ボックスで解決策を探る</a:t>
            </a:r>
          </a:p>
        </p:txBody>
      </p:sp>
      <p:sp>
        <p:nvSpPr>
          <p:cNvPr id="26646" name="テキスト ボックス 4"/>
          <p:cNvSpPr txBox="1">
            <a:spLocks noChangeArrowheads="1"/>
          </p:cNvSpPr>
          <p:nvPr/>
        </p:nvSpPr>
        <p:spPr bwMode="auto">
          <a:xfrm>
            <a:off x="246063" y="2409825"/>
            <a:ext cx="183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a:latin typeface="Verdana" pitchFamily="34" charset="0"/>
              </a:rPr>
              <a:t>②主題に迷いがある生徒</a:t>
            </a:r>
          </a:p>
        </p:txBody>
      </p:sp>
      <p:sp>
        <p:nvSpPr>
          <p:cNvPr id="26647" name="テキスト ボックス 4"/>
          <p:cNvSpPr txBox="1">
            <a:spLocks noChangeArrowheads="1"/>
          </p:cNvSpPr>
          <p:nvPr/>
        </p:nvSpPr>
        <p:spPr bwMode="auto">
          <a:xfrm>
            <a:off x="4210050" y="165100"/>
            <a:ext cx="261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a:latin typeface="Verdana" pitchFamily="34" charset="0"/>
              </a:rPr>
              <a:t>③やりたいことが見つけられない生徒</a:t>
            </a:r>
          </a:p>
        </p:txBody>
      </p:sp>
      <p:pic>
        <p:nvPicPr>
          <p:cNvPr id="26649" name="図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275" y="2768600"/>
            <a:ext cx="177958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図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05739" y="244864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図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15680" y="2628900"/>
            <a:ext cx="19653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右矢印 8"/>
          <p:cNvSpPr/>
          <p:nvPr/>
        </p:nvSpPr>
        <p:spPr>
          <a:xfrm>
            <a:off x="6443663" y="3500438"/>
            <a:ext cx="377825"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6654" name="図 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8488" y="3346784"/>
            <a:ext cx="1971675" cy="131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吹き出し 24"/>
          <p:cNvSpPr/>
          <p:nvPr/>
        </p:nvSpPr>
        <p:spPr>
          <a:xfrm>
            <a:off x="2485578" y="535726"/>
            <a:ext cx="2230438" cy="731838"/>
          </a:xfrm>
          <a:prstGeom prst="wedgeRectCallout">
            <a:avLst>
              <a:gd name="adj1" fmla="val -44996"/>
              <a:gd name="adj2" fmla="val -67220"/>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授業記録が数回の授業で記録されることも、一時間内に複数枚記録されることも出てくる</a:t>
            </a:r>
            <a:endParaRPr lang="en-US" altLang="ja-JP" sz="1000" b="1" dirty="0">
              <a:solidFill>
                <a:srgbClr val="FF0000"/>
              </a:solidFill>
            </a:endParaRPr>
          </a:p>
        </p:txBody>
      </p:sp>
      <p:sp>
        <p:nvSpPr>
          <p:cNvPr id="26" name="四角形吹き出し 25"/>
          <p:cNvSpPr/>
          <p:nvPr/>
        </p:nvSpPr>
        <p:spPr>
          <a:xfrm>
            <a:off x="5753894" y="5738813"/>
            <a:ext cx="2228850" cy="730250"/>
          </a:xfrm>
          <a:prstGeom prst="wedgeRectCallout">
            <a:avLst>
              <a:gd name="adj1" fmla="val -53100"/>
              <a:gd name="adj2" fmla="val -83202"/>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生徒の理解度で記録した例。記録は授業者</a:t>
            </a:r>
            <a:r>
              <a:rPr lang="ja-JP" altLang="en-US" sz="1000" b="1" dirty="0" smtClean="0">
                <a:solidFill>
                  <a:srgbClr val="FF0000"/>
                </a:solidFill>
              </a:rPr>
              <a:t>のねらいに</a:t>
            </a:r>
            <a:r>
              <a:rPr lang="ja-JP" altLang="en-US" sz="1000" b="1" dirty="0">
                <a:solidFill>
                  <a:srgbClr val="FF0000"/>
                </a:solidFill>
              </a:rPr>
              <a:t>よりいろいろな記録の仕方が考えられる</a:t>
            </a:r>
            <a:endParaRPr lang="en-US" altLang="ja-JP" sz="1000" b="1" dirty="0">
              <a:solidFill>
                <a:srgbClr val="FF0000"/>
              </a:solidFill>
            </a:endParaRPr>
          </a:p>
        </p:txBody>
      </p:sp>
      <p:sp>
        <p:nvSpPr>
          <p:cNvPr id="16" name="角丸四角形吹き出し 15"/>
          <p:cNvSpPr/>
          <p:nvPr/>
        </p:nvSpPr>
        <p:spPr>
          <a:xfrm>
            <a:off x="4716016" y="4160838"/>
            <a:ext cx="2520280" cy="504825"/>
          </a:xfrm>
          <a:prstGeom prst="wedgeRoundRectCallout">
            <a:avLst>
              <a:gd name="adj1" fmla="val 62401"/>
              <a:gd name="adj2" fmla="val -8534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何回か描き直して「あれ？自分ってうまくない？」と自分の成長を喜んで</a:t>
            </a:r>
            <a:r>
              <a:rPr lang="ja-JP" altLang="en-US" sz="1000" dirty="0" smtClean="0"/>
              <a:t>いる。みたてを味わいだしている</a:t>
            </a:r>
            <a:endParaRPr lang="ja-JP" altLang="en-US" sz="1000" dirty="0"/>
          </a:p>
        </p:txBody>
      </p:sp>
      <p:sp>
        <p:nvSpPr>
          <p:cNvPr id="20" name="角丸四角形吹き出し 19"/>
          <p:cNvSpPr/>
          <p:nvPr/>
        </p:nvSpPr>
        <p:spPr>
          <a:xfrm>
            <a:off x="5595491" y="1927946"/>
            <a:ext cx="1696343" cy="454025"/>
          </a:xfrm>
          <a:prstGeom prst="wedgeRoundRectCallout">
            <a:avLst>
              <a:gd name="adj1" fmla="val 67235"/>
              <a:gd name="adj2" fmla="val -5092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資料の中に</a:t>
            </a:r>
            <a:r>
              <a:rPr lang="ja-JP" altLang="en-US" sz="1000" dirty="0" smtClean="0"/>
              <a:t>自分</a:t>
            </a:r>
            <a:r>
              <a:rPr lang="ja-JP" altLang="en-US" sz="1000" dirty="0"/>
              <a:t>の感覚にあうものないかな</a:t>
            </a:r>
            <a:endParaRPr lang="en-US" altLang="ja-JP" sz="1000" dirty="0"/>
          </a:p>
        </p:txBody>
      </p:sp>
      <p:sp>
        <p:nvSpPr>
          <p:cNvPr id="17" name="角丸四角形吹き出し 16"/>
          <p:cNvSpPr/>
          <p:nvPr/>
        </p:nvSpPr>
        <p:spPr>
          <a:xfrm>
            <a:off x="6300192" y="2768600"/>
            <a:ext cx="2260600" cy="560388"/>
          </a:xfrm>
          <a:prstGeom prst="wedgeRoundRectCallout">
            <a:avLst>
              <a:gd name="adj1" fmla="val -58790"/>
              <a:gd name="adj2" fmla="val -2507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形</a:t>
            </a:r>
            <a:r>
              <a:rPr lang="ja-JP" altLang="en-US" sz="1000" dirty="0" smtClean="0"/>
              <a:t>が</a:t>
            </a:r>
            <a:r>
              <a:rPr lang="ja-JP" altLang="en-US" sz="1000" dirty="0"/>
              <a:t>とれないから</a:t>
            </a:r>
            <a:r>
              <a:rPr lang="ja-JP" altLang="en-US" sz="1000" dirty="0" smtClean="0"/>
              <a:t>とスケッチを避けるため③</a:t>
            </a:r>
            <a:r>
              <a:rPr lang="ja-JP" altLang="en-US" sz="1000" dirty="0"/>
              <a:t>の生徒の一部</a:t>
            </a:r>
            <a:r>
              <a:rPr lang="ja-JP" altLang="en-US" sz="1000" dirty="0" smtClean="0"/>
              <a:t>に薄を描く</a:t>
            </a:r>
            <a:r>
              <a:rPr lang="ja-JP" altLang="en-US" sz="1000" dirty="0"/>
              <a:t>ように</a:t>
            </a:r>
            <a:r>
              <a:rPr lang="ja-JP" altLang="en-US" sz="1000" dirty="0" smtClean="0"/>
              <a:t>指示する</a:t>
            </a:r>
            <a:endParaRPr lang="ja-JP" altLang="en-US" sz="1000" dirty="0"/>
          </a:p>
        </p:txBody>
      </p:sp>
    </p:spTree>
    <p:extLst>
      <p:ext uri="{BB962C8B-B14F-4D97-AF65-F5344CB8AC3E}">
        <p14:creationId xmlns:p14="http://schemas.microsoft.com/office/powerpoint/2010/main" val="425816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y-nomura-7p\Desktop\11.11\IMG_058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39225" y="2858141"/>
            <a:ext cx="2504775" cy="1878474"/>
          </a:xfrm>
          <a:prstGeom prst="rect">
            <a:avLst/>
          </a:prstGeom>
          <a:noFill/>
          <a:extLst>
            <a:ext uri="{909E8E84-426E-40DD-AFC4-6F175D3DCCD1}">
              <a14:hiddenFill xmlns:a14="http://schemas.microsoft.com/office/drawing/2010/main">
                <a:solidFill>
                  <a:srgbClr val="FFFFFF"/>
                </a:solidFill>
              </a14:hiddenFill>
            </a:ext>
          </a:extLst>
        </p:spPr>
      </p:pic>
      <p:pic>
        <p:nvPicPr>
          <p:cNvPr id="19457" name="図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4300" y="2835275"/>
            <a:ext cx="26781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図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9353" y="378599"/>
            <a:ext cx="2692642" cy="2177775"/>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図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975" y="820457"/>
            <a:ext cx="2292078" cy="187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4"/>
          <p:cNvSpPr>
            <a:spLocks noChangeArrowheads="1"/>
          </p:cNvSpPr>
          <p:nvPr/>
        </p:nvSpPr>
        <p:spPr bwMode="auto">
          <a:xfrm>
            <a:off x="107950" y="85725"/>
            <a:ext cx="1265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solidFill>
                  <a:schemeClr val="tx2"/>
                </a:solidFill>
              </a:rPr>
              <a:t>実践記録３</a:t>
            </a:r>
          </a:p>
        </p:txBody>
      </p:sp>
      <p:graphicFrame>
        <p:nvGraphicFramePr>
          <p:cNvPr id="6" name="表 5"/>
          <p:cNvGraphicFramePr>
            <a:graphicFrameLocks noGrp="1"/>
          </p:cNvGraphicFramePr>
          <p:nvPr>
            <p:extLst>
              <p:ext uri="{D42A27DB-BD31-4B8C-83A1-F6EECF244321}">
                <p14:modId xmlns:p14="http://schemas.microsoft.com/office/powerpoint/2010/main" val="3896376261"/>
              </p:ext>
            </p:extLst>
          </p:nvPr>
        </p:nvGraphicFramePr>
        <p:xfrm>
          <a:off x="213551" y="4762532"/>
          <a:ext cx="8785225" cy="1897063"/>
        </p:xfrm>
        <a:graphic>
          <a:graphicData uri="http://schemas.openxmlformats.org/drawingml/2006/table">
            <a:tbl>
              <a:tblPr firstRow="1" bandRow="1">
                <a:tableStyleId>{5C22544A-7EE6-4342-B048-85BDC9FD1C3A}</a:tableStyleId>
              </a:tblPr>
              <a:tblGrid>
                <a:gridCol w="8785225">
                  <a:extLst>
                    <a:ext uri="{9D8B030D-6E8A-4147-A177-3AD203B41FA5}"/>
                  </a:extLst>
                </a:gridCol>
              </a:tblGrid>
              <a:tr h="274386">
                <a:tc>
                  <a:txBody>
                    <a:bodyPr/>
                    <a:lstStyle/>
                    <a:p>
                      <a:r>
                        <a:rPr kumimoji="1" lang="ja-JP" altLang="en-US" sz="1200" dirty="0">
                          <a:solidFill>
                            <a:schemeClr val="tx1"/>
                          </a:solidFill>
                        </a:rPr>
                        <a:t>評価と改善点</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622677">
                <a:tc>
                  <a:txBody>
                    <a:bodyPr/>
                    <a:lstStyle/>
                    <a:p>
                      <a:r>
                        <a:rPr kumimoji="1" lang="ja-JP" altLang="en-US" sz="1100" dirty="0" smtClean="0">
                          <a:solidFill>
                            <a:schemeClr val="tx1"/>
                          </a:solidFill>
                        </a:rPr>
                        <a:t>①の生徒群：自分のやりたいことがあってどんどん進めてきた生徒は、書画カメラで写してあれこれ話を進めていた。座敷を手動で動かして映し方を変えていたら、世界が変化して見えた。そこから、絵巻物や平行投影法など前見た作品の話につながっていた。日本美術の感性についても話が進んでいる。</a:t>
                      </a:r>
                      <a:endParaRPr kumimoji="1" lang="en-US" altLang="ja-JP" sz="1100" dirty="0" smtClean="0">
                        <a:solidFill>
                          <a:schemeClr val="tx1"/>
                        </a:solidFill>
                      </a:endParaRPr>
                    </a:p>
                    <a:p>
                      <a:r>
                        <a:rPr kumimoji="1" lang="ja-JP" altLang="en-US" sz="1100" dirty="0" smtClean="0">
                          <a:solidFill>
                            <a:schemeClr val="tx1"/>
                          </a:solidFill>
                        </a:rPr>
                        <a:t>②の生徒群：透明水彩に戸惑いうまくアイデア通りに表せていなかったが、試していくうちに、たらし込みやにじみの効果に行き着き、偶然の色合いからイメージを膨らませて制作を進めていた。（技法がわかれば制作を進められるグループ。中学校までに経験してきていないのか）</a:t>
                      </a:r>
                      <a:endParaRPr kumimoji="1" lang="en-US" altLang="ja-JP" sz="1100" dirty="0" smtClean="0">
                        <a:solidFill>
                          <a:schemeClr val="tx1"/>
                        </a:solidFill>
                      </a:endParaRPr>
                    </a:p>
                    <a:p>
                      <a:r>
                        <a:rPr kumimoji="1" lang="ja-JP" altLang="en-US" sz="1100" dirty="0" smtClean="0">
                          <a:solidFill>
                            <a:schemeClr val="tx1"/>
                          </a:solidFill>
                        </a:rPr>
                        <a:t>③の生徒：前回からイメージが作れず水墨の模写や薄のスケッチを筆で取り組んでいた生徒たちは、今回も水墨に挑戦していて、なかなか空間構成に向かわない。前回は輪郭で描いていたが、今回は筆跡の見立てで絵を見るようになっている。主題生成が難しい生徒は最初私語や資料探しが目立ったが、無言で取り組むように変わってきた。</a:t>
                      </a:r>
                      <a:endParaRPr kumimoji="1" lang="en-US" altLang="ja-JP" sz="1100"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9470" name="Rectangle 14"/>
          <p:cNvSpPr>
            <a:spLocks noChangeArrowheads="1"/>
          </p:cNvSpPr>
          <p:nvPr/>
        </p:nvSpPr>
        <p:spPr bwMode="auto">
          <a:xfrm>
            <a:off x="1394020" y="147637"/>
            <a:ext cx="1771650" cy="246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a:solidFill>
                  <a:schemeClr val="tx2"/>
                </a:solidFill>
              </a:rPr>
              <a:t>実践日：平成２８年１１月９日　</a:t>
            </a:r>
          </a:p>
        </p:txBody>
      </p:sp>
      <p:sp>
        <p:nvSpPr>
          <p:cNvPr id="14" name="角丸四角形吹き出し 13"/>
          <p:cNvSpPr/>
          <p:nvPr/>
        </p:nvSpPr>
        <p:spPr>
          <a:xfrm>
            <a:off x="2582863" y="1415256"/>
            <a:ext cx="1860550" cy="436562"/>
          </a:xfrm>
          <a:prstGeom prst="wedgeRoundRectCallout">
            <a:avLst>
              <a:gd name="adj1" fmla="val -61807"/>
              <a:gd name="adj2" fmla="val 675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襖絵の空間の視点の移動は映画見ているみたいだね</a:t>
            </a:r>
          </a:p>
        </p:txBody>
      </p:sp>
      <p:sp>
        <p:nvSpPr>
          <p:cNvPr id="16" name="角丸四角形吹き出し 15"/>
          <p:cNvSpPr/>
          <p:nvPr/>
        </p:nvSpPr>
        <p:spPr>
          <a:xfrm>
            <a:off x="5856288" y="4368800"/>
            <a:ext cx="1647825" cy="233363"/>
          </a:xfrm>
          <a:prstGeom prst="wedgeRoundRectCallout">
            <a:avLst>
              <a:gd name="adj1" fmla="val 63887"/>
              <a:gd name="adj2" fmla="val -13734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どうやって</a:t>
            </a:r>
            <a:r>
              <a:rPr lang="ja-JP" altLang="en-US" sz="1000" dirty="0" err="1"/>
              <a:t>描い</a:t>
            </a:r>
            <a:r>
              <a:rPr lang="ja-JP" altLang="en-US" sz="1000" dirty="0"/>
              <a:t>たんや？</a:t>
            </a:r>
          </a:p>
        </p:txBody>
      </p:sp>
      <p:sp>
        <p:nvSpPr>
          <p:cNvPr id="20" name="角丸四角形吹き出し 19"/>
          <p:cNvSpPr/>
          <p:nvPr/>
        </p:nvSpPr>
        <p:spPr>
          <a:xfrm>
            <a:off x="5288537" y="1569243"/>
            <a:ext cx="1285875" cy="282575"/>
          </a:xfrm>
          <a:prstGeom prst="wedgeRoundRectCallout">
            <a:avLst>
              <a:gd name="adj1" fmla="val 61782"/>
              <a:gd name="adj2" fmla="val -1228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おーかっこいいな</a:t>
            </a:r>
            <a:endParaRPr lang="en-US" altLang="ja-JP" sz="1000" dirty="0"/>
          </a:p>
        </p:txBody>
      </p:sp>
      <p:sp>
        <p:nvSpPr>
          <p:cNvPr id="18" name="角丸四角形吹き出し 17"/>
          <p:cNvSpPr/>
          <p:nvPr/>
        </p:nvSpPr>
        <p:spPr>
          <a:xfrm>
            <a:off x="5296207" y="411789"/>
            <a:ext cx="1962483" cy="538163"/>
          </a:xfrm>
          <a:prstGeom prst="wedgeRoundRectCallout">
            <a:avLst>
              <a:gd name="adj1" fmla="val 63832"/>
              <a:gd name="adj2" fmla="val 180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水で紙を濡らしてから絵の具を置く方が雰囲気あるって</a:t>
            </a:r>
            <a:endParaRPr lang="en-US" altLang="ja-JP" sz="1000" dirty="0"/>
          </a:p>
        </p:txBody>
      </p:sp>
      <p:sp>
        <p:nvSpPr>
          <p:cNvPr id="19" name="角丸四角形吹き出し 18"/>
          <p:cNvSpPr/>
          <p:nvPr/>
        </p:nvSpPr>
        <p:spPr>
          <a:xfrm>
            <a:off x="2358231" y="3314700"/>
            <a:ext cx="1493689" cy="540146"/>
          </a:xfrm>
          <a:prstGeom prst="wedgeRoundRectCallout">
            <a:avLst>
              <a:gd name="adj1" fmla="val -62275"/>
              <a:gd name="adj2" fmla="val -5761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絵巻物と同じってことかな。これも日本の美意識なの？</a:t>
            </a:r>
          </a:p>
        </p:txBody>
      </p:sp>
      <p:sp>
        <p:nvSpPr>
          <p:cNvPr id="21" name="角丸四角形吹き出し 20"/>
          <p:cNvSpPr/>
          <p:nvPr/>
        </p:nvSpPr>
        <p:spPr>
          <a:xfrm>
            <a:off x="5856288" y="3933825"/>
            <a:ext cx="1647825" cy="268288"/>
          </a:xfrm>
          <a:prstGeom prst="wedgeRoundRectCallout">
            <a:avLst>
              <a:gd name="adj1" fmla="val 49182"/>
              <a:gd name="adj2" fmla="val -8864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なんか薄らしくない？</a:t>
            </a:r>
          </a:p>
        </p:txBody>
      </p:sp>
      <p:sp>
        <p:nvSpPr>
          <p:cNvPr id="19477" name="テキスト ボックス 4"/>
          <p:cNvSpPr txBox="1">
            <a:spLocks noChangeArrowheads="1"/>
          </p:cNvSpPr>
          <p:nvPr/>
        </p:nvSpPr>
        <p:spPr bwMode="auto">
          <a:xfrm>
            <a:off x="92004" y="567913"/>
            <a:ext cx="4414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ja-JP" altLang="en-US" sz="1200" b="1" dirty="0">
                <a:latin typeface="Verdana" charset="0"/>
              </a:rPr>
              <a:t>①描き終わって書画カメラで写して試しながら発見している</a:t>
            </a:r>
            <a:r>
              <a:rPr lang="ja-JP" altLang="en-US" sz="1200" b="1" dirty="0" smtClean="0">
                <a:latin typeface="Verdana" charset="0"/>
              </a:rPr>
              <a:t>生徒達</a:t>
            </a:r>
            <a:endParaRPr lang="ja-JP" altLang="en-US" sz="1200" b="1" dirty="0">
              <a:latin typeface="Verdana" charset="0"/>
            </a:endParaRPr>
          </a:p>
        </p:txBody>
      </p:sp>
      <p:sp>
        <p:nvSpPr>
          <p:cNvPr id="17" name="角丸四角形吹き出し 16"/>
          <p:cNvSpPr/>
          <p:nvPr/>
        </p:nvSpPr>
        <p:spPr>
          <a:xfrm>
            <a:off x="5263356" y="1085832"/>
            <a:ext cx="1618600" cy="385763"/>
          </a:xfrm>
          <a:prstGeom prst="wedgeRoundRectCallout">
            <a:avLst>
              <a:gd name="adj1" fmla="val 66678"/>
              <a:gd name="adj2" fmla="val 1076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見立てて感じ取るって日本の美意識なんか？</a:t>
            </a:r>
          </a:p>
        </p:txBody>
      </p:sp>
      <p:sp>
        <p:nvSpPr>
          <p:cNvPr id="15" name="角丸四角形吹き出し 14"/>
          <p:cNvSpPr/>
          <p:nvPr/>
        </p:nvSpPr>
        <p:spPr>
          <a:xfrm>
            <a:off x="2589213" y="1939926"/>
            <a:ext cx="1827212" cy="706437"/>
          </a:xfrm>
          <a:prstGeom prst="wedgeRoundRectCallout">
            <a:avLst>
              <a:gd name="adj1" fmla="val -65997"/>
              <a:gd name="adj2" fmla="val -1361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じゃあ、左は地面をアップして、中央は空見てっていう具合に場面が切れても</a:t>
            </a:r>
            <a:r>
              <a:rPr lang="en-US" altLang="ja-JP" sz="1000" dirty="0"/>
              <a:t>OK</a:t>
            </a:r>
            <a:r>
              <a:rPr lang="ja-JP" altLang="en-US" sz="1000" dirty="0"/>
              <a:t>じゃない？</a:t>
            </a:r>
          </a:p>
        </p:txBody>
      </p:sp>
      <p:sp>
        <p:nvSpPr>
          <p:cNvPr id="19480" name="テキスト ボックス 4"/>
          <p:cNvSpPr txBox="1">
            <a:spLocks noChangeArrowheads="1"/>
          </p:cNvSpPr>
          <p:nvPr/>
        </p:nvSpPr>
        <p:spPr bwMode="auto">
          <a:xfrm>
            <a:off x="4416425" y="101600"/>
            <a:ext cx="4423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ja-JP" altLang="en-US" sz="1200" b="1" dirty="0">
                <a:latin typeface="Verdana" charset="0"/>
              </a:rPr>
              <a:t>②アイデアはできている生徒で偶然の表現を楽しみ始めた</a:t>
            </a:r>
            <a:r>
              <a:rPr lang="ja-JP" altLang="en-US" sz="1200" b="1" dirty="0" smtClean="0">
                <a:latin typeface="Verdana" charset="0"/>
              </a:rPr>
              <a:t>生徒達</a:t>
            </a:r>
            <a:endParaRPr lang="ja-JP" altLang="en-US" sz="1200" b="1" dirty="0">
              <a:latin typeface="Verdana" charset="0"/>
            </a:endParaRPr>
          </a:p>
        </p:txBody>
      </p:sp>
      <p:sp>
        <p:nvSpPr>
          <p:cNvPr id="19481" name="テキスト ボックス 4"/>
          <p:cNvSpPr txBox="1">
            <a:spLocks noChangeArrowheads="1"/>
          </p:cNvSpPr>
          <p:nvPr/>
        </p:nvSpPr>
        <p:spPr bwMode="auto">
          <a:xfrm>
            <a:off x="4529138" y="2554288"/>
            <a:ext cx="29514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ja-JP" altLang="en-US" sz="1200" b="1" dirty="0">
                <a:latin typeface="Verdana" charset="0"/>
              </a:rPr>
              <a:t>③筆で描くということに向かっている</a:t>
            </a:r>
            <a:r>
              <a:rPr lang="ja-JP" altLang="en-US" sz="1200" b="1" dirty="0" smtClean="0">
                <a:latin typeface="Verdana" charset="0"/>
              </a:rPr>
              <a:t>生徒</a:t>
            </a:r>
            <a:r>
              <a:rPr lang="ja-JP" altLang="en-US" sz="1200" b="1" dirty="0">
                <a:latin typeface="Verdana" charset="0"/>
              </a:rPr>
              <a:t>達</a:t>
            </a:r>
          </a:p>
        </p:txBody>
      </p:sp>
      <p:sp>
        <p:nvSpPr>
          <p:cNvPr id="26" name="角丸四角形吹き出し 25"/>
          <p:cNvSpPr/>
          <p:nvPr/>
        </p:nvSpPr>
        <p:spPr>
          <a:xfrm>
            <a:off x="2573338" y="927100"/>
            <a:ext cx="1889125" cy="366713"/>
          </a:xfrm>
          <a:prstGeom prst="wedgeRoundRectCallout">
            <a:avLst>
              <a:gd name="adj1" fmla="val -64292"/>
              <a:gd name="adj2" fmla="val 3069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あれー写す方向で全く違う世界に変わっていく感じがする</a:t>
            </a:r>
          </a:p>
        </p:txBody>
      </p:sp>
      <p:sp>
        <p:nvSpPr>
          <p:cNvPr id="27" name="角丸四角形吹き出し 26"/>
          <p:cNvSpPr/>
          <p:nvPr/>
        </p:nvSpPr>
        <p:spPr>
          <a:xfrm>
            <a:off x="231751" y="3854846"/>
            <a:ext cx="2159000" cy="747317"/>
          </a:xfrm>
          <a:prstGeom prst="wedgeRoundRectCallout">
            <a:avLst>
              <a:gd name="adj1" fmla="val -4796"/>
              <a:gd name="adj2" fmla="val -8272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この間見た洛中洛外図屏風みたいにグーグルマップみたいに空から見た映像とか。</a:t>
            </a:r>
            <a:r>
              <a:rPr lang="ja-JP" altLang="en-US" sz="1000" dirty="0" smtClean="0"/>
              <a:t>日本の目</a:t>
            </a:r>
            <a:r>
              <a:rPr lang="ja-JP" altLang="en-US" sz="1000" dirty="0"/>
              <a:t>のつけどころおもしろー</a:t>
            </a:r>
            <a:r>
              <a:rPr lang="ja-JP" altLang="en-US" sz="1000" dirty="0" err="1"/>
              <a:t>い</a:t>
            </a:r>
            <a:endParaRPr lang="ja-JP" altLang="en-US" sz="1000" dirty="0"/>
          </a:p>
        </p:txBody>
      </p:sp>
      <p:sp>
        <p:nvSpPr>
          <p:cNvPr id="7" name="上矢印 6"/>
          <p:cNvSpPr/>
          <p:nvPr/>
        </p:nvSpPr>
        <p:spPr>
          <a:xfrm>
            <a:off x="1291432" y="2646362"/>
            <a:ext cx="217488" cy="333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85" name="テキスト ボックス 7"/>
          <p:cNvSpPr txBox="1">
            <a:spLocks noChangeArrowheads="1"/>
          </p:cNvSpPr>
          <p:nvPr/>
        </p:nvSpPr>
        <p:spPr bwMode="auto">
          <a:xfrm>
            <a:off x="303890" y="3014618"/>
            <a:ext cx="199481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ja-JP" altLang="en-US" sz="1100" dirty="0" smtClean="0">
                <a:latin typeface="Verdana" charset="0"/>
              </a:rPr>
              <a:t>座敷ジオラマを</a:t>
            </a:r>
            <a:r>
              <a:rPr lang="ja-JP" altLang="en-US" sz="1100" dirty="0">
                <a:latin typeface="Verdana" charset="0"/>
              </a:rPr>
              <a:t>手動で動かして</a:t>
            </a:r>
            <a:endParaRPr lang="en-US" altLang="ja-JP" sz="1100" dirty="0">
              <a:latin typeface="Verdana" charset="0"/>
            </a:endParaRPr>
          </a:p>
          <a:p>
            <a:pPr>
              <a:spcBef>
                <a:spcPct val="0"/>
              </a:spcBef>
              <a:buFontTx/>
              <a:buNone/>
            </a:pPr>
            <a:r>
              <a:rPr lang="ja-JP" altLang="en-US" sz="1100" dirty="0" smtClean="0">
                <a:latin typeface="Verdana" charset="0"/>
              </a:rPr>
              <a:t>中央に座る人物の視点を動かして見ている気分で鑑賞しあう</a:t>
            </a:r>
            <a:endParaRPr lang="ja-JP" altLang="en-US" sz="1100" dirty="0">
              <a:latin typeface="Verdana" charset="0"/>
            </a:endParaRPr>
          </a:p>
        </p:txBody>
      </p:sp>
      <p:sp>
        <p:nvSpPr>
          <p:cNvPr id="34" name="角丸四角形吹き出し 33"/>
          <p:cNvSpPr/>
          <p:nvPr/>
        </p:nvSpPr>
        <p:spPr>
          <a:xfrm>
            <a:off x="2826543" y="4266406"/>
            <a:ext cx="1647825" cy="388938"/>
          </a:xfrm>
          <a:prstGeom prst="wedgeRoundRectCallout">
            <a:avLst>
              <a:gd name="adj1" fmla="val 44807"/>
              <a:gd name="adj2" fmla="val -9815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思いつくままに筆でアイデアスケッチ</a:t>
            </a:r>
          </a:p>
        </p:txBody>
      </p:sp>
      <p:sp>
        <p:nvSpPr>
          <p:cNvPr id="25" name="角丸四角形吹き出し 24"/>
          <p:cNvSpPr/>
          <p:nvPr/>
        </p:nvSpPr>
        <p:spPr>
          <a:xfrm>
            <a:off x="2473053" y="2737248"/>
            <a:ext cx="1471463" cy="500856"/>
          </a:xfrm>
          <a:prstGeom prst="wedgeRoundRectCallout">
            <a:avLst>
              <a:gd name="adj1" fmla="val -62275"/>
              <a:gd name="adj2" fmla="val -5761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smtClean="0"/>
              <a:t>余白はフェードイン、フェードアウトっていうことか？</a:t>
            </a:r>
            <a:endParaRPr lang="ja-JP" altLang="en-US" sz="1000" dirty="0"/>
          </a:p>
        </p:txBody>
      </p:sp>
      <p:sp>
        <p:nvSpPr>
          <p:cNvPr id="28" name="四角形吹き出し 27"/>
          <p:cNvSpPr/>
          <p:nvPr/>
        </p:nvSpPr>
        <p:spPr>
          <a:xfrm>
            <a:off x="2018769" y="175105"/>
            <a:ext cx="2433947" cy="363429"/>
          </a:xfrm>
          <a:prstGeom prst="wedgeRectCallout">
            <a:avLst>
              <a:gd name="adj1" fmla="val 59605"/>
              <a:gd name="adj2" fmla="val 53133"/>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smtClean="0">
                <a:solidFill>
                  <a:srgbClr val="FF0000"/>
                </a:solidFill>
              </a:rPr>
              <a:t>生徒の制作進度を分類して記録した例</a:t>
            </a:r>
            <a:endParaRPr lang="en-US" altLang="ja-JP" sz="1000" b="1" dirty="0" smtClean="0">
              <a:solidFill>
                <a:srgbClr val="FF0000"/>
              </a:solidFill>
            </a:endParaRPr>
          </a:p>
        </p:txBody>
      </p:sp>
      <p:sp>
        <p:nvSpPr>
          <p:cNvPr id="29" name="四角形吹き出し 28"/>
          <p:cNvSpPr/>
          <p:nvPr/>
        </p:nvSpPr>
        <p:spPr>
          <a:xfrm>
            <a:off x="4205278" y="4869160"/>
            <a:ext cx="2433947" cy="731044"/>
          </a:xfrm>
          <a:prstGeom prst="wedgeRectCallout">
            <a:avLst>
              <a:gd name="adj1" fmla="val -70319"/>
              <a:gd name="adj2" fmla="val -20661"/>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生徒</a:t>
            </a:r>
            <a:r>
              <a:rPr lang="ja-JP" altLang="en-US" sz="1000" b="1" dirty="0" smtClean="0">
                <a:solidFill>
                  <a:srgbClr val="FF0000"/>
                </a:solidFill>
              </a:rPr>
              <a:t>に合わせた授業なので毎回変わる。その中でおおよそ汎化できるものを探っている。授業者の疑問なども記録し、他者の意見を求めている。</a:t>
            </a:r>
            <a:endParaRPr lang="en-US" altLang="ja-JP" sz="1000" b="1" dirty="0" smtClean="0">
              <a:solidFill>
                <a:srgbClr val="FF0000"/>
              </a:solidFill>
            </a:endParaRPr>
          </a:p>
        </p:txBody>
      </p:sp>
    </p:spTree>
    <p:extLst>
      <p:ext uri="{BB962C8B-B14F-4D97-AF65-F5344CB8AC3E}">
        <p14:creationId xmlns:p14="http://schemas.microsoft.com/office/powerpoint/2010/main" val="5005694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テキスト ボックス 1"/>
          <p:cNvSpPr txBox="1">
            <a:spLocks noChangeArrowheads="1"/>
          </p:cNvSpPr>
          <p:nvPr/>
        </p:nvSpPr>
        <p:spPr bwMode="auto">
          <a:xfrm>
            <a:off x="227013" y="160338"/>
            <a:ext cx="290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en-US" altLang="ja-JP" sz="1800" b="1">
                <a:latin typeface="Verdana" charset="0"/>
              </a:rPr>
              <a:t>〔</a:t>
            </a:r>
            <a:r>
              <a:rPr lang="ja-JP" altLang="en-US" sz="1800" b="1">
                <a:latin typeface="Verdana" charset="0"/>
              </a:rPr>
              <a:t>一題材の授業デザイン例</a:t>
            </a:r>
            <a:r>
              <a:rPr lang="en-US" altLang="ja-JP" sz="1800" b="1">
                <a:latin typeface="Verdana" charset="0"/>
              </a:rPr>
              <a:t>〕</a:t>
            </a:r>
            <a:endParaRPr lang="ja-JP" altLang="en-US" sz="1800" b="1">
              <a:latin typeface="Verdana" charset="0"/>
            </a:endParaRPr>
          </a:p>
        </p:txBody>
      </p:sp>
      <p:sp>
        <p:nvSpPr>
          <p:cNvPr id="3" name="矢印: 山形 2"/>
          <p:cNvSpPr/>
          <p:nvPr/>
        </p:nvSpPr>
        <p:spPr>
          <a:xfrm>
            <a:off x="87313" y="766763"/>
            <a:ext cx="2371725" cy="1039812"/>
          </a:xfrm>
          <a:prstGeom prst="chevron">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ltLang="ja" dirty="0">
              <a:solidFill>
                <a:schemeClr val="tx1"/>
              </a:solidFill>
            </a:endParaRPr>
          </a:p>
          <a:p>
            <a:pPr algn="ctr" eaLnBrk="1" hangingPunct="1">
              <a:defRPr/>
            </a:pPr>
            <a:endParaRPr lang="en-US" altLang="ja" dirty="0">
              <a:solidFill>
                <a:schemeClr val="tx1"/>
              </a:solidFill>
            </a:endParaRPr>
          </a:p>
          <a:p>
            <a:pPr algn="ctr" eaLnBrk="1" hangingPunct="1">
              <a:defRPr/>
            </a:pPr>
            <a:r>
              <a:rPr lang="ja" altLang="en-US" dirty="0">
                <a:solidFill>
                  <a:schemeClr val="tx1"/>
                </a:solidFill>
              </a:rPr>
              <a:t>ガイダンス</a:t>
            </a:r>
            <a:endParaRPr lang="ja-JP" altLang="en-US" dirty="0">
              <a:solidFill>
                <a:schemeClr val="tx1"/>
              </a:solidFill>
            </a:endParaRPr>
          </a:p>
        </p:txBody>
      </p:sp>
      <p:sp>
        <p:nvSpPr>
          <p:cNvPr id="5" name="矢印: 山形 4"/>
          <p:cNvSpPr/>
          <p:nvPr/>
        </p:nvSpPr>
        <p:spPr>
          <a:xfrm>
            <a:off x="2055813" y="801688"/>
            <a:ext cx="2024062" cy="1041400"/>
          </a:xfrm>
          <a:prstGeom prst="chevr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dirty="0">
                <a:solidFill>
                  <a:schemeClr val="tx1"/>
                </a:solidFill>
              </a:rPr>
              <a:t>鑑賞</a:t>
            </a:r>
            <a:r>
              <a:rPr lang="ja-JP" altLang="en-US" dirty="0">
                <a:solidFill>
                  <a:schemeClr val="tx1"/>
                </a:solidFill>
              </a:rPr>
              <a:t>の指導</a:t>
            </a:r>
            <a:r>
              <a:rPr lang="ja" altLang="en-US" dirty="0">
                <a:solidFill>
                  <a:schemeClr val="tx1"/>
                </a:solidFill>
              </a:rPr>
              <a:t>ユニット</a:t>
            </a:r>
            <a:endParaRPr lang="ja-JP" altLang="en-US" dirty="0">
              <a:solidFill>
                <a:schemeClr val="tx1"/>
              </a:solidFill>
            </a:endParaRPr>
          </a:p>
        </p:txBody>
      </p:sp>
      <p:sp>
        <p:nvSpPr>
          <p:cNvPr id="7" name="矢印: 山形 6"/>
          <p:cNvSpPr/>
          <p:nvPr/>
        </p:nvSpPr>
        <p:spPr>
          <a:xfrm>
            <a:off x="3684588" y="801688"/>
            <a:ext cx="2024062" cy="1041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sz="2400" b="1">
                <a:solidFill>
                  <a:schemeClr val="bg1"/>
                </a:solidFill>
              </a:rPr>
              <a:t>発想</a:t>
            </a:r>
            <a:endParaRPr lang="ja-JP" altLang="en-US" sz="2400" b="1">
              <a:solidFill>
                <a:schemeClr val="bg1"/>
              </a:solidFill>
            </a:endParaRPr>
          </a:p>
        </p:txBody>
      </p:sp>
      <p:sp>
        <p:nvSpPr>
          <p:cNvPr id="9" name="矢印: 山形 8"/>
          <p:cNvSpPr/>
          <p:nvPr/>
        </p:nvSpPr>
        <p:spPr>
          <a:xfrm>
            <a:off x="5332413" y="830263"/>
            <a:ext cx="2024062" cy="1039812"/>
          </a:xfrm>
          <a:prstGeom prst="chevr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dirty="0">
                <a:solidFill>
                  <a:schemeClr val="tx1"/>
                </a:solidFill>
              </a:rPr>
              <a:t>色の</a:t>
            </a:r>
            <a:r>
              <a:rPr lang="ja-JP" altLang="en-US" dirty="0">
                <a:solidFill>
                  <a:schemeClr val="tx1"/>
                </a:solidFill>
              </a:rPr>
              <a:t>指導</a:t>
            </a:r>
            <a:r>
              <a:rPr lang="ja" altLang="en-US" dirty="0">
                <a:solidFill>
                  <a:schemeClr val="tx1"/>
                </a:solidFill>
              </a:rPr>
              <a:t>ユニット</a:t>
            </a:r>
            <a:endParaRPr lang="ja-JP" altLang="en-US" dirty="0">
              <a:solidFill>
                <a:schemeClr val="tx1"/>
              </a:solidFill>
            </a:endParaRPr>
          </a:p>
        </p:txBody>
      </p:sp>
      <p:sp>
        <p:nvSpPr>
          <p:cNvPr id="11" name="矢印: 山形 10"/>
          <p:cNvSpPr/>
          <p:nvPr/>
        </p:nvSpPr>
        <p:spPr>
          <a:xfrm>
            <a:off x="6951663" y="830263"/>
            <a:ext cx="2024062" cy="10398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sz="2400" b="1">
                <a:solidFill>
                  <a:schemeClr val="bg1"/>
                </a:solidFill>
              </a:rPr>
              <a:t>構想</a:t>
            </a:r>
            <a:endParaRPr lang="ja-JP" altLang="en-US" sz="2400" b="1">
              <a:solidFill>
                <a:schemeClr val="bg1"/>
              </a:solidFill>
            </a:endParaRPr>
          </a:p>
        </p:txBody>
      </p:sp>
      <p:sp>
        <p:nvSpPr>
          <p:cNvPr id="13" name="矢印: 山形 12"/>
          <p:cNvSpPr/>
          <p:nvPr/>
        </p:nvSpPr>
        <p:spPr>
          <a:xfrm>
            <a:off x="227013" y="3275013"/>
            <a:ext cx="2232025" cy="1039812"/>
          </a:xfrm>
          <a:prstGeom prst="chevr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dirty="0">
                <a:solidFill>
                  <a:schemeClr val="tx1"/>
                </a:solidFill>
              </a:rPr>
              <a:t>表現技法</a:t>
            </a:r>
            <a:r>
              <a:rPr lang="ja-JP" altLang="en-US" dirty="0">
                <a:solidFill>
                  <a:schemeClr val="tx1"/>
                </a:solidFill>
              </a:rPr>
              <a:t>の指導</a:t>
            </a:r>
            <a:r>
              <a:rPr lang="ja" altLang="en-US" dirty="0">
                <a:solidFill>
                  <a:schemeClr val="tx1"/>
                </a:solidFill>
              </a:rPr>
              <a:t>ユニット</a:t>
            </a:r>
            <a:endParaRPr lang="ja-JP" altLang="en-US" dirty="0">
              <a:solidFill>
                <a:schemeClr val="tx1"/>
              </a:solidFill>
            </a:endParaRPr>
          </a:p>
        </p:txBody>
      </p:sp>
      <p:sp>
        <p:nvSpPr>
          <p:cNvPr id="15" name="矢印: 山形 14"/>
          <p:cNvSpPr/>
          <p:nvPr/>
        </p:nvSpPr>
        <p:spPr>
          <a:xfrm>
            <a:off x="2055813" y="3287713"/>
            <a:ext cx="2024062" cy="10398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sz="2000" b="1" dirty="0">
                <a:solidFill>
                  <a:schemeClr val="bg1"/>
                </a:solidFill>
              </a:rPr>
              <a:t>創造的技法</a:t>
            </a:r>
            <a:endParaRPr lang="ja-JP" altLang="en-US" sz="2000" b="1" dirty="0">
              <a:solidFill>
                <a:schemeClr val="bg1"/>
              </a:solidFill>
            </a:endParaRPr>
          </a:p>
        </p:txBody>
      </p:sp>
      <p:sp>
        <p:nvSpPr>
          <p:cNvPr id="17" name="矢印: 山形 16"/>
          <p:cNvSpPr/>
          <p:nvPr/>
        </p:nvSpPr>
        <p:spPr>
          <a:xfrm>
            <a:off x="3702050" y="3302000"/>
            <a:ext cx="2024063" cy="1041400"/>
          </a:xfrm>
          <a:prstGeom prst="chevron">
            <a:avLst>
              <a:gd name="adj" fmla="val 54578"/>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ja" altLang="en-US">
                <a:solidFill>
                  <a:schemeClr val="tx1"/>
                </a:solidFill>
              </a:rPr>
              <a:t>鑑賞</a:t>
            </a:r>
            <a:endParaRPr lang="en-US" altLang="ja">
              <a:solidFill>
                <a:schemeClr val="tx1"/>
              </a:solidFill>
            </a:endParaRPr>
          </a:p>
          <a:p>
            <a:pPr algn="ctr" eaLnBrk="1" hangingPunct="1">
              <a:defRPr/>
            </a:pPr>
            <a:r>
              <a:rPr lang="ja" altLang="en-US">
                <a:solidFill>
                  <a:schemeClr val="tx1"/>
                </a:solidFill>
              </a:rPr>
              <a:t>展示</a:t>
            </a:r>
            <a:endParaRPr lang="en-US" altLang="ja">
              <a:solidFill>
                <a:schemeClr val="tx1"/>
              </a:solidFill>
            </a:endParaRPr>
          </a:p>
          <a:p>
            <a:pPr algn="ctr" eaLnBrk="1" hangingPunct="1">
              <a:defRPr/>
            </a:pPr>
            <a:r>
              <a:rPr lang="ja" altLang="en-US">
                <a:solidFill>
                  <a:schemeClr val="tx1"/>
                </a:solidFill>
              </a:rPr>
              <a:t>批評</a:t>
            </a:r>
            <a:endParaRPr lang="ja-JP" altLang="en-US">
              <a:solidFill>
                <a:schemeClr val="tx1"/>
              </a:solidFill>
            </a:endParaRPr>
          </a:p>
        </p:txBody>
      </p:sp>
      <p:sp>
        <p:nvSpPr>
          <p:cNvPr id="22538" name="テキスト ボックス 17"/>
          <p:cNvSpPr txBox="1">
            <a:spLocks noChangeArrowheads="1"/>
          </p:cNvSpPr>
          <p:nvPr/>
        </p:nvSpPr>
        <p:spPr bwMode="auto">
          <a:xfrm>
            <a:off x="347663" y="1939925"/>
            <a:ext cx="2024062" cy="923925"/>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latin typeface="Verdana" charset="0"/>
              </a:rPr>
              <a:t>何をどう学ぶのか（学びの提案／評価）を生徒に示す</a:t>
            </a:r>
          </a:p>
        </p:txBody>
      </p:sp>
      <p:sp>
        <p:nvSpPr>
          <p:cNvPr id="22539" name="テキスト ボックス 20"/>
          <p:cNvSpPr txBox="1">
            <a:spLocks noChangeArrowheads="1"/>
          </p:cNvSpPr>
          <p:nvPr/>
        </p:nvSpPr>
        <p:spPr bwMode="auto">
          <a:xfrm>
            <a:off x="6967538" y="2882900"/>
            <a:ext cx="1827212" cy="2862263"/>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latin typeface="Verdana" charset="0"/>
              </a:rPr>
              <a:t>学んでいない者は</a:t>
            </a:r>
            <a:r>
              <a:rPr lang="ja-JP" altLang="en-US" sz="1800" b="1">
                <a:latin typeface="Verdana" charset="0"/>
              </a:rPr>
              <a:t>道具</a:t>
            </a:r>
            <a:r>
              <a:rPr lang="en-US" altLang="ja-JP" sz="1800" b="1">
                <a:latin typeface="Verdana" charset="0"/>
              </a:rPr>
              <a:t>BOX</a:t>
            </a:r>
            <a:r>
              <a:rPr lang="ja-JP" altLang="en-US" sz="1800">
                <a:latin typeface="Verdana" charset="0"/>
              </a:rPr>
              <a:t>コーナーで自学</a:t>
            </a: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a:p>
            <a:pPr eaLnBrk="1" hangingPunct="1">
              <a:spcBef>
                <a:spcPct val="0"/>
              </a:spcBef>
              <a:buFontTx/>
              <a:buNone/>
            </a:pPr>
            <a:endParaRPr lang="en-US" altLang="ja-JP" sz="1800">
              <a:latin typeface="Verdana" charset="0"/>
            </a:endParaRPr>
          </a:p>
        </p:txBody>
      </p:sp>
      <p:sp>
        <p:nvSpPr>
          <p:cNvPr id="22" name="正方形/長方形 21"/>
          <p:cNvSpPr/>
          <p:nvPr/>
        </p:nvSpPr>
        <p:spPr>
          <a:xfrm>
            <a:off x="7023100" y="3741738"/>
            <a:ext cx="565150"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ysClr val="windowText" lastClr="000000"/>
                </a:solidFill>
              </a:rPr>
              <a:t>box1</a:t>
            </a:r>
            <a:endParaRPr lang="ja-JP" altLang="en-US" dirty="0">
              <a:solidFill>
                <a:sysClr val="windowText" lastClr="000000"/>
              </a:solidFill>
            </a:endParaRPr>
          </a:p>
        </p:txBody>
      </p:sp>
      <p:sp>
        <p:nvSpPr>
          <p:cNvPr id="24" name="正方形/長方形 23"/>
          <p:cNvSpPr/>
          <p:nvPr/>
        </p:nvSpPr>
        <p:spPr>
          <a:xfrm>
            <a:off x="7637463" y="3732213"/>
            <a:ext cx="603250"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box2</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26" name="正方形/長方形 25"/>
          <p:cNvSpPr/>
          <p:nvPr/>
        </p:nvSpPr>
        <p:spPr>
          <a:xfrm>
            <a:off x="8240713" y="3732213"/>
            <a:ext cx="554037"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box3</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22543" name="テキスト ボックス 39"/>
          <p:cNvSpPr txBox="1">
            <a:spLocks noChangeArrowheads="1"/>
          </p:cNvSpPr>
          <p:nvPr/>
        </p:nvSpPr>
        <p:spPr bwMode="auto">
          <a:xfrm>
            <a:off x="1012825" y="4887913"/>
            <a:ext cx="1546225" cy="646112"/>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latin typeface="Verdana" charset="0"/>
              </a:rPr>
              <a:t>既習（中学）の演習２０分</a:t>
            </a:r>
          </a:p>
        </p:txBody>
      </p:sp>
      <p:sp>
        <p:nvSpPr>
          <p:cNvPr id="22544" name="テキスト ボックス 41"/>
          <p:cNvSpPr txBox="1">
            <a:spLocks noChangeArrowheads="1"/>
          </p:cNvSpPr>
          <p:nvPr/>
        </p:nvSpPr>
        <p:spPr bwMode="auto">
          <a:xfrm>
            <a:off x="0" y="6094413"/>
            <a:ext cx="9144000" cy="64611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latin typeface="Verdana" charset="0"/>
              </a:rPr>
              <a:t>★関連性のある題材題にも有効</a:t>
            </a:r>
            <a:endParaRPr lang="en-US" altLang="ja-JP" sz="1800">
              <a:latin typeface="Verdana" charset="0"/>
            </a:endParaRPr>
          </a:p>
          <a:p>
            <a:pPr eaLnBrk="1" hangingPunct="1">
              <a:spcBef>
                <a:spcPct val="0"/>
              </a:spcBef>
              <a:buFontTx/>
              <a:buNone/>
            </a:pPr>
            <a:endParaRPr lang="en-US" altLang="ja-JP" sz="1800">
              <a:latin typeface="Verdana" charset="0"/>
            </a:endParaRPr>
          </a:p>
        </p:txBody>
      </p:sp>
      <p:sp>
        <p:nvSpPr>
          <p:cNvPr id="44" name="矢印: 山形 43"/>
          <p:cNvSpPr/>
          <p:nvPr/>
        </p:nvSpPr>
        <p:spPr>
          <a:xfrm>
            <a:off x="3656013" y="6269038"/>
            <a:ext cx="976312" cy="446087"/>
          </a:xfrm>
          <a:prstGeom prst="chevron">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ja" altLang="en-US">
                <a:solidFill>
                  <a:schemeClr val="tx1"/>
                </a:solidFill>
              </a:rPr>
              <a:t>鑑賞</a:t>
            </a:r>
            <a:endParaRPr lang="ja-JP" altLang="en-US">
              <a:solidFill>
                <a:schemeClr val="tx1"/>
              </a:solidFill>
            </a:endParaRPr>
          </a:p>
        </p:txBody>
      </p:sp>
      <p:sp>
        <p:nvSpPr>
          <p:cNvPr id="46" name="矢印: 山形 45"/>
          <p:cNvSpPr/>
          <p:nvPr/>
        </p:nvSpPr>
        <p:spPr>
          <a:xfrm>
            <a:off x="4641850" y="6269038"/>
            <a:ext cx="976313" cy="446087"/>
          </a:xfrm>
          <a:prstGeom prst="chevr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a:solidFill>
                  <a:schemeClr val="tx1"/>
                </a:solidFill>
              </a:rPr>
              <a:t>彫刻</a:t>
            </a:r>
            <a:endParaRPr lang="ja-JP" altLang="en-US">
              <a:solidFill>
                <a:schemeClr val="tx1"/>
              </a:solidFill>
            </a:endParaRPr>
          </a:p>
        </p:txBody>
      </p:sp>
      <p:sp>
        <p:nvSpPr>
          <p:cNvPr id="48" name="矢印: 山形 47"/>
          <p:cNvSpPr/>
          <p:nvPr/>
        </p:nvSpPr>
        <p:spPr>
          <a:xfrm>
            <a:off x="5591175" y="6281738"/>
            <a:ext cx="976313" cy="446087"/>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sz="1200" dirty="0">
                <a:solidFill>
                  <a:schemeClr val="tx1"/>
                </a:solidFill>
              </a:rPr>
              <a:t>デザイン</a:t>
            </a:r>
            <a:endParaRPr lang="ja-JP" altLang="en-US" sz="1200" dirty="0">
              <a:solidFill>
                <a:schemeClr val="tx1"/>
              </a:solidFill>
            </a:endParaRPr>
          </a:p>
        </p:txBody>
      </p:sp>
      <p:sp>
        <p:nvSpPr>
          <p:cNvPr id="50" name="矢印: 山形 49"/>
          <p:cNvSpPr/>
          <p:nvPr/>
        </p:nvSpPr>
        <p:spPr>
          <a:xfrm>
            <a:off x="6538913" y="6281738"/>
            <a:ext cx="977900" cy="446087"/>
          </a:xfrm>
          <a:prstGeom prst="chevron">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a:solidFill>
                  <a:schemeClr val="tx1"/>
                </a:solidFill>
              </a:rPr>
              <a:t>映像</a:t>
            </a:r>
            <a:endParaRPr lang="ja-JP" altLang="en-US">
              <a:solidFill>
                <a:schemeClr val="tx1"/>
              </a:solidFill>
            </a:endParaRPr>
          </a:p>
        </p:txBody>
      </p:sp>
      <p:sp>
        <p:nvSpPr>
          <p:cNvPr id="52" name="矢印: 山形 51"/>
          <p:cNvSpPr/>
          <p:nvPr/>
        </p:nvSpPr>
        <p:spPr>
          <a:xfrm>
            <a:off x="7524750" y="6294438"/>
            <a:ext cx="976313" cy="446087"/>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 altLang="en-US">
                <a:solidFill>
                  <a:schemeClr val="tx1"/>
                </a:solidFill>
              </a:rPr>
              <a:t>鑑賞</a:t>
            </a:r>
            <a:endParaRPr lang="ja-JP" altLang="en-US">
              <a:solidFill>
                <a:schemeClr val="tx1"/>
              </a:solidFill>
            </a:endParaRPr>
          </a:p>
        </p:txBody>
      </p:sp>
      <p:cxnSp>
        <p:nvCxnSpPr>
          <p:cNvPr id="4" name="直線矢印コネクタ 3"/>
          <p:cNvCxnSpPr>
            <a:cxnSpLocks/>
          </p:cNvCxnSpPr>
          <p:nvPr/>
        </p:nvCxnSpPr>
        <p:spPr bwMode="auto">
          <a:xfrm>
            <a:off x="6848475" y="2401888"/>
            <a:ext cx="457200" cy="481012"/>
          </a:xfrm>
          <a:prstGeom prst="straightConnector1">
            <a:avLst/>
          </a:prstGeom>
          <a:noFill/>
          <a:ln w="92075">
            <a:solidFill>
              <a:schemeClr val="accent2"/>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直線矢印コネクタ 7"/>
          <p:cNvCxnSpPr>
            <a:cxnSpLocks/>
          </p:cNvCxnSpPr>
          <p:nvPr/>
        </p:nvCxnSpPr>
        <p:spPr bwMode="auto">
          <a:xfrm flipV="1">
            <a:off x="2720975" y="4919663"/>
            <a:ext cx="1962150" cy="239712"/>
          </a:xfrm>
          <a:prstGeom prst="straightConnector1">
            <a:avLst/>
          </a:prstGeom>
          <a:noFill/>
          <a:ln w="107950">
            <a:solidFill>
              <a:schemeClr val="accent2"/>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正方形/長方形 32"/>
          <p:cNvSpPr/>
          <p:nvPr/>
        </p:nvSpPr>
        <p:spPr>
          <a:xfrm>
            <a:off x="6994525" y="4335463"/>
            <a:ext cx="563563"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ysClr val="windowText" lastClr="000000"/>
                </a:solidFill>
              </a:rPr>
              <a:t>box4</a:t>
            </a:r>
          </a:p>
        </p:txBody>
      </p:sp>
      <p:sp>
        <p:nvSpPr>
          <p:cNvPr id="35" name="正方形/長方形 34"/>
          <p:cNvSpPr/>
          <p:nvPr/>
        </p:nvSpPr>
        <p:spPr>
          <a:xfrm>
            <a:off x="7608888" y="4325938"/>
            <a:ext cx="603250"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box5</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37" name="正方形/長方形 36"/>
          <p:cNvSpPr/>
          <p:nvPr/>
        </p:nvSpPr>
        <p:spPr>
          <a:xfrm>
            <a:off x="8212138" y="4325938"/>
            <a:ext cx="552450"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box6</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39" name="正方形/長方形 38"/>
          <p:cNvSpPr/>
          <p:nvPr/>
        </p:nvSpPr>
        <p:spPr>
          <a:xfrm>
            <a:off x="6973888" y="4929188"/>
            <a:ext cx="563562"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ysClr val="windowText" lastClr="000000"/>
                </a:solidFill>
              </a:rPr>
              <a:t>box7</a:t>
            </a:r>
            <a:endParaRPr lang="ja-JP" altLang="en-US" dirty="0">
              <a:solidFill>
                <a:sysClr val="windowText" lastClr="000000"/>
              </a:solidFill>
            </a:endParaRPr>
          </a:p>
        </p:txBody>
      </p:sp>
      <p:sp>
        <p:nvSpPr>
          <p:cNvPr id="41" name="正方形/長方形 40"/>
          <p:cNvSpPr/>
          <p:nvPr/>
        </p:nvSpPr>
        <p:spPr>
          <a:xfrm>
            <a:off x="7588250" y="4919663"/>
            <a:ext cx="601663"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box8</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43" name="正方形/長方形 42"/>
          <p:cNvSpPr/>
          <p:nvPr/>
        </p:nvSpPr>
        <p:spPr>
          <a:xfrm>
            <a:off x="8189913" y="4919663"/>
            <a:ext cx="554037" cy="5334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ln w="0"/>
                <a:solidFill>
                  <a:schemeClr val="tx1"/>
                </a:solidFill>
                <a:effectLst>
                  <a:outerShdw blurRad="38100" dist="19050" dir="2700000" algn="tl" rotWithShape="0">
                    <a:schemeClr val="dk1">
                      <a:alpha val="40000"/>
                    </a:schemeClr>
                  </a:outerShdw>
                </a:effectLst>
              </a:rPr>
              <a:t>box9</a:t>
            </a:r>
            <a:endParaRPr lang="ja-JP" altLang="en-US" dirty="0">
              <a:ln w="0"/>
              <a:solidFill>
                <a:schemeClr val="tx1"/>
              </a:solidFill>
              <a:effectLst>
                <a:outerShdw blurRad="38100" dist="19050" dir="2700000" algn="tl" rotWithShape="0">
                  <a:schemeClr val="dk1">
                    <a:alpha val="40000"/>
                  </a:schemeClr>
                </a:outerShdw>
              </a:effectLst>
            </a:endParaRPr>
          </a:p>
        </p:txBody>
      </p:sp>
      <p:sp>
        <p:nvSpPr>
          <p:cNvPr id="6" name="角丸四角形吹き出し 5"/>
          <p:cNvSpPr/>
          <p:nvPr/>
        </p:nvSpPr>
        <p:spPr>
          <a:xfrm>
            <a:off x="5238750" y="5453063"/>
            <a:ext cx="1984375" cy="468312"/>
          </a:xfrm>
          <a:prstGeom prst="wedgeRoundRectCallout">
            <a:avLst>
              <a:gd name="adj1" fmla="val 43583"/>
              <a:gd name="adj2" fmla="val -86335"/>
              <a:gd name="adj3" fmla="val 16667"/>
            </a:avLst>
          </a:prstGeom>
          <a:solidFill>
            <a:srgbClr val="FF99CC"/>
          </a:solid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400" dirty="0"/>
              <a:t>自分に必要な情報は主体的に取りに行く</a:t>
            </a:r>
          </a:p>
        </p:txBody>
      </p:sp>
      <p:pic>
        <p:nvPicPr>
          <p:cNvPr id="22559" name="図 3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8063" y="473075"/>
            <a:ext cx="4429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図 3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56250" y="488950"/>
            <a:ext cx="4381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テキスト ボックス 18"/>
          <p:cNvSpPr txBox="1">
            <a:spLocks noChangeArrowheads="1"/>
          </p:cNvSpPr>
          <p:nvPr/>
        </p:nvSpPr>
        <p:spPr bwMode="auto">
          <a:xfrm>
            <a:off x="5292725" y="1979613"/>
            <a:ext cx="1573213" cy="647700"/>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latin typeface="Verdana" charset="0"/>
              </a:rPr>
              <a:t>既習（中学）の演習１０分</a:t>
            </a:r>
          </a:p>
        </p:txBody>
      </p:sp>
      <p:pic>
        <p:nvPicPr>
          <p:cNvPr id="22562" name="図 3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850" y="3036888"/>
            <a:ext cx="409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図 4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0413" y="603250"/>
            <a:ext cx="1025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図 4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03963" y="2830513"/>
            <a:ext cx="731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図 3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99188" y="3513138"/>
            <a:ext cx="7524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図 46"/>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19550" y="287338"/>
            <a:ext cx="7445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図 4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43788" y="193675"/>
            <a:ext cx="7461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図 5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43175" y="2627313"/>
            <a:ext cx="746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表 43"/>
          <p:cNvGraphicFramePr>
            <a:graphicFrameLocks noGrp="1"/>
          </p:cNvGraphicFramePr>
          <p:nvPr>
            <p:extLst>
              <p:ext uri="{D42A27DB-BD31-4B8C-83A1-F6EECF244321}">
                <p14:modId xmlns:p14="http://schemas.microsoft.com/office/powerpoint/2010/main" val="1658259605"/>
              </p:ext>
            </p:extLst>
          </p:nvPr>
        </p:nvGraphicFramePr>
        <p:xfrm>
          <a:off x="2223946" y="2731522"/>
          <a:ext cx="6812103" cy="3991540"/>
        </p:xfrm>
        <a:graphic>
          <a:graphicData uri="http://schemas.openxmlformats.org/drawingml/2006/table">
            <a:tbl>
              <a:tblPr/>
              <a:tblGrid>
                <a:gridCol w="208272">
                  <a:extLst>
                    <a:ext uri="{9D8B030D-6E8A-4147-A177-3AD203B41FA5}"/>
                  </a:extLst>
                </a:gridCol>
                <a:gridCol w="1509062">
                  <a:extLst>
                    <a:ext uri="{9D8B030D-6E8A-4147-A177-3AD203B41FA5}"/>
                  </a:extLst>
                </a:gridCol>
                <a:gridCol w="109757"/>
                <a:gridCol w="4213726"/>
                <a:gridCol w="324997">
                  <a:extLst>
                    <a:ext uri="{9D8B030D-6E8A-4147-A177-3AD203B41FA5}"/>
                  </a:extLst>
                </a:gridCol>
                <a:gridCol w="446289">
                  <a:extLst>
                    <a:ext uri="{9D8B030D-6E8A-4147-A177-3AD203B41FA5}"/>
                  </a:extLst>
                </a:gridCol>
              </a:tblGrid>
              <a:tr h="331425">
                <a:tc gridSpan="4">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JP" altLang="en-US" sz="10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JP" altLang="en-US" sz="1000" b="1" i="0" u="none" strike="noStrike" cap="none" normalizeH="0" baseline="0" dirty="0" smtClean="0">
                          <a:ln>
                            <a:noFill/>
                          </a:ln>
                          <a:solidFill>
                            <a:schemeClr val="tx1"/>
                          </a:solidFill>
                          <a:effectLst/>
                          <a:latin typeface="MS PGothic" charset="-128"/>
                          <a:ea typeface="MS PGothic" charset="-128"/>
                          <a:cs typeface="MS PGothic" charset="-128"/>
                        </a:rPr>
                        <a:t>授業</a:t>
                      </a:r>
                      <a:r>
                        <a:rPr kumimoji="0" lang="ja-JP" altLang="en-US" sz="1000" b="1" i="0" u="none" strike="noStrike" cap="none" normalizeH="0" baseline="0" dirty="0">
                          <a:ln>
                            <a:noFill/>
                          </a:ln>
                          <a:solidFill>
                            <a:schemeClr val="tx1"/>
                          </a:solidFill>
                          <a:effectLst/>
                          <a:latin typeface="MS PGothic" charset="-128"/>
                          <a:ea typeface="MS PGothic" charset="-128"/>
                          <a:cs typeface="MS PGothic" charset="-128"/>
                        </a:rPr>
                        <a:t>の</a:t>
                      </a:r>
                      <a:r>
                        <a:rPr kumimoji="0" lang="ja-JP" altLang="en-US" sz="1000" b="1" i="0" u="none" strike="noStrike" cap="none" normalizeH="0" baseline="0" dirty="0" smtClean="0">
                          <a:ln>
                            <a:noFill/>
                          </a:ln>
                          <a:solidFill>
                            <a:schemeClr val="tx1"/>
                          </a:solidFill>
                          <a:effectLst/>
                          <a:latin typeface="MS PGothic" charset="-128"/>
                          <a:ea typeface="MS PGothic" charset="-128"/>
                          <a:cs typeface="MS PGothic" charset="-128"/>
                        </a:rPr>
                        <a:t>流れ</a:t>
                      </a:r>
                      <a:endParaRPr kumimoji="0" lang="en-US" altLang="ja" sz="1000" b="1" i="0" u="none" strike="noStrike" cap="none" normalizeH="0" baseline="0" dirty="0" smtClean="0">
                        <a:ln>
                          <a:noFill/>
                        </a:ln>
                        <a:solidFill>
                          <a:schemeClr val="tx1"/>
                        </a:solidFill>
                        <a:effectLst/>
                        <a:latin typeface="MS PGothic" charset="-128"/>
                        <a:ea typeface="MS PGothic" charset="-128"/>
                        <a:cs typeface="MS PGothic" charset="-128"/>
                      </a:endParaRPr>
                    </a:p>
                  </a:txBody>
                  <a:tcPr marL="91436" marR="91436"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 sz="11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指導ユニット</a:t>
                      </a:r>
                      <a:endParaRPr kumimoji="0" lang="ja-JP" altLang="en-US" sz="9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主となる指導項目</a:t>
                      </a:r>
                      <a:endParaRPr kumimoji="0" lang="ja-JP" altLang="en-US" sz="9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169343">
                <a:tc>
                  <a:txBody>
                    <a:bodyPr/>
                    <a:lstStyle/>
                    <a:p>
                      <a:endParaRPr kumimoji="1" lang="ja-JP" altLang="en-US" sz="800" dirty="0"/>
                    </a:p>
                  </a:txBody>
                  <a:tcPr marL="91436" marR="91436"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ja-JP"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発</a:t>
                      </a:r>
                      <a:r>
                        <a:rPr kumimoji="0" lang="ja-JP"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問　　　　　　　　　　　　　　　　　</a:t>
                      </a:r>
                      <a:endPar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b"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活動内容</a:t>
                      </a:r>
                      <a:endPar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b"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kumimoji="1" lang="ja-JP" altLang="en-US"/>
                    </a:p>
                  </a:txBody>
                  <a:tcPr/>
                </a:tc>
                <a:tc vMerge="1">
                  <a:txBody>
                    <a:bodyPr/>
                    <a:lstStyle/>
                    <a:p>
                      <a:endParaRPr kumimoji="1" lang="ja-JP" altLang="en-US"/>
                    </a:p>
                  </a:txBody>
                  <a:tcPr/>
                </a:tc>
              </a:tr>
              <a:tr h="7790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800" dirty="0" smtClean="0">
                          <a:solidFill>
                            <a:schemeClr val="tx1"/>
                          </a:solidFill>
                        </a:rPr>
                        <a:t>ガイダンス</a:t>
                      </a:r>
                      <a:endParaRPr kumimoji="1" lang="ja-JP" altLang="en-US" sz="8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rPr>
                        <a:t>（何をどのように学ぶのか／評価の仕方）</a:t>
                      </a:r>
                      <a:endParaRPr lang="en-US" altLang="ja-JP" sz="1000" dirty="0">
                        <a:solidFill>
                          <a:schemeClr val="tx1"/>
                        </a:solidFill>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535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endParaRPr lang="en-US" altLang="ja-JP" sz="1000" dirty="0" smtClean="0">
                        <a:solidFill>
                          <a:schemeClr val="tx1"/>
                        </a:solidFill>
                      </a:endParaRPr>
                    </a:p>
                  </a:txBody>
                  <a:tcPr marL="0" marR="0"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smtClean="0"/>
                    </a:p>
                  </a:txBody>
                  <a:tcPr marL="0" marR="0" marT="45694" marB="4569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smtClean="0"/>
                    </a:p>
                  </a:txBody>
                  <a:tcPr marL="0" marR="0" marT="45684" marB="4568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endParaRPr lang="ja-JP" altLang="en-US" sz="1000" dirty="0"/>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endParaRPr lang="ja-JP" altLang="en-US" sz="1000" dirty="0"/>
                    </a:p>
                  </a:txBody>
                  <a:tcPr marL="0" marR="0"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57511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a:endParaRPr lang="en-US" altLang="ja-JP" sz="1000" dirty="0">
                        <a:solidFill>
                          <a:schemeClr val="tx1"/>
                        </a:solidFill>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l"/>
                      <a:endParaRPr lang="en-US" altLang="ja-JP" sz="1000" dirty="0" smtClean="0">
                        <a:solidFill>
                          <a:schemeClr val="tx1"/>
                        </a:solidFill>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31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ltLang="ja-JP" sz="1000" dirty="0">
                        <a:solidFill>
                          <a:schemeClr val="tx1"/>
                        </a:solidFill>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00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ltLang="ja-JP" sz="1000" dirty="0">
                        <a:solidFill>
                          <a:schemeClr val="tx1"/>
                        </a:solidFill>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endParaRPr lang="en-US" altLang="ja-JP" sz="1000" dirty="0">
                        <a:solidFill>
                          <a:schemeClr val="tx1"/>
                        </a:solidFill>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ltLang="ja-JP" sz="1000" dirty="0">
                        <a:solidFill>
                          <a:schemeClr val="tx1"/>
                        </a:solidFill>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9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smtClean="0">
                        <a:solidFill>
                          <a:schemeClr val="tx1"/>
                        </a:solidFill>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 name="Group 165"/>
          <p:cNvGraphicFramePr>
            <a:graphicFrameLocks noGrp="1"/>
          </p:cNvGraphicFramePr>
          <p:nvPr>
            <p:extLst>
              <p:ext uri="{D42A27DB-BD31-4B8C-83A1-F6EECF244321}">
                <p14:modId xmlns:p14="http://schemas.microsoft.com/office/powerpoint/2010/main" val="1337863686"/>
              </p:ext>
            </p:extLst>
          </p:nvPr>
        </p:nvGraphicFramePr>
        <p:xfrm>
          <a:off x="108935" y="764127"/>
          <a:ext cx="8927559" cy="1882637"/>
        </p:xfrm>
        <a:graphic>
          <a:graphicData uri="http://schemas.openxmlformats.org/drawingml/2006/table">
            <a:tbl>
              <a:tblPr bandCol="1"/>
              <a:tblGrid>
                <a:gridCol w="840567">
                  <a:extLst>
                    <a:ext uri="{9D8B030D-6E8A-4147-A177-3AD203B41FA5}"/>
                  </a:extLst>
                </a:gridCol>
                <a:gridCol w="561307">
                  <a:extLst>
                    <a:ext uri="{9D8B030D-6E8A-4147-A177-3AD203B41FA5}"/>
                  </a:extLst>
                </a:gridCol>
                <a:gridCol w="561307">
                  <a:extLst>
                    <a:ext uri="{9D8B030D-6E8A-4147-A177-3AD203B41FA5}"/>
                  </a:extLst>
                </a:gridCol>
                <a:gridCol w="561307">
                  <a:extLst>
                    <a:ext uri="{9D8B030D-6E8A-4147-A177-3AD203B41FA5}"/>
                  </a:extLst>
                </a:gridCol>
                <a:gridCol w="498417">
                  <a:extLst>
                    <a:ext uri="{9D8B030D-6E8A-4147-A177-3AD203B41FA5}"/>
                  </a:extLst>
                </a:gridCol>
                <a:gridCol w="576064">
                  <a:extLst>
                    <a:ext uri="{9D8B030D-6E8A-4147-A177-3AD203B41FA5}"/>
                  </a:extLst>
                </a:gridCol>
                <a:gridCol w="576064">
                  <a:extLst>
                    <a:ext uri="{9D8B030D-6E8A-4147-A177-3AD203B41FA5}"/>
                  </a:extLst>
                </a:gridCol>
                <a:gridCol w="4752526"/>
              </a:tblGrid>
              <a:tr h="19572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指導項目</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１</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２</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３</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４</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５</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６</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評価の観点</a:t>
                      </a:r>
                      <a:endParaRPr kumimoji="0" lang="en-US" altLang="ja-JP"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607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何を知っているか、何ができるか</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：知識、技能</a:t>
                      </a:r>
                      <a:endParaRPr kumimoji="1" lang="ja-JP" altLang="en-US"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創造的技能</a:t>
                      </a:r>
                      <a:r>
                        <a:rPr kumimoji="1" lang="ja"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素材</a:t>
                      </a: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　</a:t>
                      </a:r>
                      <a:r>
                        <a:rPr kumimoji="1" lang="ja"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用具</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a:ln>
                            <a:noFill/>
                          </a:ln>
                          <a:solidFill>
                            <a:prstClr val="black"/>
                          </a:solidFill>
                          <a:effectLst/>
                          <a:uLnTx/>
                          <a:uFillTx/>
                          <a:latin typeface="Calibri" pitchFamily="34" charset="0"/>
                          <a:ea typeface="ＭＳ Ｐゴシック" charset="-128"/>
                          <a:cs typeface="+mn-cs"/>
                        </a:rPr>
                        <a:t>美術史</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a:ln>
                            <a:noFill/>
                          </a:ln>
                          <a:solidFill>
                            <a:prstClr val="black"/>
                          </a:solidFill>
                          <a:effectLst/>
                          <a:uLnTx/>
                          <a:uFillTx/>
                          <a:latin typeface="Calibri" pitchFamily="34" charset="0"/>
                          <a:ea typeface="ＭＳ Ｐゴシック" charset="-128"/>
                          <a:cs typeface="+mn-cs"/>
                        </a:rPr>
                        <a:t>形</a:t>
                      </a:r>
                      <a:r>
                        <a:rPr kumimoji="1" lang="ja-JP"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の造形</a:t>
                      </a:r>
                      <a:endParaRPr kumimoji="1" lang="en-US" altLang="ja-JP"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要素</a:t>
                      </a:r>
                      <a:endParaRPr kumimoji="1" lang="ja-JP" altLang="en-US" sz="800" b="0" i="0" u="none" strike="noStrike" kern="1200" cap="none" spc="0" normalizeH="0" baseline="0" dirty="0">
                        <a:ln>
                          <a:noFill/>
                        </a:ln>
                        <a:solidFill>
                          <a:prstClr val="black"/>
                        </a:solidFill>
                        <a:effectLst/>
                        <a:uLnTx/>
                        <a:uFillTx/>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色</a:t>
                      </a: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の造形</a:t>
                      </a: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要素</a:t>
                      </a:r>
                      <a:endParaRPr kumimoji="1" lang="en-US" altLang="ja"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社会と美術知的財産等</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p>
                      <a:pPr algn="just">
                        <a:spcAft>
                          <a:spcPts val="0"/>
                        </a:spcAft>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11102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どう使うか</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：思考力、判断力、表現力</a:t>
                      </a:r>
                      <a:endParaRPr kumimoji="1" lang="ja-JP" altLang="en-US"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CB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五感を働かせた観察</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自分</a:t>
                      </a:r>
                      <a:r>
                        <a:rPr kumimoji="1" lang="ja-JP"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の</a:t>
                      </a:r>
                      <a:r>
                        <a:rPr kumimoji="1" lang="ja"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主題</a:t>
                      </a:r>
                      <a:r>
                        <a:rPr kumimoji="1" lang="ja-JP" altLang="en-US" sz="800" b="0" i="0" u="none" strike="noStrike" kern="1200" cap="none" spc="0" normalizeH="0" baseline="0" dirty="0" smtClean="0">
                          <a:ln>
                            <a:noFill/>
                          </a:ln>
                          <a:solidFill>
                            <a:prstClr val="black"/>
                          </a:solidFill>
                          <a:effectLst/>
                          <a:uLnTx/>
                          <a:uFillTx/>
                          <a:latin typeface="Calibri" pitchFamily="34" charset="0"/>
                          <a:ea typeface="ＭＳ Ｐゴシック" charset="-128"/>
                          <a:cs typeface="+mn-cs"/>
                        </a:rPr>
                        <a:t>・社会の課題</a:t>
                      </a:r>
                      <a:endParaRPr kumimoji="1" lang="ja-JP" altLang="en-US" sz="800" b="0" i="0" u="none" strike="noStrike" kern="1200" cap="none" spc="0" normalizeH="0" baseline="0" dirty="0">
                        <a:ln>
                          <a:noFill/>
                        </a:ln>
                        <a:solidFill>
                          <a:prstClr val="black"/>
                        </a:solidFill>
                        <a:effectLst/>
                        <a:uLnTx/>
                        <a:uFillTx/>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情報収集</a:t>
                      </a:r>
                      <a:endParaRPr kumimoji="1" lang="en-US" altLang="ja-JP"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a:t>
                      </a:r>
                      <a:endParaRPr kumimoji="1" lang="en-US" altLang="ja-JP"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pitchFamily="34" charset="0"/>
                          <a:ea typeface="ＭＳ Ｐゴシック" charset="-128"/>
                          <a:cs typeface="+mn-cs"/>
                        </a:rPr>
                        <a:t>論理的</a:t>
                      </a:r>
                      <a:r>
                        <a:rPr kumimoji="1" lang="ja" altLang="en-US" sz="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pitchFamily="34" charset="0"/>
                          <a:ea typeface="ＭＳ Ｐゴシック" charset="-128"/>
                          <a:cs typeface="+mn-cs"/>
                        </a:rPr>
                        <a:t>批判的思考</a:t>
                      </a:r>
                      <a:endParaRPr kumimoji="1" lang="ja-JP" altLang="en-US" sz="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発想・構想</a:t>
                      </a:r>
                      <a:endParaRPr kumimoji="1" lang="en-US" altLang="ja-JP"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企画</a:t>
                      </a:r>
                      <a:endParaRPr kumimoji="1" lang="en-US"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25347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試作、</a:t>
                      </a: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思索、探究</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課題解決、</a:t>
                      </a:r>
                      <a:endParaRPr kumimoji="1" lang="en-US" altLang="ja-JP" sz="800" b="0" i="0" u="none" strike="noStrike" kern="1200" cap="none" normalizeH="0" baseline="0" dirty="0" smtClean="0">
                        <a:ln>
                          <a:noFill/>
                        </a:ln>
                        <a:solidFill>
                          <a:schemeClr val="tx1"/>
                        </a:solidFill>
                        <a:effectLst/>
                        <a:latin typeface="Calibri" pitchFamily="34" charset="0"/>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やり抜く</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dirty="0"/>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12741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学びに向かう力</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Calibri" pitchFamily="34" charset="0"/>
                          <a:ea typeface="ＭＳ Ｐゴシック" charset="-128"/>
                        </a:rPr>
                        <a:t>：主体的に学習に取り組む態度</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68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美の感性、</a:t>
                      </a:r>
                      <a:endParaRPr kumimoji="1" lang="en-US" altLang="ja-JP" sz="800" b="0" i="0" u="none" strike="noStrike" kern="1200" cap="none" normalizeH="0" baseline="0" dirty="0">
                        <a:ln>
                          <a:noFill/>
                        </a:ln>
                        <a:solidFill>
                          <a:schemeClr val="tx1"/>
                        </a:solidFill>
                        <a:effectLst/>
                        <a:latin typeface="Calibri" pitchFamily="34" charset="0"/>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自分の価値</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未来への責任社会参加</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身体と意思の統合</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自己・自国文化理解</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他者・異文化理解</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協働</a:t>
                      </a:r>
                      <a:r>
                        <a:rPr kumimoji="1" lang="en-US" altLang="ja-JP" sz="700" b="0" i="0" u="none" strike="noStrike" kern="1200" cap="none" normalizeH="0" baseline="0" dirty="0" smtClean="0">
                          <a:ln>
                            <a:noFill/>
                          </a:ln>
                          <a:solidFill>
                            <a:schemeClr val="tx1"/>
                          </a:solidFill>
                          <a:effectLst/>
                          <a:latin typeface="Calibri" pitchFamily="34" charset="0"/>
                          <a:ea typeface="ＭＳ Ｐゴシック" charset="-128"/>
                          <a:cs typeface="+mn-cs"/>
                        </a:rPr>
                        <a:t>/</a:t>
                      </a:r>
                      <a:r>
                        <a:rPr kumimoji="1" lang="ja-JP" altLang="en-US" sz="700" b="0" i="0" u="none" strike="noStrike" kern="1200" cap="none" normalizeH="0" baseline="0" dirty="0" smtClean="0">
                          <a:ln>
                            <a:noFill/>
                          </a:ln>
                          <a:solidFill>
                            <a:schemeClr val="tx1"/>
                          </a:solidFill>
                          <a:effectLst/>
                          <a:latin typeface="Calibri" pitchFamily="34" charset="0"/>
                          <a:ea typeface="ＭＳ Ｐゴシック" charset="-128"/>
                          <a:cs typeface="+mn-cs"/>
                        </a:rPr>
                        <a:t>リーダー・フォロアー</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25347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ja-JP" altLang="en-US" sz="800" dirty="0" smtClean="0">
                          <a:latin typeface="MS PGothic" charset="-128"/>
                          <a:ea typeface="MS PGothic" charset="-128"/>
                          <a:cs typeface="MS PGothic" charset="-128"/>
                        </a:rPr>
                        <a:t>自己調整力</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800" dirty="0" smtClean="0">
                          <a:latin typeface="MS PGothic" charset="-128"/>
                          <a:ea typeface="MS PGothic" charset="-128"/>
                          <a:cs typeface="MS PGothic" charset="-128"/>
                        </a:rPr>
                        <a:t>共感</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800" dirty="0" smtClean="0">
                          <a:latin typeface="MS PGothic" charset="-128"/>
                          <a:ea typeface="MS PGothic" charset="-128"/>
                          <a:cs typeface="MS PGothic" charset="-128"/>
                        </a:rPr>
                        <a:t>洞察</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45" name="Group 315"/>
          <p:cNvGraphicFramePr>
            <a:graphicFrameLocks noGrp="1"/>
          </p:cNvGraphicFramePr>
          <p:nvPr>
            <p:extLst>
              <p:ext uri="{D42A27DB-BD31-4B8C-83A1-F6EECF244321}">
                <p14:modId xmlns:p14="http://schemas.microsoft.com/office/powerpoint/2010/main" val="1048382720"/>
              </p:ext>
            </p:extLst>
          </p:nvPr>
        </p:nvGraphicFramePr>
        <p:xfrm>
          <a:off x="98425" y="4343144"/>
          <a:ext cx="1953295" cy="2379918"/>
        </p:xfrm>
        <a:graphic>
          <a:graphicData uri="http://schemas.openxmlformats.org/drawingml/2006/table">
            <a:tbl>
              <a:tblPr/>
              <a:tblGrid>
                <a:gridCol w="1953295">
                  <a:extLst>
                    <a:ext uri="{9D8B030D-6E8A-4147-A177-3AD203B41FA5}"/>
                  </a:extLst>
                </a:gridCol>
              </a:tblGrid>
              <a:tr h="3915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生徒のこれまでの学び</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～小・中の内容の連続性～</a:t>
                      </a: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extLst>
              </a:tr>
              <a:tr h="198833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46" name="右矢印 45"/>
          <p:cNvSpPr/>
          <p:nvPr/>
        </p:nvSpPr>
        <p:spPr>
          <a:xfrm>
            <a:off x="1820512" y="5223829"/>
            <a:ext cx="411162" cy="4730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7" name="右矢印 27"/>
          <p:cNvSpPr/>
          <p:nvPr/>
        </p:nvSpPr>
        <p:spPr>
          <a:xfrm rot="5400000">
            <a:off x="5900492" y="2476072"/>
            <a:ext cx="266700" cy="45402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円/楕円 1"/>
          <p:cNvSpPr/>
          <p:nvPr/>
        </p:nvSpPr>
        <p:spPr>
          <a:xfrm>
            <a:off x="2627784" y="1068886"/>
            <a:ext cx="556056" cy="341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1538161" y="1738054"/>
            <a:ext cx="655764" cy="341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3681633" y="1470962"/>
            <a:ext cx="563063" cy="267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a:xfrm>
            <a:off x="882397" y="2348100"/>
            <a:ext cx="655764" cy="341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a:xfrm>
            <a:off x="2616187" y="2088418"/>
            <a:ext cx="551093" cy="341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108934" y="2769466"/>
            <a:ext cx="1942785" cy="145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作品（活動）</a:t>
            </a:r>
            <a:endParaRPr lang="en-US" altLang="ja-JP" dirty="0" smtClean="0"/>
          </a:p>
          <a:p>
            <a:pPr algn="ctr">
              <a:defRPr/>
            </a:pPr>
            <a:r>
              <a:rPr lang="ja-JP" altLang="en-US" dirty="0" smtClean="0"/>
              <a:t>写真</a:t>
            </a:r>
            <a:endParaRPr lang="en-US" altLang="ja-JP" dirty="0"/>
          </a:p>
        </p:txBody>
      </p:sp>
      <p:graphicFrame>
        <p:nvGraphicFramePr>
          <p:cNvPr id="20" name="Group 317"/>
          <p:cNvGraphicFramePr>
            <a:graphicFrameLocks noGrp="1"/>
          </p:cNvGraphicFramePr>
          <p:nvPr>
            <p:extLst>
              <p:ext uri="{D42A27DB-BD31-4B8C-83A1-F6EECF244321}">
                <p14:modId xmlns:p14="http://schemas.microsoft.com/office/powerpoint/2010/main" val="453488430"/>
              </p:ext>
            </p:extLst>
          </p:nvPr>
        </p:nvGraphicFramePr>
        <p:xfrm>
          <a:off x="98425" y="325438"/>
          <a:ext cx="8937626" cy="360380"/>
        </p:xfrm>
        <a:graphic>
          <a:graphicData uri="http://schemas.openxmlformats.org/drawingml/2006/table">
            <a:tbl>
              <a:tblPr/>
              <a:tblGrid>
                <a:gridCol w="1655546">
                  <a:extLst>
                    <a:ext uri="{9D8B030D-6E8A-4147-A177-3AD203B41FA5}"/>
                  </a:extLst>
                </a:gridCol>
                <a:gridCol w="1161845">
                  <a:extLst>
                    <a:ext uri="{9D8B030D-6E8A-4147-A177-3AD203B41FA5}"/>
                  </a:extLst>
                </a:gridCol>
                <a:gridCol w="2880320"/>
                <a:gridCol w="1224136"/>
                <a:gridCol w="2015779">
                  <a:extLst>
                    <a:ext uri="{9D8B030D-6E8A-4147-A177-3AD203B41FA5}"/>
                  </a:extLst>
                </a:gridCol>
              </a:tblGrid>
              <a:tr h="3603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Arial" charset="0"/>
                          <a:ea typeface="ＭＳ Ｐゴシック" charset="-128"/>
                        </a:rPr>
                        <a:t>授業デザインシート</a:t>
                      </a:r>
                    </a:p>
                  </a:txBody>
                  <a:tcPr marL="91482" marR="91482" marT="45245" marB="45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　　　　　　　　　　　　　　　　　　　　　　　　　　　　　　　　　　　　　　　　　　　　　　　　　　　　　　　　　　　　　</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題材名　　　　　</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   ）時間扱い</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Arial" charset="0"/>
                          <a:ea typeface="ＭＳ Ｐゴシック" charset="-128"/>
                        </a:rPr>
                        <a:t>○○○高校　　　○○○○　</a:t>
                      </a:r>
                      <a:endParaRPr lang="en-US" altLang="ja-JP" sz="1000" kern="100" dirty="0" smtClean="0">
                        <a:effectLst/>
                        <a:latin typeface="Century"/>
                        <a:ea typeface="ＭＳ 明朝"/>
                        <a:cs typeface="Times New Roman"/>
                      </a:endParaRPr>
                    </a:p>
                  </a:txBody>
                  <a:tcPr marL="91482" marR="91482" marT="45245" marB="4524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extLst>
              </a:tr>
            </a:tbl>
          </a:graphicData>
        </a:graphic>
      </p:graphicFrame>
      <p:sp>
        <p:nvSpPr>
          <p:cNvPr id="21" name="テキスト ボックス 27"/>
          <p:cNvSpPr txBox="1">
            <a:spLocks noChangeArrowheads="1"/>
          </p:cNvSpPr>
          <p:nvPr/>
        </p:nvSpPr>
        <p:spPr bwMode="auto">
          <a:xfrm>
            <a:off x="3462339" y="65573"/>
            <a:ext cx="12334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r" eaLnBrk="1" hangingPunct="1">
              <a:spcBef>
                <a:spcPct val="0"/>
              </a:spcBef>
              <a:buFontTx/>
              <a:buNone/>
            </a:pPr>
            <a:r>
              <a:rPr lang="ja-JP" altLang="en-US" sz="900" dirty="0">
                <a:latin typeface="Verdana" charset="0"/>
              </a:rPr>
              <a:t>形式 </a:t>
            </a:r>
            <a:r>
              <a:rPr lang="en-US" altLang="ja-JP" sz="900" dirty="0" smtClean="0">
                <a:latin typeface="Verdana" charset="0"/>
              </a:rPr>
              <a:t>Ver.H28.11</a:t>
            </a:r>
            <a:endParaRPr lang="ja-JP" altLang="en-US" sz="900" dirty="0">
              <a:latin typeface="Verdana" charset="0"/>
            </a:endParaRPr>
          </a:p>
        </p:txBody>
      </p:sp>
      <p:sp>
        <p:nvSpPr>
          <p:cNvPr id="23" name="テキスト ボックス 22"/>
          <p:cNvSpPr txBox="1">
            <a:spLocks noChangeArrowheads="1"/>
          </p:cNvSpPr>
          <p:nvPr/>
        </p:nvSpPr>
        <p:spPr bwMode="auto">
          <a:xfrm>
            <a:off x="7834643" y="67109"/>
            <a:ext cx="10310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dirty="0">
                <a:latin typeface="Verdana" charset="0"/>
              </a:rPr>
              <a:t>作成日：</a:t>
            </a:r>
            <a:r>
              <a:rPr lang="en-US" altLang="ja-JP" sz="1000" dirty="0" smtClean="0">
                <a:latin typeface="Verdana" charset="0"/>
              </a:rPr>
              <a:t>H28. .</a:t>
            </a:r>
            <a:endParaRPr lang="ja-JP" altLang="en-US" sz="1000" dirty="0">
              <a:latin typeface="Verdana" charset="0"/>
            </a:endParaRPr>
          </a:p>
        </p:txBody>
      </p:sp>
      <p:sp>
        <p:nvSpPr>
          <p:cNvPr id="24" name="テキスト ボックス 3"/>
          <p:cNvSpPr txBox="1">
            <a:spLocks noChangeArrowheads="1"/>
          </p:cNvSpPr>
          <p:nvPr/>
        </p:nvSpPr>
        <p:spPr bwMode="auto">
          <a:xfrm>
            <a:off x="47625" y="46911"/>
            <a:ext cx="362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dirty="0">
                <a:latin typeface="Verdana" charset="0"/>
              </a:rPr>
              <a:t>複数のユニットを必要に応じて組み合わせ構築したプログラム</a:t>
            </a:r>
          </a:p>
        </p:txBody>
      </p:sp>
    </p:spTree>
    <p:extLst>
      <p:ext uri="{BB962C8B-B14F-4D97-AF65-F5344CB8AC3E}">
        <p14:creationId xmlns:p14="http://schemas.microsoft.com/office/powerpoint/2010/main" val="5865964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Group 165"/>
          <p:cNvGraphicFramePr>
            <a:graphicFrameLocks noGrp="1"/>
          </p:cNvGraphicFramePr>
          <p:nvPr>
            <p:extLst>
              <p:ext uri="{D42A27DB-BD31-4B8C-83A1-F6EECF244321}">
                <p14:modId xmlns:p14="http://schemas.microsoft.com/office/powerpoint/2010/main" val="1739025096"/>
              </p:ext>
            </p:extLst>
          </p:nvPr>
        </p:nvGraphicFramePr>
        <p:xfrm>
          <a:off x="128588" y="975993"/>
          <a:ext cx="1989544" cy="4119882"/>
        </p:xfrm>
        <a:graphic>
          <a:graphicData uri="http://schemas.openxmlformats.org/drawingml/2006/table">
            <a:tbl>
              <a:tblPr bandCol="1"/>
              <a:tblGrid>
                <a:gridCol w="231229">
                  <a:extLst>
                    <a:ext uri="{9D8B030D-6E8A-4147-A177-3AD203B41FA5}"/>
                  </a:extLst>
                </a:gridCol>
                <a:gridCol w="281906">
                  <a:extLst>
                    <a:ext uri="{9D8B030D-6E8A-4147-A177-3AD203B41FA5}"/>
                  </a:extLst>
                </a:gridCol>
                <a:gridCol w="333756">
                  <a:extLst>
                    <a:ext uri="{9D8B030D-6E8A-4147-A177-3AD203B41FA5}"/>
                  </a:extLst>
                </a:gridCol>
                <a:gridCol w="309846">
                  <a:extLst>
                    <a:ext uri="{9D8B030D-6E8A-4147-A177-3AD203B41FA5}"/>
                  </a:extLst>
                </a:gridCol>
                <a:gridCol w="290916">
                  <a:extLst>
                    <a:ext uri="{9D8B030D-6E8A-4147-A177-3AD203B41FA5}"/>
                  </a:extLst>
                </a:gridCol>
                <a:gridCol w="290917">
                  <a:extLst>
                    <a:ext uri="{9D8B030D-6E8A-4147-A177-3AD203B41FA5}"/>
                  </a:extLst>
                </a:gridCol>
                <a:gridCol w="250974">
                  <a:extLst>
                    <a:ext uri="{9D8B030D-6E8A-4147-A177-3AD203B41FA5}"/>
                  </a:extLst>
                </a:gridCol>
              </a:tblGrid>
              <a:tr h="253156">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指導項目</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rPr>
                        <a:t>追加・削除</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して使用）</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extLst>
              </a:tr>
              <a:tr h="23826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１</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２</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３</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４</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５</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６</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76365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a:ln>
                            <a:noFill/>
                          </a:ln>
                          <a:solidFill>
                            <a:schemeClr val="tx1"/>
                          </a:solidFill>
                          <a:effectLst/>
                          <a:latin typeface="Calibri" pitchFamily="34" charset="0"/>
                          <a:ea typeface="ＭＳ Ｐゴシック" charset="-128"/>
                        </a:rPr>
                        <a:t>知識・技能</a:t>
                      </a:r>
                      <a:endParaRPr kumimoji="1" lang="en-US" altLang="ja"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創造的技能</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素材</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　</a:t>
                      </a: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用具</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美術史</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形の造形要素</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色の造形要素</a:t>
                      </a:r>
                      <a:endParaRPr kumimoji="1" lang="en-US" altLang="ja"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社会と美術</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知的財産等</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6487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 altLang="en-US" sz="800" b="0" i="0" u="none" strike="noStrike" kern="1200" cap="none" normalizeH="0" baseline="0" dirty="0">
                          <a:ln>
                            <a:noFill/>
                          </a:ln>
                          <a:solidFill>
                            <a:schemeClr val="tx1"/>
                          </a:solidFill>
                          <a:effectLst/>
                          <a:latin typeface="Calibri" pitchFamily="34" charset="0"/>
                          <a:ea typeface="ＭＳ Ｐゴシック" charset="-128"/>
                          <a:cs typeface="+mn-cs"/>
                        </a:rPr>
                        <a:t>思考</a:t>
                      </a: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力</a:t>
                      </a:r>
                      <a:r>
                        <a:rPr kumimoji="1" lang="ja" altLang="en-US" sz="800" b="0" i="0" u="none" strike="noStrike" kern="1200" cap="none" normalizeH="0" baseline="0" dirty="0">
                          <a:ln>
                            <a:noFill/>
                          </a:ln>
                          <a:solidFill>
                            <a:schemeClr val="tx1"/>
                          </a:solidFill>
                          <a:effectLst/>
                          <a:latin typeface="Calibri" pitchFamily="34" charset="0"/>
                          <a:ea typeface="ＭＳ Ｐゴシック" charset="-128"/>
                          <a:cs typeface="+mn-cs"/>
                        </a:rPr>
                        <a:t>・判断</a:t>
                      </a: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力・表現力</a:t>
                      </a: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CBE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五感を働かせた観察</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自分</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の主題</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社会の課題</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r>
                        <a:rPr kumimoji="1" lang="ja-JP" altLang="en-US" sz="800" dirty="0" smtClean="0">
                          <a:latin typeface="ＭＳ Ｐゴシック" panose="020B0600070205080204" pitchFamily="50" charset="-128"/>
                          <a:ea typeface="ＭＳ Ｐゴシック" panose="020B0600070205080204" pitchFamily="50" charset="-128"/>
                        </a:rPr>
                        <a:t>情報収集・活用</a:t>
                      </a:r>
                      <a:endParaRPr kumimoji="1" lang="ja-JP" altLang="en-US" sz="800"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論理的</a:t>
                      </a:r>
                      <a:r>
                        <a:rPr kumimoji="1" lang="ja"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批判的思考</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発想・構想</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企画</a:t>
                      </a:r>
                      <a:endParaRPr kumimoji="1" lang="en-US"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extLst>
                  <a:ext uri="{0D108BD9-81ED-4DB2-BD59-A6C34878D82A}"/>
                </a:extLst>
              </a:tr>
              <a:tr h="69387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試作、</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思索、探究</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課題解決、</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やり抜く</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0054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主体的に学習に取り組む態度</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68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美の感性、</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自分の価値</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未来への責任社会参加</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身体と意思の統合</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自己・自国文化理解</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他者・異文化理解</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協働　</a:t>
                      </a:r>
                      <a:r>
                        <a:rPr kumimoji="1" lang="ja-JP" altLang="en-US" sz="7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リーダー・フォロアー</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extLst>
                  <a:ext uri="{0D108BD9-81ED-4DB2-BD59-A6C34878D82A}"/>
                </a:extLst>
              </a:tr>
              <a:tr h="69394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自己調整力</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共感</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洞察</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22" name="Group 315"/>
          <p:cNvGraphicFramePr>
            <a:graphicFrameLocks noGrp="1"/>
          </p:cNvGraphicFramePr>
          <p:nvPr>
            <p:extLst>
              <p:ext uri="{D42A27DB-BD31-4B8C-83A1-F6EECF244321}">
                <p14:modId xmlns:p14="http://schemas.microsoft.com/office/powerpoint/2010/main" val="1785268685"/>
              </p:ext>
            </p:extLst>
          </p:nvPr>
        </p:nvGraphicFramePr>
        <p:xfrm>
          <a:off x="131763" y="5229225"/>
          <a:ext cx="1974850" cy="1512143"/>
        </p:xfrm>
        <a:graphic>
          <a:graphicData uri="http://schemas.openxmlformats.org/drawingml/2006/table">
            <a:tbl>
              <a:tblPr/>
              <a:tblGrid>
                <a:gridCol w="1974850">
                  <a:extLst>
                    <a:ext uri="{9D8B030D-6E8A-4147-A177-3AD203B41FA5}"/>
                  </a:extLst>
                </a:gridCol>
              </a:tblGrid>
              <a:tr h="28294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生徒のこれまでの学び</a:t>
                      </a:r>
                      <a:endParaRPr kumimoji="0" lang="en-US" altLang="ja-JP" sz="9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～小・中の内容の連続性～</a:t>
                      </a:r>
                    </a:p>
                  </a:txBody>
                  <a:tcPr marL="90100" marR="901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extLst>
              </a:tr>
              <a:tr h="122919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txBody>
                  <a:tcPr marL="90100" marR="901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37" name="Group 317"/>
          <p:cNvGraphicFramePr>
            <a:graphicFrameLocks noGrp="1"/>
          </p:cNvGraphicFramePr>
          <p:nvPr/>
        </p:nvGraphicFramePr>
        <p:xfrm>
          <a:off x="131763" y="331788"/>
          <a:ext cx="3889374" cy="576262"/>
        </p:xfrm>
        <a:graphic>
          <a:graphicData uri="http://schemas.openxmlformats.org/drawingml/2006/table">
            <a:tbl>
              <a:tblPr/>
              <a:tblGrid>
                <a:gridCol w="1113187">
                  <a:extLst>
                    <a:ext uri="{9D8B030D-6E8A-4147-A177-3AD203B41FA5}"/>
                  </a:extLst>
                </a:gridCol>
                <a:gridCol w="932243">
                  <a:extLst>
                    <a:ext uri="{9D8B030D-6E8A-4147-A177-3AD203B41FA5}"/>
                  </a:extLst>
                </a:gridCol>
                <a:gridCol w="921972">
                  <a:extLst>
                    <a:ext uri="{9D8B030D-6E8A-4147-A177-3AD203B41FA5}"/>
                  </a:extLst>
                </a:gridCol>
                <a:gridCol w="921972">
                  <a:extLst>
                    <a:ext uri="{9D8B030D-6E8A-4147-A177-3AD203B41FA5}"/>
                  </a:extLst>
                </a:gridCol>
              </a:tblGrid>
              <a:tr h="23998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指導ユニット</a:t>
                      </a:r>
                      <a:endParaRPr kumimoji="1" lang="en-US" altLang="ja-JP" sz="1200" b="1" i="0" u="none" strike="noStrike" cap="none" normalizeH="0" baseline="0" dirty="0">
                        <a:ln>
                          <a:noFill/>
                        </a:ln>
                        <a:solidFill>
                          <a:schemeClr val="bg1"/>
                        </a:solidFill>
                        <a:effectLst/>
                        <a:latin typeface="Arial" charset="0"/>
                        <a:ea typeface="ＭＳ Ｐゴシック" charset="-128"/>
                      </a:endParaRPr>
                    </a:p>
                  </a:txBody>
                  <a:tcPr marL="91525" marR="91525" marT="45395" marB="453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発想・構想</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5" marB="45395"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創造的技能</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5" marB="45395"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鑑賞</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5" marB="45395" anchor="ctr" horzOverflow="overflow">
                    <a:lnL w="635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336282">
                <a:tc vMerge="1">
                  <a:txBody>
                    <a:bodyPr/>
                    <a:lstStyle/>
                    <a:p>
                      <a:endParaRPr kumimoji="1" lang="ja-JP" altLang="en-US"/>
                    </a:p>
                  </a:txBody>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charset="-128"/>
                      </a:endParaRPr>
                    </a:p>
                  </a:txBody>
                  <a:tcPr marL="91525" marR="91525" marT="45395" marB="4539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extLst>
              </a:tr>
            </a:tbl>
          </a:graphicData>
        </a:graphic>
      </p:graphicFrame>
      <p:graphicFrame>
        <p:nvGraphicFramePr>
          <p:cNvPr id="17" name="Group 271"/>
          <p:cNvGraphicFramePr>
            <a:graphicFrameLocks noGrp="1"/>
          </p:cNvGraphicFramePr>
          <p:nvPr>
            <p:extLst>
              <p:ext uri="{D42A27DB-BD31-4B8C-83A1-F6EECF244321}">
                <p14:modId xmlns:p14="http://schemas.microsoft.com/office/powerpoint/2010/main" val="1391099826"/>
              </p:ext>
            </p:extLst>
          </p:nvPr>
        </p:nvGraphicFramePr>
        <p:xfrm>
          <a:off x="2209800" y="976313"/>
          <a:ext cx="5602288" cy="1716694"/>
        </p:xfrm>
        <a:graphic>
          <a:graphicData uri="http://schemas.openxmlformats.org/drawingml/2006/table">
            <a:tbl>
              <a:tblPr/>
              <a:tblGrid>
                <a:gridCol w="2854094">
                  <a:extLst>
                    <a:ext uri="{9D8B030D-6E8A-4147-A177-3AD203B41FA5}"/>
                  </a:extLst>
                </a:gridCol>
                <a:gridCol w="2748194">
                  <a:extLst>
                    <a:ext uri="{9D8B030D-6E8A-4147-A177-3AD203B41FA5}"/>
                  </a:extLst>
                </a:gridCol>
              </a:tblGrid>
              <a:tr h="292447">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100" b="1" i="0" u="none" strike="noStrike" kern="1200" cap="none" normalizeH="0" baseline="0" dirty="0" smtClean="0">
                          <a:ln>
                            <a:noFill/>
                          </a:ln>
                          <a:solidFill>
                            <a:srgbClr val="000000"/>
                          </a:solidFill>
                          <a:effectLst/>
                          <a:latin typeface="ＭＳ Ｐゴシック" charset="-128"/>
                          <a:ea typeface="ＭＳ Ｐゴシック" charset="-128"/>
                          <a:cs typeface="+mn-cs"/>
                        </a:rPr>
                        <a:t>何ができるようになるか</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100" b="1" i="0" u="none" strike="noStrike" cap="none" normalizeH="0" baseline="0" dirty="0">
                          <a:ln>
                            <a:noFill/>
                          </a:ln>
                          <a:solidFill>
                            <a:srgbClr val="000000"/>
                          </a:solidFill>
                          <a:effectLst/>
                          <a:latin typeface="ＭＳ Ｐゴシック" charset="-128"/>
                          <a:ea typeface="ＭＳ Ｐゴシック" charset="-128"/>
                        </a:rPr>
                        <a:t>資質・能力）</a:t>
                      </a:r>
                      <a:r>
                        <a:rPr kumimoji="0" lang="ja-JP" altLang="en-US" sz="1100" b="0" i="0" u="none" strike="noStrike" cap="none" normalizeH="0" baseline="0" dirty="0">
                          <a:ln>
                            <a:noFill/>
                          </a:ln>
                          <a:solidFill>
                            <a:srgbClr val="FF0000"/>
                          </a:solidFill>
                          <a:effectLst/>
                          <a:latin typeface="ＭＳ Ｐゴシック" charset="-128"/>
                          <a:ea typeface="ＭＳ Ｐゴシック" charset="-128"/>
                        </a:rPr>
                        <a:t>　</a:t>
                      </a:r>
                      <a:r>
                        <a:rPr kumimoji="0" lang="ja-JP" altLang="en-US" sz="1200" b="0" i="0" u="none" strike="noStrike" cap="none" normalizeH="0" baseline="0" dirty="0">
                          <a:ln>
                            <a:noFill/>
                          </a:ln>
                          <a:solidFill>
                            <a:srgbClr val="FF0000"/>
                          </a:solidFill>
                          <a:effectLst/>
                          <a:latin typeface="ＭＳ Ｐゴシック" charset="-128"/>
                          <a:ea typeface="ＭＳ Ｐゴシック" charset="-128"/>
                        </a:rPr>
                        <a:t>　</a:t>
                      </a:r>
                      <a:endParaRPr kumimoji="0" lang="en-US" altLang="ja-JP" sz="1200" b="0" i="0" u="none" strike="noStrike" cap="none" normalizeH="0" baseline="0" dirty="0">
                        <a:ln>
                          <a:noFill/>
                        </a:ln>
                        <a:solidFill>
                          <a:srgbClr val="FF0000"/>
                        </a:solidFill>
                        <a:effectLst/>
                        <a:latin typeface="ＭＳ Ｐゴシック" charset="-128"/>
                        <a:ea typeface="ＭＳ Ｐゴシック" charset="-128"/>
                      </a:endParaRPr>
                    </a:p>
                  </a:txBody>
                  <a:tcPr marL="91474" marR="91474" marT="45749" marB="4574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1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100" b="1" i="0" u="none" strike="noStrike" kern="1200" cap="none" normalizeH="0" baseline="0" dirty="0" smtClean="0">
                          <a:ln>
                            <a:noFill/>
                          </a:ln>
                          <a:solidFill>
                            <a:srgbClr val="000000"/>
                          </a:solidFill>
                          <a:effectLst/>
                          <a:latin typeface="ＭＳ Ｐゴシック" charset="-128"/>
                          <a:ea typeface="ＭＳ Ｐゴシック" charset="-128"/>
                          <a:cs typeface="Times New Roman" pitchFamily="18" charset="0"/>
                        </a:rPr>
                        <a:t>何を学ぶか</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？（学習指導内容）</a:t>
                      </a:r>
                      <a:r>
                        <a:rPr kumimoji="0" lang="ja-JP" altLang="en-US" sz="1100" b="0" i="0" u="none" strike="noStrike" cap="none" normalizeH="0" baseline="0" dirty="0">
                          <a:ln>
                            <a:noFill/>
                          </a:ln>
                          <a:solidFill>
                            <a:srgbClr val="FF0000"/>
                          </a:solidFill>
                          <a:effectLst/>
                          <a:latin typeface="ＭＳ Ｐゴシック" charset="-128"/>
                          <a:ea typeface="ＭＳ Ｐゴシック" charset="-128"/>
                          <a:cs typeface="Times New Roman" pitchFamily="18" charset="0"/>
                        </a:rPr>
                        <a:t>　</a:t>
                      </a:r>
                      <a:endParaRPr kumimoji="0" lang="ja-JP" altLang="en-US" sz="1200" b="0"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4" marR="91474" marT="45749" marB="45749"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14242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評価規準</a:t>
                      </a:r>
                      <a:endParaRPr kumimoji="1" lang="en-US" altLang="ja-JP" sz="1000" b="0" i="0" u="none" strike="noStrike" cap="none" normalizeH="0" baseline="0" dirty="0" smtClean="0">
                        <a:ln>
                          <a:noFill/>
                        </a:ln>
                        <a:solidFill>
                          <a:srgbClr val="FF0000"/>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txBody>
                  <a:tcPr marL="91474" marR="91474" marT="45749" marB="4574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a:t>
                      </a:r>
                      <a:endParaRPr kumimoji="1" lang="ja-JP" altLang="en-US" sz="1000" b="0" i="0" u="none" strike="noStrike" cap="none" normalizeH="0" baseline="0" dirty="0">
                        <a:ln>
                          <a:noFill/>
                        </a:ln>
                        <a:solidFill>
                          <a:schemeClr val="tx1"/>
                        </a:solidFill>
                        <a:effectLst/>
                        <a:latin typeface="Calibri" pitchFamily="34" charset="0"/>
                        <a:ea typeface="ＭＳ Ｐゴシック" charset="-128"/>
                      </a:endParaRPr>
                    </a:p>
                  </a:txBody>
                  <a:tcPr marL="91474" marR="91474" marT="45749" marB="45749"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18" name="円/楕円 17"/>
          <p:cNvSpPr/>
          <p:nvPr/>
        </p:nvSpPr>
        <p:spPr>
          <a:xfrm>
            <a:off x="2174875" y="925513"/>
            <a:ext cx="395287" cy="395287"/>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latin typeface="ＤＦ特太ゴシック体" pitchFamily="49" charset="-128"/>
                <a:ea typeface="ＤＦ特太ゴシック体" pitchFamily="49" charset="-128"/>
              </a:rPr>
              <a:t>１</a:t>
            </a:r>
          </a:p>
        </p:txBody>
      </p:sp>
      <p:sp>
        <p:nvSpPr>
          <p:cNvPr id="19" name="円/楕円 18"/>
          <p:cNvSpPr/>
          <p:nvPr/>
        </p:nvSpPr>
        <p:spPr>
          <a:xfrm>
            <a:off x="5009355" y="932443"/>
            <a:ext cx="395288" cy="395287"/>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latin typeface="ＤＦ特太ゴシック体" pitchFamily="49" charset="-128"/>
                <a:ea typeface="ＤＦ特太ゴシック体" pitchFamily="49" charset="-128"/>
              </a:rPr>
              <a:t>２</a:t>
            </a:r>
          </a:p>
        </p:txBody>
      </p:sp>
      <p:graphicFrame>
        <p:nvGraphicFramePr>
          <p:cNvPr id="21" name="表 20"/>
          <p:cNvGraphicFramePr>
            <a:graphicFrameLocks noGrp="1"/>
          </p:cNvGraphicFramePr>
          <p:nvPr>
            <p:extLst>
              <p:ext uri="{D42A27DB-BD31-4B8C-83A1-F6EECF244321}">
                <p14:modId xmlns:p14="http://schemas.microsoft.com/office/powerpoint/2010/main" val="1703672169"/>
              </p:ext>
            </p:extLst>
          </p:nvPr>
        </p:nvGraphicFramePr>
        <p:xfrm>
          <a:off x="2209800" y="2833688"/>
          <a:ext cx="5602288" cy="3908425"/>
        </p:xfrm>
        <a:graphic>
          <a:graphicData uri="http://schemas.openxmlformats.org/drawingml/2006/table">
            <a:tbl>
              <a:tblPr/>
              <a:tblGrid>
                <a:gridCol w="5602288">
                  <a:extLst>
                    <a:ext uri="{9D8B030D-6E8A-4147-A177-3AD203B41FA5}"/>
                  </a:extLst>
                </a:gridCol>
              </a:tblGrid>
              <a:tr h="3353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6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400" b="1" i="0" u="none" strike="noStrike" kern="1200" cap="none" normalizeH="0" baseline="0" dirty="0" smtClean="0">
                          <a:ln>
                            <a:noFill/>
                          </a:ln>
                          <a:solidFill>
                            <a:srgbClr val="000000"/>
                          </a:solidFill>
                          <a:effectLst/>
                          <a:latin typeface="ＭＳ Ｐゴシック" charset="-128"/>
                          <a:ea typeface="ＭＳ Ｐゴシック" charset="-128"/>
                          <a:cs typeface="Times New Roman" pitchFamily="18" charset="0"/>
                        </a:rPr>
                        <a:t>どのように学ぶか</a:t>
                      </a:r>
                      <a:r>
                        <a:rPr kumimoji="0" lang="ja-JP" altLang="en-US" sz="14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a:t>
                      </a:r>
                      <a:r>
                        <a:rPr kumimoji="0" lang="ja-JP" altLang="en-US" sz="12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（アクティブ・ラーニング）</a:t>
                      </a:r>
                      <a:endParaRPr kumimoji="0" lang="ja-JP" altLang="en-US" sz="105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endParaRPr>
                    </a:p>
                  </a:txBody>
                  <a:tcPr marL="91404" marR="91404" marT="45735" marB="4573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357309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txBody>
                  <a:tcPr marL="91404" marR="91404" marT="45735" marB="4573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23" name="右矢印 27"/>
          <p:cNvSpPr/>
          <p:nvPr/>
        </p:nvSpPr>
        <p:spPr>
          <a:xfrm rot="5400000">
            <a:off x="6344444" y="2534444"/>
            <a:ext cx="392113" cy="517525"/>
          </a:xfrm>
          <a:prstGeom prst="rightArrow">
            <a:avLst>
              <a:gd name="adj1" fmla="val 50000"/>
              <a:gd name="adj2" fmla="val 548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右矢印 23"/>
          <p:cNvSpPr/>
          <p:nvPr/>
        </p:nvSpPr>
        <p:spPr>
          <a:xfrm>
            <a:off x="1908175" y="5816600"/>
            <a:ext cx="396875" cy="5746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237" name="円/楕円 29"/>
          <p:cNvSpPr>
            <a:spLocks noChangeArrowheads="1"/>
          </p:cNvSpPr>
          <p:nvPr/>
        </p:nvSpPr>
        <p:spPr bwMode="auto">
          <a:xfrm>
            <a:off x="1314450" y="357188"/>
            <a:ext cx="792163" cy="2190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eaLnBrk="1" hangingPunct="1">
              <a:spcBef>
                <a:spcPct val="0"/>
              </a:spcBef>
              <a:buFontTx/>
              <a:buNone/>
            </a:pPr>
            <a:endParaRPr lang="ja-JP" altLang="ja-JP" sz="1800">
              <a:solidFill>
                <a:srgbClr val="FF0000"/>
              </a:solidFill>
              <a:latin typeface="Calibri" charset="0"/>
            </a:endParaRPr>
          </a:p>
        </p:txBody>
      </p:sp>
      <p:sp>
        <p:nvSpPr>
          <p:cNvPr id="36" name="角丸四角形 35"/>
          <p:cNvSpPr/>
          <p:nvPr/>
        </p:nvSpPr>
        <p:spPr>
          <a:xfrm>
            <a:off x="2393950" y="4375150"/>
            <a:ext cx="4578350" cy="458788"/>
          </a:xfrm>
          <a:prstGeom prst="roundRect">
            <a:avLst/>
          </a:prstGeom>
          <a:solidFill>
            <a:schemeClr val="bg1"/>
          </a:solid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sz="1000" dirty="0">
              <a:solidFill>
                <a:schemeClr val="tx1"/>
              </a:solidFill>
            </a:endParaRPr>
          </a:p>
        </p:txBody>
      </p:sp>
      <p:sp>
        <p:nvSpPr>
          <p:cNvPr id="38" name="角丸四角形 37"/>
          <p:cNvSpPr/>
          <p:nvPr/>
        </p:nvSpPr>
        <p:spPr>
          <a:xfrm>
            <a:off x="2393950" y="3457575"/>
            <a:ext cx="4562475" cy="649894"/>
          </a:xfrm>
          <a:prstGeom prst="roundRect">
            <a:avLst/>
          </a:prstGeom>
          <a:solidFill>
            <a:schemeClr val="bg1"/>
          </a:solid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00" dirty="0">
              <a:solidFill>
                <a:schemeClr val="tx1"/>
              </a:solidFill>
            </a:endParaRPr>
          </a:p>
        </p:txBody>
      </p:sp>
      <p:sp>
        <p:nvSpPr>
          <p:cNvPr id="42" name="円/楕円 41"/>
          <p:cNvSpPr/>
          <p:nvPr/>
        </p:nvSpPr>
        <p:spPr>
          <a:xfrm>
            <a:off x="1268413" y="1412875"/>
            <a:ext cx="282575"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1541463" y="2232025"/>
            <a:ext cx="300037"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角丸四角形 43"/>
          <p:cNvSpPr/>
          <p:nvPr/>
        </p:nvSpPr>
        <p:spPr>
          <a:xfrm>
            <a:off x="2393950" y="5292725"/>
            <a:ext cx="2525712" cy="1225550"/>
          </a:xfrm>
          <a:prstGeom prst="roundRect">
            <a:avLst/>
          </a:prstGeom>
          <a:solidFill>
            <a:schemeClr val="bg1"/>
          </a:solid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tLang="ja-JP" sz="1000" dirty="0">
              <a:solidFill>
                <a:schemeClr val="tx1"/>
              </a:solidFill>
            </a:endParaRPr>
          </a:p>
        </p:txBody>
      </p:sp>
      <p:graphicFrame>
        <p:nvGraphicFramePr>
          <p:cNvPr id="49" name="表 48"/>
          <p:cNvGraphicFramePr>
            <a:graphicFrameLocks noGrp="1"/>
          </p:cNvGraphicFramePr>
          <p:nvPr>
            <p:extLst>
              <p:ext uri="{D42A27DB-BD31-4B8C-83A1-F6EECF244321}">
                <p14:modId xmlns:p14="http://schemas.microsoft.com/office/powerpoint/2010/main" val="585641668"/>
              </p:ext>
            </p:extLst>
          </p:nvPr>
        </p:nvGraphicFramePr>
        <p:xfrm>
          <a:off x="7978775" y="1162050"/>
          <a:ext cx="1044575" cy="1971675"/>
        </p:xfrm>
        <a:graphic>
          <a:graphicData uri="http://schemas.openxmlformats.org/drawingml/2006/table">
            <a:tbl>
              <a:tblPr firstRow="1" bandRow="1">
                <a:tableStyleId>{5C22544A-7EE6-4342-B048-85BDC9FD1C3A}</a:tableStyleId>
              </a:tblPr>
              <a:tblGrid>
                <a:gridCol w="244783"/>
                <a:gridCol w="244783"/>
                <a:gridCol w="330209"/>
                <a:gridCol w="224800"/>
              </a:tblGrid>
              <a:tr h="203592">
                <a:tc>
                  <a:txBody>
                    <a:bodyPr/>
                    <a:lstStyle/>
                    <a:p>
                      <a:pPr algn="ctr"/>
                      <a:r>
                        <a:rPr kumimoji="1" lang="ja-JP" altLang="en-US" sz="900" b="0" dirty="0" smtClean="0">
                          <a:solidFill>
                            <a:schemeClr val="tx1"/>
                          </a:solidFill>
                        </a:rPr>
                        <a:t>紙</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木</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金属</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土</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79">
                <a:tc>
                  <a:txBody>
                    <a:bodyPr/>
                    <a:lstStyle/>
                    <a:p>
                      <a:pPr algn="ctr"/>
                      <a:r>
                        <a:rPr lang="ja-JP" altLang="en-US" sz="900" b="0" dirty="0" smtClean="0"/>
                        <a:t>竹</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b="0" dirty="0" smtClean="0"/>
                        <a:t>ガラス</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b="0" dirty="0" smtClean="0"/>
                        <a:t>その他</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26">
                <a:tc>
                  <a:txBody>
                    <a:bodyPr/>
                    <a:lstStyle/>
                    <a:p>
                      <a:pPr algn="ctr"/>
                      <a:r>
                        <a:rPr kumimoji="1" lang="ja-JP" altLang="en-US" sz="900" b="0" dirty="0" smtClean="0">
                          <a:solidFill>
                            <a:schemeClr val="tx1"/>
                          </a:solidFill>
                        </a:rPr>
                        <a:t>塊</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線</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点</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79">
                <a:tc>
                  <a:txBody>
                    <a:bodyPr/>
                    <a:lstStyle/>
                    <a:p>
                      <a:pPr algn="ctr"/>
                      <a:r>
                        <a:rPr kumimoji="1" lang="ja-JP" altLang="en-US" sz="900" b="0" dirty="0" smtClean="0">
                          <a:solidFill>
                            <a:schemeClr val="tx1"/>
                          </a:solidFill>
                        </a:rPr>
                        <a:t>描画材</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版</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写真</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53">
                <a:tc>
                  <a:txBody>
                    <a:bodyPr/>
                    <a:lstStyle/>
                    <a:p>
                      <a:pPr algn="ctr"/>
                      <a:r>
                        <a:rPr kumimoji="1" lang="ja-JP" altLang="en-US" sz="900" b="0" dirty="0" smtClean="0">
                          <a:solidFill>
                            <a:schemeClr val="tx1"/>
                          </a:solidFill>
                        </a:rPr>
                        <a:t>資料</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用紙</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6">
                <a:tc gridSpan="4">
                  <a:txBody>
                    <a:bodyPr/>
                    <a:lstStyle/>
                    <a:p>
                      <a:pPr algn="r"/>
                      <a:r>
                        <a:rPr kumimoji="1" lang="en-US" altLang="ja-JP" sz="800" b="0" dirty="0" smtClean="0">
                          <a:solidFill>
                            <a:schemeClr val="tx1"/>
                          </a:solidFill>
                        </a:rPr>
                        <a:t>※</a:t>
                      </a:r>
                    </a:p>
                    <a:p>
                      <a:pPr algn="ctr"/>
                      <a:endParaRPr kumimoji="1" lang="ja-JP" altLang="en-US" sz="1000" b="0" dirty="0">
                        <a:solidFill>
                          <a:schemeClr val="tx1"/>
                        </a:solidFill>
                      </a:endParaRPr>
                    </a:p>
                  </a:txBody>
                  <a:tcPr marL="91460" marR="91460"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1010085150"/>
              </p:ext>
            </p:extLst>
          </p:nvPr>
        </p:nvGraphicFramePr>
        <p:xfrm>
          <a:off x="7962900" y="3500438"/>
          <a:ext cx="1044575" cy="1474787"/>
        </p:xfrm>
        <a:graphic>
          <a:graphicData uri="http://schemas.openxmlformats.org/drawingml/2006/table">
            <a:tbl>
              <a:tblPr firstRow="1" bandRow="1">
                <a:tableStyleId>{5C22544A-7EE6-4342-B048-85BDC9FD1C3A}</a:tableStyleId>
              </a:tblPr>
              <a:tblGrid>
                <a:gridCol w="481338"/>
                <a:gridCol w="563237"/>
              </a:tblGrid>
              <a:tr h="194492">
                <a:tc>
                  <a:txBody>
                    <a:bodyPr/>
                    <a:lstStyle/>
                    <a:p>
                      <a:pPr algn="ctr"/>
                      <a:r>
                        <a:rPr kumimoji="1" lang="ja-JP" altLang="en-US" sz="900" b="0" dirty="0" smtClean="0">
                          <a:solidFill>
                            <a:schemeClr val="tx1"/>
                          </a:solidFill>
                        </a:rPr>
                        <a:t>技法</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行為</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613">
                <a:tc>
                  <a:txBody>
                    <a:bodyPr/>
                    <a:lstStyle/>
                    <a:p>
                      <a:pPr algn="ctr"/>
                      <a:r>
                        <a:rPr kumimoji="1" lang="ja-JP" altLang="en-US" sz="900" b="0" dirty="0" smtClean="0">
                          <a:solidFill>
                            <a:schemeClr val="tx1"/>
                          </a:solidFill>
                        </a:rPr>
                        <a:t>鑑賞</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発想</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61">
                <a:tc>
                  <a:txBody>
                    <a:bodyPr/>
                    <a:lstStyle/>
                    <a:p>
                      <a:pPr algn="ctr"/>
                      <a:r>
                        <a:rPr kumimoji="1" lang="ja-JP" altLang="en-US" sz="900" b="0" dirty="0" smtClean="0">
                          <a:solidFill>
                            <a:schemeClr val="tx1"/>
                          </a:solidFill>
                        </a:rPr>
                        <a:t>情報収集</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課題発見</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2240">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658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a:t>
                      </a:r>
                    </a:p>
                    <a:p>
                      <a:pPr algn="l"/>
                      <a:endParaRPr kumimoji="1" lang="en-US" altLang="ja-JP" sz="1000" b="0" dirty="0" smtClean="0">
                        <a:solidFill>
                          <a:schemeClr val="tx1"/>
                        </a:solidFill>
                      </a:endParaRPr>
                    </a:p>
                    <a:p>
                      <a:pPr algn="l"/>
                      <a:endParaRPr kumimoji="1" lang="ja-JP" altLang="en-US" sz="1000" b="0" dirty="0">
                        <a:solidFill>
                          <a:schemeClr val="tx1"/>
                        </a:solidFill>
                      </a:endParaRPr>
                    </a:p>
                  </a:txBody>
                  <a:tcPr marL="91460" marR="91460" marT="45742" marB="457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1303053319"/>
              </p:ext>
            </p:extLst>
          </p:nvPr>
        </p:nvGraphicFramePr>
        <p:xfrm>
          <a:off x="7956550" y="5300663"/>
          <a:ext cx="1050925" cy="1433511"/>
        </p:xfrm>
        <a:graphic>
          <a:graphicData uri="http://schemas.openxmlformats.org/drawingml/2006/table">
            <a:tbl>
              <a:tblPr firstRow="1" bandRow="1">
                <a:tableStyleId>{5C22544A-7EE6-4342-B048-85BDC9FD1C3A}</a:tableStyleId>
              </a:tblPr>
              <a:tblGrid>
                <a:gridCol w="280745"/>
                <a:gridCol w="235720"/>
                <a:gridCol w="235720"/>
                <a:gridCol w="298740"/>
              </a:tblGrid>
              <a:tr h="305006">
                <a:tc>
                  <a:txBody>
                    <a:bodyPr/>
                    <a:lstStyle/>
                    <a:p>
                      <a:pPr algn="ctr"/>
                      <a:r>
                        <a:rPr kumimoji="1" lang="ja-JP" altLang="en-US" sz="900" b="0" dirty="0" smtClean="0">
                          <a:solidFill>
                            <a:schemeClr val="tx1"/>
                          </a:solidFill>
                        </a:rPr>
                        <a:t>形</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色</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質感</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006">
                <a:tc gridSpan="2">
                  <a:txBody>
                    <a:bodyPr/>
                    <a:lstStyle/>
                    <a:p>
                      <a:pPr algn="ctr"/>
                      <a:r>
                        <a:rPr lang="ja-JP" altLang="en-US" sz="900" b="0" dirty="0" smtClean="0"/>
                        <a:t>時間空間</a:t>
                      </a:r>
                      <a:endParaRPr lang="ja-JP" altLang="en-US" sz="9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lang="ja-JP" altLang="en-US" sz="1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b="0" dirty="0" smtClean="0"/>
                        <a:t>構成</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抽象</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006">
                <a:tc>
                  <a:txBody>
                    <a:bodyPr/>
                    <a:lstStyle/>
                    <a:p>
                      <a:pPr algn="ctr"/>
                      <a:r>
                        <a:rPr kumimoji="1" lang="ja-JP" altLang="en-US" sz="900" b="0" dirty="0" smtClean="0">
                          <a:solidFill>
                            <a:schemeClr val="tx1"/>
                          </a:solidFill>
                        </a:rPr>
                        <a:t>理論</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映像</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機器</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503">
                <a:tc gridSpan="2">
                  <a:txBody>
                    <a:bodyPr/>
                    <a:lstStyle/>
                    <a:p>
                      <a:pPr algn="ctr"/>
                      <a:r>
                        <a:rPr kumimoji="1" lang="ja-JP" altLang="en-US" sz="900" b="0" dirty="0" smtClean="0">
                          <a:solidFill>
                            <a:schemeClr val="tx1"/>
                          </a:solidFill>
                        </a:rPr>
                        <a:t>材料扱い</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b="0" dirty="0" smtClean="0">
                          <a:solidFill>
                            <a:schemeClr val="tx1"/>
                          </a:solidFill>
                        </a:rPr>
                        <a:t>表現方法</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990">
                <a:tc grid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a:t>
                      </a:r>
                    </a:p>
                    <a:p>
                      <a:endParaRPr kumimoji="1" lang="en-US" altLang="ja-JP" sz="1000" b="0" dirty="0" smtClean="0">
                        <a:solidFill>
                          <a:schemeClr val="tx1"/>
                        </a:solidFill>
                      </a:endParaRPr>
                    </a:p>
                  </a:txBody>
                  <a:tcPr marL="91416" marR="91416" marT="45771" marB="45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395" name="テキスト ボックス 51"/>
          <p:cNvSpPr txBox="1">
            <a:spLocks noChangeArrowheads="1"/>
          </p:cNvSpPr>
          <p:nvPr/>
        </p:nvSpPr>
        <p:spPr bwMode="auto">
          <a:xfrm>
            <a:off x="7835900" y="5083175"/>
            <a:ext cx="801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en-US" altLang="ja-JP" sz="800" b="1">
                <a:latin typeface="Verdana" charset="0"/>
              </a:rPr>
              <a:t>【</a:t>
            </a:r>
            <a:r>
              <a:rPr lang="ja-JP" altLang="en-US" sz="800" b="1">
                <a:latin typeface="Verdana" charset="0"/>
              </a:rPr>
              <a:t>造形要素他</a:t>
            </a:r>
            <a:r>
              <a:rPr lang="en-US" altLang="ja-JP" sz="800" b="1">
                <a:latin typeface="Verdana" charset="0"/>
              </a:rPr>
              <a:t>】</a:t>
            </a:r>
            <a:endParaRPr lang="ja-JP" altLang="en-US" sz="800" b="1">
              <a:latin typeface="Verdana" charset="0"/>
            </a:endParaRPr>
          </a:p>
        </p:txBody>
      </p:sp>
      <p:sp>
        <p:nvSpPr>
          <p:cNvPr id="7396" name="テキスト ボックス 52"/>
          <p:cNvSpPr txBox="1">
            <a:spLocks noChangeArrowheads="1"/>
          </p:cNvSpPr>
          <p:nvPr/>
        </p:nvSpPr>
        <p:spPr bwMode="auto">
          <a:xfrm>
            <a:off x="7835900" y="949325"/>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en-US" altLang="ja-JP" sz="800" b="1">
                <a:latin typeface="Verdana" charset="0"/>
              </a:rPr>
              <a:t>【</a:t>
            </a:r>
            <a:r>
              <a:rPr lang="ja-JP" altLang="en-US" sz="800" b="1">
                <a:latin typeface="Verdana" charset="0"/>
              </a:rPr>
              <a:t>材料</a:t>
            </a:r>
            <a:r>
              <a:rPr lang="en-US" altLang="ja-JP" sz="800" b="1">
                <a:latin typeface="Verdana" charset="0"/>
              </a:rPr>
              <a:t>】</a:t>
            </a:r>
            <a:endParaRPr lang="ja-JP" altLang="en-US" sz="800" b="1">
              <a:latin typeface="Verdana" charset="0"/>
            </a:endParaRPr>
          </a:p>
        </p:txBody>
      </p:sp>
      <p:sp>
        <p:nvSpPr>
          <p:cNvPr id="7397" name="テキスト ボックス 53"/>
          <p:cNvSpPr txBox="1">
            <a:spLocks noChangeArrowheads="1"/>
          </p:cNvSpPr>
          <p:nvPr/>
        </p:nvSpPr>
        <p:spPr bwMode="auto">
          <a:xfrm>
            <a:off x="7835900" y="3289300"/>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spcBef>
                <a:spcPct val="0"/>
              </a:spcBef>
              <a:buFontTx/>
              <a:buNone/>
            </a:pPr>
            <a:r>
              <a:rPr lang="en-US" altLang="ja-JP" sz="800" b="1">
                <a:latin typeface="Verdana" charset="0"/>
              </a:rPr>
              <a:t>【</a:t>
            </a:r>
            <a:r>
              <a:rPr lang="ja-JP" altLang="en-US" sz="800" b="1">
                <a:latin typeface="Verdana" charset="0"/>
              </a:rPr>
              <a:t>方法</a:t>
            </a:r>
            <a:r>
              <a:rPr lang="en-US" altLang="ja-JP" sz="800" b="1">
                <a:latin typeface="Verdana" charset="0"/>
              </a:rPr>
              <a:t>】</a:t>
            </a:r>
            <a:endParaRPr lang="ja-JP" altLang="en-US" sz="800" b="1">
              <a:latin typeface="Verdana" charset="0"/>
            </a:endParaRPr>
          </a:p>
        </p:txBody>
      </p:sp>
      <p:sp>
        <p:nvSpPr>
          <p:cNvPr id="34" name="円/楕円 33"/>
          <p:cNvSpPr/>
          <p:nvPr/>
        </p:nvSpPr>
        <p:spPr>
          <a:xfrm>
            <a:off x="7951788" y="2347913"/>
            <a:ext cx="282575"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2176463" y="2767013"/>
            <a:ext cx="407987"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latin typeface="ＤＦ特太ゴシック体" pitchFamily="49" charset="-128"/>
                <a:ea typeface="ＤＦ特太ゴシック体" pitchFamily="49" charset="-128"/>
              </a:rPr>
              <a:t>3</a:t>
            </a:r>
            <a:endParaRPr lang="ja-JP" altLang="en-US" dirty="0">
              <a:latin typeface="ＤＦ特太ゴシック体" pitchFamily="49" charset="-128"/>
              <a:ea typeface="ＤＦ特太ゴシック体" pitchFamily="49" charset="-128"/>
            </a:endParaRPr>
          </a:p>
        </p:txBody>
      </p:sp>
      <p:sp>
        <p:nvSpPr>
          <p:cNvPr id="47" name="角丸四角形吹き出し 46"/>
          <p:cNvSpPr/>
          <p:nvPr/>
        </p:nvSpPr>
        <p:spPr>
          <a:xfrm>
            <a:off x="2527478" y="3302561"/>
            <a:ext cx="1653480" cy="241300"/>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defRPr/>
            </a:pPr>
            <a:r>
              <a:rPr lang="ja-JP" altLang="en-US" sz="1000" b="1" dirty="0" smtClean="0">
                <a:solidFill>
                  <a:schemeClr val="tx1"/>
                </a:solidFill>
              </a:rPr>
              <a:t>主体的に学ぶ工夫</a:t>
            </a:r>
            <a:endParaRPr lang="en-US" altLang="ja-JP" sz="800" dirty="0">
              <a:solidFill>
                <a:schemeClr val="tx1"/>
              </a:solidFill>
            </a:endParaRPr>
          </a:p>
        </p:txBody>
      </p:sp>
      <p:pic>
        <p:nvPicPr>
          <p:cNvPr id="7401"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300288" y="3240088"/>
            <a:ext cx="260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吹き出し 25"/>
          <p:cNvSpPr/>
          <p:nvPr/>
        </p:nvSpPr>
        <p:spPr>
          <a:xfrm>
            <a:off x="2527478" y="4189974"/>
            <a:ext cx="1672530" cy="247650"/>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defRPr/>
            </a:pPr>
            <a:r>
              <a:rPr lang="ja-JP" altLang="en-US" sz="1000" b="1" dirty="0">
                <a:solidFill>
                  <a:schemeClr val="tx1"/>
                </a:solidFill>
              </a:rPr>
              <a:t>対話的な学びの</a:t>
            </a:r>
            <a:r>
              <a:rPr lang="ja-JP" altLang="en-US" sz="1000" b="1" dirty="0" smtClean="0">
                <a:solidFill>
                  <a:schemeClr val="tx1"/>
                </a:solidFill>
              </a:rPr>
              <a:t>場面</a:t>
            </a:r>
            <a:endParaRPr lang="en-US" altLang="ja-JP" sz="800" dirty="0">
              <a:solidFill>
                <a:schemeClr val="tx1"/>
              </a:solidFill>
            </a:endParaRPr>
          </a:p>
        </p:txBody>
      </p:sp>
      <p:pic>
        <p:nvPicPr>
          <p:cNvPr id="7403"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298140" y="4131741"/>
            <a:ext cx="260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2527478" y="5067861"/>
            <a:ext cx="1647129" cy="288591"/>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algn="ctr" eaLnBrk="1" hangingPunct="1">
              <a:defRPr/>
            </a:pPr>
            <a:r>
              <a:rPr lang="ja-JP" altLang="en-US" sz="1000" b="1" smtClean="0">
                <a:solidFill>
                  <a:schemeClr val="tx1"/>
                </a:solidFill>
              </a:rPr>
              <a:t>深い</a:t>
            </a:r>
            <a:r>
              <a:rPr lang="ja-JP" altLang="en-US" sz="1000" b="1" dirty="0">
                <a:solidFill>
                  <a:schemeClr val="tx1"/>
                </a:solidFill>
              </a:rPr>
              <a:t>学びを成立させる</a:t>
            </a:r>
            <a:r>
              <a:rPr lang="ja-JP" altLang="en-US" sz="1000" b="1" dirty="0" smtClean="0">
                <a:solidFill>
                  <a:schemeClr val="tx1"/>
                </a:solidFill>
              </a:rPr>
              <a:t>工夫</a:t>
            </a:r>
            <a:endParaRPr lang="en-US" altLang="ja-JP" sz="1000" b="1" dirty="0">
              <a:solidFill>
                <a:schemeClr val="tx1"/>
              </a:solidFill>
            </a:endParaRPr>
          </a:p>
        </p:txBody>
      </p:sp>
      <p:pic>
        <p:nvPicPr>
          <p:cNvPr id="7405"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264569" y="4999832"/>
            <a:ext cx="260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6" name="テキスト ボックス 53"/>
          <p:cNvSpPr txBox="1">
            <a:spLocks noChangeArrowheads="1"/>
          </p:cNvSpPr>
          <p:nvPr/>
        </p:nvSpPr>
        <p:spPr bwMode="auto">
          <a:xfrm>
            <a:off x="8389938" y="3111500"/>
            <a:ext cx="735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r">
              <a:spcBef>
                <a:spcPct val="0"/>
              </a:spcBef>
              <a:buFont typeface="Arial" charset="0"/>
              <a:buNone/>
            </a:pPr>
            <a:r>
              <a:rPr lang="en-US" altLang="ja-JP" sz="800"/>
              <a:t>※</a:t>
            </a:r>
            <a:r>
              <a:rPr lang="ja-JP" altLang="en-US" sz="800"/>
              <a:t>適宜記入</a:t>
            </a:r>
            <a:endParaRPr lang="ja-JP" altLang="en-US" sz="800" b="1">
              <a:latin typeface="Verdana" charset="0"/>
            </a:endParaRPr>
          </a:p>
        </p:txBody>
      </p:sp>
      <p:sp>
        <p:nvSpPr>
          <p:cNvPr id="3" name="正方形/長方形 2"/>
          <p:cNvSpPr/>
          <p:nvPr/>
        </p:nvSpPr>
        <p:spPr>
          <a:xfrm>
            <a:off x="5630863" y="5057775"/>
            <a:ext cx="1919287" cy="145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写真</a:t>
            </a:r>
            <a:r>
              <a:rPr lang="ja-JP" altLang="en-US" dirty="0" smtClean="0"/>
              <a:t>など</a:t>
            </a:r>
            <a:endParaRPr lang="en-US" altLang="ja-JP" dirty="0"/>
          </a:p>
        </p:txBody>
      </p:sp>
      <p:sp>
        <p:nvSpPr>
          <p:cNvPr id="7412" name="円/楕円 29"/>
          <p:cNvSpPr>
            <a:spLocks noChangeArrowheads="1"/>
          </p:cNvSpPr>
          <p:nvPr/>
        </p:nvSpPr>
        <p:spPr bwMode="auto">
          <a:xfrm>
            <a:off x="7987504" y="3685684"/>
            <a:ext cx="395288" cy="1936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a:spcBef>
                <a:spcPct val="0"/>
              </a:spcBef>
              <a:buFontTx/>
              <a:buNone/>
            </a:pPr>
            <a:endParaRPr lang="ja-JP" altLang="ja-JP" sz="1800">
              <a:solidFill>
                <a:srgbClr val="FF0000"/>
              </a:solidFill>
              <a:latin typeface="Calibri" charset="0"/>
            </a:endParaRPr>
          </a:p>
        </p:txBody>
      </p:sp>
      <p:sp>
        <p:nvSpPr>
          <p:cNvPr id="7415" name="円/楕円 29"/>
          <p:cNvSpPr>
            <a:spLocks noChangeArrowheads="1"/>
          </p:cNvSpPr>
          <p:nvPr/>
        </p:nvSpPr>
        <p:spPr bwMode="auto">
          <a:xfrm>
            <a:off x="8389938" y="5884863"/>
            <a:ext cx="395287" cy="3635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a:spcBef>
                <a:spcPct val="0"/>
              </a:spcBef>
              <a:buFontTx/>
              <a:buNone/>
            </a:pPr>
            <a:endParaRPr lang="ja-JP" altLang="ja-JP" sz="1800">
              <a:solidFill>
                <a:srgbClr val="FF0000"/>
              </a:solidFill>
              <a:latin typeface="Calibri" charset="0"/>
            </a:endParaRPr>
          </a:p>
        </p:txBody>
      </p:sp>
      <p:graphicFrame>
        <p:nvGraphicFramePr>
          <p:cNvPr id="65" name="Group 184"/>
          <p:cNvGraphicFramePr>
            <a:graphicFrameLocks noGrp="1"/>
          </p:cNvGraphicFramePr>
          <p:nvPr>
            <p:extLst>
              <p:ext uri="{D42A27DB-BD31-4B8C-83A1-F6EECF244321}">
                <p14:modId xmlns:p14="http://schemas.microsoft.com/office/powerpoint/2010/main" val="923785870"/>
              </p:ext>
            </p:extLst>
          </p:nvPr>
        </p:nvGraphicFramePr>
        <p:xfrm>
          <a:off x="4068763" y="333374"/>
          <a:ext cx="4943475" cy="574675"/>
        </p:xfrm>
        <a:graphic>
          <a:graphicData uri="http://schemas.openxmlformats.org/drawingml/2006/table">
            <a:tbl>
              <a:tblPr/>
              <a:tblGrid>
                <a:gridCol w="647700"/>
                <a:gridCol w="828675"/>
                <a:gridCol w="1476375"/>
                <a:gridCol w="1152525"/>
                <a:gridCol w="838200"/>
              </a:tblGrid>
              <a:tr h="274189">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a:ln>
                            <a:noFill/>
                          </a:ln>
                          <a:solidFill>
                            <a:schemeClr val="tx1"/>
                          </a:solidFill>
                          <a:effectLst/>
                          <a:latin typeface="Arial" charset="0"/>
                          <a:ea typeface="ＭＳ Ｐゴシック" charset="-128"/>
                        </a:rPr>
                        <a:t>題材名</a:t>
                      </a:r>
                    </a:p>
                  </a:txBody>
                  <a:tcPr marL="91463" marR="91463" marT="45368" marB="45368"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2">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charset="-128"/>
                        </a:rPr>
                        <a:t>自分の感性を探ろう～日本文化と襖絵　　　　　　　　</a:t>
                      </a:r>
                    </a:p>
                  </a:txBody>
                  <a:tcPr marL="91463" marR="91463" marT="45368" marB="45368"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1" i="0" u="none" strike="noStrike" cap="none" normalizeH="0" baseline="0" dirty="0" smtClean="0">
                          <a:ln>
                            <a:noFill/>
                          </a:ln>
                          <a:solidFill>
                            <a:schemeClr val="tx1"/>
                          </a:solidFill>
                          <a:effectLst/>
                          <a:latin typeface="Verdana" charset="0"/>
                          <a:ea typeface="ＭＳ Ｐゴシック" charset="-128"/>
                        </a:rPr>
                        <a:t>指導案など資料</a:t>
                      </a:r>
                    </a:p>
                  </a:txBody>
                  <a:tcPr marL="91463" marR="91463" marT="45368" marB="45368"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63" marR="91463" marT="45368" marB="45368" anchor="ctr" horzOverflow="overflow">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00486">
                <a:tc gridSpan="2">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Calibri" charset="0"/>
                          <a:ea typeface="ＭＳ Ｐゴシック" charset="-128"/>
                        </a:rPr>
                        <a:t>導入／展開／まとめ</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63" marR="91463" marT="45368" marB="4536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charset="0"/>
                        <a:ea typeface="ＭＳ Ｐゴシック" charset="-128"/>
                      </a:endParaRPr>
                    </a:p>
                  </a:txBody>
                  <a:tcPr marL="91463" marR="91463" marT="45368" marB="45368"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cap="none" normalizeH="0" baseline="0" dirty="0" smtClean="0">
                          <a:ln>
                            <a:noFill/>
                          </a:ln>
                          <a:solidFill>
                            <a:schemeClr val="tx1"/>
                          </a:solidFill>
                          <a:effectLst/>
                          <a:latin typeface="Arial" charset="0"/>
                          <a:ea typeface="ＭＳ Ｐゴシック" charset="-128"/>
                        </a:rPr>
                        <a:t>（２</a:t>
                      </a:r>
                      <a:r>
                        <a:rPr kumimoji="1" lang="en-US" altLang="ja-JP" sz="900" b="0" i="0" u="sng" strike="noStrike" cap="none" normalizeH="0" baseline="0" dirty="0" smtClean="0">
                          <a:ln>
                            <a:noFill/>
                          </a:ln>
                          <a:solidFill>
                            <a:schemeClr val="tx1"/>
                          </a:solidFill>
                          <a:effectLst/>
                          <a:latin typeface="Arial" charset="0"/>
                          <a:ea typeface="ＭＳ Ｐゴシック" charset="-128"/>
                        </a:rPr>
                        <a:t>-4</a:t>
                      </a:r>
                      <a:r>
                        <a:rPr kumimoji="1" lang="ja-JP" altLang="en-US" sz="900" b="0" i="0" u="sng" strike="noStrike" cap="none" normalizeH="0" baseline="0" dirty="0" smtClean="0">
                          <a:ln>
                            <a:noFill/>
                          </a:ln>
                          <a:solidFill>
                            <a:schemeClr val="tx1"/>
                          </a:solidFill>
                          <a:effectLst/>
                          <a:latin typeface="Arial" charset="0"/>
                          <a:ea typeface="ＭＳ Ｐゴシック" charset="-128"/>
                        </a:rPr>
                        <a:t>）時間目</a:t>
                      </a:r>
                    </a:p>
                  </a:txBody>
                  <a:tcPr marL="91463" marR="91463" marT="45368" marB="4536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1"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63" marR="91463" marT="45368" marB="45368"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63" marR="91463" marT="45368" marB="45368" anchor="ctr" horzOverflow="overflow">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r>
            </a:tbl>
          </a:graphicData>
        </a:graphic>
      </p:graphicFrame>
      <p:sp>
        <p:nvSpPr>
          <p:cNvPr id="66" name="円/楕円 29"/>
          <p:cNvSpPr>
            <a:spLocks noChangeArrowheads="1"/>
          </p:cNvSpPr>
          <p:nvPr/>
        </p:nvSpPr>
        <p:spPr bwMode="auto">
          <a:xfrm>
            <a:off x="4156749" y="591883"/>
            <a:ext cx="468313" cy="225572"/>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eaLnBrk="1" hangingPunct="1">
              <a:spcBef>
                <a:spcPct val="0"/>
              </a:spcBef>
              <a:buFontTx/>
              <a:buNone/>
            </a:pPr>
            <a:endParaRPr lang="ja-JP" altLang="ja-JP" sz="1800">
              <a:solidFill>
                <a:srgbClr val="FF0000"/>
              </a:solidFill>
              <a:latin typeface="Calibri" charset="0"/>
            </a:endParaRPr>
          </a:p>
        </p:txBody>
      </p:sp>
      <p:sp>
        <p:nvSpPr>
          <p:cNvPr id="67" name="円/楕円 29"/>
          <p:cNvSpPr>
            <a:spLocks noChangeArrowheads="1"/>
          </p:cNvSpPr>
          <p:nvPr/>
        </p:nvSpPr>
        <p:spPr bwMode="auto">
          <a:xfrm>
            <a:off x="8185149" y="631171"/>
            <a:ext cx="468313" cy="227363"/>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eaLnBrk="1" hangingPunct="1">
              <a:spcBef>
                <a:spcPct val="0"/>
              </a:spcBef>
              <a:buFontTx/>
              <a:buNone/>
            </a:pPr>
            <a:endParaRPr lang="ja-JP" altLang="ja-JP" sz="1800">
              <a:solidFill>
                <a:srgbClr val="FF0000"/>
              </a:solidFill>
              <a:latin typeface="Calibri" charset="0"/>
            </a:endParaRPr>
          </a:p>
        </p:txBody>
      </p:sp>
      <p:sp>
        <p:nvSpPr>
          <p:cNvPr id="68" name="円/楕円 29"/>
          <p:cNvSpPr>
            <a:spLocks noChangeArrowheads="1"/>
          </p:cNvSpPr>
          <p:nvPr/>
        </p:nvSpPr>
        <p:spPr bwMode="auto">
          <a:xfrm>
            <a:off x="8185148" y="371043"/>
            <a:ext cx="468313" cy="227363"/>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eaLnBrk="1" hangingPunct="1">
              <a:spcBef>
                <a:spcPct val="0"/>
              </a:spcBef>
              <a:buFontTx/>
              <a:buNone/>
            </a:pPr>
            <a:endParaRPr lang="ja-JP" altLang="ja-JP" sz="1800">
              <a:solidFill>
                <a:srgbClr val="FF0000"/>
              </a:solidFill>
              <a:latin typeface="Calibri" charset="0"/>
            </a:endParaRPr>
          </a:p>
        </p:txBody>
      </p:sp>
      <p:sp>
        <p:nvSpPr>
          <p:cNvPr id="45" name="テキスト ボックス 27"/>
          <p:cNvSpPr txBox="1">
            <a:spLocks noChangeArrowheads="1"/>
          </p:cNvSpPr>
          <p:nvPr/>
        </p:nvSpPr>
        <p:spPr bwMode="auto">
          <a:xfrm>
            <a:off x="4157663" y="25400"/>
            <a:ext cx="147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r>
              <a:rPr lang="ja-JP" altLang="en-US" sz="900">
                <a:latin typeface="Verdana" pitchFamily="34" charset="0"/>
              </a:rPr>
              <a:t>小学校　　中学校　　高校</a:t>
            </a:r>
          </a:p>
        </p:txBody>
      </p:sp>
      <p:sp>
        <p:nvSpPr>
          <p:cNvPr id="46" name="円/楕円 29"/>
          <p:cNvSpPr>
            <a:spLocks noChangeArrowheads="1"/>
          </p:cNvSpPr>
          <p:nvPr/>
        </p:nvSpPr>
        <p:spPr bwMode="auto">
          <a:xfrm>
            <a:off x="5162550" y="39688"/>
            <a:ext cx="468313" cy="201612"/>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48" name="テキスト ボックス 47"/>
          <p:cNvSpPr txBox="1">
            <a:spLocks noChangeArrowheads="1"/>
          </p:cNvSpPr>
          <p:nvPr/>
        </p:nvSpPr>
        <p:spPr bwMode="auto">
          <a:xfrm>
            <a:off x="69850" y="9525"/>
            <a:ext cx="3992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None/>
            </a:pPr>
            <a:r>
              <a:rPr lang="ja-JP" altLang="en-US" sz="1100" dirty="0">
                <a:latin typeface="Verdana" pitchFamily="34" charset="0"/>
              </a:rPr>
              <a:t>知識・技能を実感的に学ぶ授業の最小</a:t>
            </a:r>
            <a:r>
              <a:rPr lang="ja-JP" altLang="en-US" sz="1100" dirty="0" smtClean="0">
                <a:latin typeface="Verdana" pitchFamily="34" charset="0"/>
              </a:rPr>
              <a:t>単位　</a:t>
            </a:r>
            <a:r>
              <a:rPr lang="ja-JP" altLang="en-US" sz="1100" dirty="0">
                <a:latin typeface="Verdana" pitchFamily="34" charset="0"/>
              </a:rPr>
              <a:t>　</a:t>
            </a:r>
            <a:r>
              <a:rPr lang="ja-JP" altLang="en-US" sz="900" dirty="0">
                <a:latin typeface="Verdana" pitchFamily="34" charset="0"/>
              </a:rPr>
              <a:t>形式 </a:t>
            </a:r>
            <a:r>
              <a:rPr lang="en-US" altLang="ja-JP" sz="900" dirty="0" smtClean="0">
                <a:latin typeface="Verdana" pitchFamily="34" charset="0"/>
              </a:rPr>
              <a:t>Ver.H28.11</a:t>
            </a:r>
            <a:endParaRPr lang="en-US" altLang="ja-JP" sz="1000" dirty="0">
              <a:latin typeface="Verdana" pitchFamily="34" charset="0"/>
            </a:endParaRPr>
          </a:p>
        </p:txBody>
      </p:sp>
      <p:sp>
        <p:nvSpPr>
          <p:cNvPr id="52" name="テキスト ボックス 27"/>
          <p:cNvSpPr txBox="1">
            <a:spLocks noChangeArrowheads="1"/>
          </p:cNvSpPr>
          <p:nvPr/>
        </p:nvSpPr>
        <p:spPr bwMode="auto">
          <a:xfrm>
            <a:off x="7440613" y="36513"/>
            <a:ext cx="16525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r" eaLnBrk="1" hangingPunct="1">
              <a:spcBef>
                <a:spcPct val="0"/>
              </a:spcBef>
              <a:buNone/>
            </a:pPr>
            <a:r>
              <a:rPr lang="ja-JP" altLang="en-US" sz="1050" dirty="0">
                <a:latin typeface="Verdana" pitchFamily="34" charset="0"/>
              </a:rPr>
              <a:t>作成日：</a:t>
            </a:r>
            <a:r>
              <a:rPr lang="en-US" altLang="ja-JP" sz="1050" dirty="0" smtClean="0">
                <a:latin typeface="Verdana" pitchFamily="34" charset="0"/>
              </a:rPr>
              <a:t>H28.</a:t>
            </a:r>
            <a:r>
              <a:rPr lang="ja-JP" altLang="en-US" sz="1050" dirty="0" smtClean="0">
                <a:latin typeface="Verdana" pitchFamily="34" charset="0"/>
              </a:rPr>
              <a:t>　</a:t>
            </a:r>
            <a:r>
              <a:rPr lang="en-US" altLang="ja-JP" sz="1050" dirty="0" smtClean="0">
                <a:latin typeface="Verdana" pitchFamily="34" charset="0"/>
              </a:rPr>
              <a:t>.</a:t>
            </a:r>
            <a:endParaRPr lang="ja-JP" altLang="en-US" sz="1200" dirty="0">
              <a:latin typeface="Verdana"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750" y="3000375"/>
            <a:ext cx="2166938" cy="1550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ln w="0"/>
                <a:solidFill>
                  <a:schemeClr val="tx1"/>
                </a:solidFill>
                <a:effectLst>
                  <a:outerShdw blurRad="38100" dist="19050" dir="2700000" algn="tl" rotWithShape="0">
                    <a:schemeClr val="dk1">
                      <a:alpha val="40000"/>
                    </a:schemeClr>
                  </a:outerShdw>
                </a:effectLst>
              </a:rPr>
              <a:t>写真</a:t>
            </a:r>
            <a:endParaRPr lang="en-US" altLang="ja-JP" dirty="0">
              <a:ln w="0"/>
              <a:solidFill>
                <a:schemeClr val="tx1"/>
              </a:solidFill>
              <a:effectLst>
                <a:outerShdw blurRad="38100" dist="19050" dir="2700000" algn="tl" rotWithShape="0">
                  <a:schemeClr val="dk1">
                    <a:alpha val="40000"/>
                  </a:schemeClr>
                </a:outerShdw>
              </a:effectLst>
            </a:endParaRPr>
          </a:p>
        </p:txBody>
      </p:sp>
      <p:sp>
        <p:nvSpPr>
          <p:cNvPr id="21" name="正方形/長方形 20"/>
          <p:cNvSpPr/>
          <p:nvPr/>
        </p:nvSpPr>
        <p:spPr>
          <a:xfrm>
            <a:off x="5616575" y="2149475"/>
            <a:ext cx="2851150" cy="2386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n w="0"/>
                <a:solidFill>
                  <a:schemeClr val="tx1"/>
                </a:solidFill>
                <a:effectLst>
                  <a:outerShdw blurRad="38100" dist="19050" dir="2700000" algn="tl" rotWithShape="0">
                    <a:schemeClr val="dk1">
                      <a:alpha val="40000"/>
                    </a:schemeClr>
                  </a:outerShdw>
                </a:effectLst>
              </a:rPr>
              <a:t>写真</a:t>
            </a:r>
            <a:endParaRPr lang="en-US" altLang="ja-JP" dirty="0">
              <a:ln w="0"/>
              <a:solidFill>
                <a:schemeClr val="tx1"/>
              </a:solidFill>
              <a:effectLst>
                <a:outerShdw blurRad="38100" dist="19050" dir="2700000" algn="tl" rotWithShape="0">
                  <a:schemeClr val="dk1">
                    <a:alpha val="40000"/>
                  </a:schemeClr>
                </a:outerShdw>
              </a:effectLst>
            </a:endParaRPr>
          </a:p>
        </p:txBody>
      </p:sp>
      <p:sp>
        <p:nvSpPr>
          <p:cNvPr id="18" name="正方形/長方形 17"/>
          <p:cNvSpPr/>
          <p:nvPr/>
        </p:nvSpPr>
        <p:spPr>
          <a:xfrm>
            <a:off x="3057525" y="3003550"/>
            <a:ext cx="2189163" cy="1547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ln w="0"/>
                <a:solidFill>
                  <a:schemeClr val="tx1"/>
                </a:solidFill>
                <a:effectLst>
                  <a:outerShdw blurRad="38100" dist="19050" dir="2700000" algn="tl" rotWithShape="0">
                    <a:schemeClr val="dk1">
                      <a:alpha val="40000"/>
                    </a:schemeClr>
                  </a:outerShdw>
                </a:effectLst>
              </a:rPr>
              <a:t>写真</a:t>
            </a:r>
            <a:endParaRPr lang="en-US" altLang="ja-JP" dirty="0">
              <a:ln w="0"/>
              <a:solidFill>
                <a:schemeClr val="tx1"/>
              </a:solidFill>
              <a:effectLst>
                <a:outerShdw blurRad="38100" dist="19050" dir="2700000" algn="tl" rotWithShape="0">
                  <a:schemeClr val="dk1">
                    <a:alpha val="40000"/>
                  </a:schemeClr>
                </a:outerShdw>
              </a:effectLst>
            </a:endParaRPr>
          </a:p>
        </p:txBody>
      </p:sp>
      <p:sp>
        <p:nvSpPr>
          <p:cNvPr id="20" name="正方形/長方形 19"/>
          <p:cNvSpPr/>
          <p:nvPr/>
        </p:nvSpPr>
        <p:spPr>
          <a:xfrm>
            <a:off x="6684963" y="390525"/>
            <a:ext cx="2189162" cy="148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ln w="0"/>
                <a:solidFill>
                  <a:schemeClr val="tx1"/>
                </a:solidFill>
                <a:effectLst>
                  <a:outerShdw blurRad="38100" dist="19050" dir="2700000" algn="tl" rotWithShape="0">
                    <a:schemeClr val="dk1">
                      <a:alpha val="40000"/>
                    </a:schemeClr>
                  </a:outerShdw>
                </a:effectLst>
              </a:rPr>
              <a:t>写真</a:t>
            </a:r>
            <a:endParaRPr lang="en-US" altLang="ja-JP" dirty="0">
              <a:ln w="0"/>
              <a:solidFill>
                <a:schemeClr val="tx1"/>
              </a:solidFill>
              <a:effectLst>
                <a:outerShdw blurRad="38100" dist="19050" dir="2700000" algn="tl" rotWithShape="0">
                  <a:schemeClr val="dk1">
                    <a:alpha val="40000"/>
                  </a:schemeClr>
                </a:outerShdw>
              </a:effectLst>
            </a:endParaRPr>
          </a:p>
        </p:txBody>
      </p:sp>
      <p:sp>
        <p:nvSpPr>
          <p:cNvPr id="9221" name="Rectangle 14"/>
          <p:cNvSpPr>
            <a:spLocks noChangeArrowheads="1"/>
          </p:cNvSpPr>
          <p:nvPr/>
        </p:nvSpPr>
        <p:spPr bwMode="auto">
          <a:xfrm>
            <a:off x="107950" y="16510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800">
                <a:solidFill>
                  <a:schemeClr val="tx2"/>
                </a:solidFill>
              </a:rPr>
              <a:t>実践記録</a:t>
            </a:r>
          </a:p>
        </p:txBody>
      </p:sp>
      <p:graphicFrame>
        <p:nvGraphicFramePr>
          <p:cNvPr id="6" name="表 5"/>
          <p:cNvGraphicFramePr>
            <a:graphicFrameLocks noGrp="1"/>
          </p:cNvGraphicFramePr>
          <p:nvPr/>
        </p:nvGraphicFramePr>
        <p:xfrm>
          <a:off x="179388" y="4724400"/>
          <a:ext cx="8785225" cy="1957388"/>
        </p:xfrm>
        <a:graphic>
          <a:graphicData uri="http://schemas.openxmlformats.org/drawingml/2006/table">
            <a:tbl>
              <a:tblPr firstRow="1" bandRow="1">
                <a:tableStyleId>{5C22544A-7EE6-4342-B048-85BDC9FD1C3A}</a:tableStyleId>
              </a:tblPr>
              <a:tblGrid>
                <a:gridCol w="8785225">
                  <a:extLst>
                    <a:ext uri="{9D8B030D-6E8A-4147-A177-3AD203B41FA5}"/>
                  </a:extLst>
                </a:gridCol>
              </a:tblGrid>
              <a:tr h="335254">
                <a:tc>
                  <a:txBody>
                    <a:bodyPr/>
                    <a:lstStyle/>
                    <a:p>
                      <a:r>
                        <a:rPr kumimoji="1" lang="ja-JP" altLang="en-US" sz="1600" dirty="0">
                          <a:solidFill>
                            <a:schemeClr val="tx1"/>
                          </a:solidFill>
                        </a:rPr>
                        <a:t>評価と改善点</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622134">
                <a:tc>
                  <a:txBody>
                    <a:bodyPr/>
                    <a:lstStyle/>
                    <a:p>
                      <a:endParaRPr kumimoji="1" lang="en-US" altLang="ja-JP" sz="12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9230" name="Rectangle 14"/>
          <p:cNvSpPr>
            <a:spLocks noChangeArrowheads="1"/>
          </p:cNvSpPr>
          <p:nvPr/>
        </p:nvSpPr>
        <p:spPr bwMode="auto">
          <a:xfrm>
            <a:off x="1612900" y="234950"/>
            <a:ext cx="1490663" cy="246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a:solidFill>
                  <a:schemeClr val="tx2"/>
                </a:solidFill>
              </a:rPr>
              <a:t>実践日：平成　年　月</a:t>
            </a:r>
          </a:p>
        </p:txBody>
      </p:sp>
      <p:sp>
        <p:nvSpPr>
          <p:cNvPr id="2" name="角丸四角形吹き出し 1"/>
          <p:cNvSpPr/>
          <p:nvPr/>
        </p:nvSpPr>
        <p:spPr>
          <a:xfrm>
            <a:off x="7380288" y="3746500"/>
            <a:ext cx="1584325" cy="515938"/>
          </a:xfrm>
          <a:prstGeom prst="wedgeRoundRectCallout">
            <a:avLst>
              <a:gd name="adj1" fmla="val -42655"/>
              <a:gd name="adj2" fmla="val -9105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000" dirty="0"/>
          </a:p>
        </p:txBody>
      </p:sp>
      <p:sp>
        <p:nvSpPr>
          <p:cNvPr id="16" name="角丸四角形吹き出し 15"/>
          <p:cNvSpPr/>
          <p:nvPr/>
        </p:nvSpPr>
        <p:spPr>
          <a:xfrm>
            <a:off x="5748338" y="152400"/>
            <a:ext cx="1416050" cy="612775"/>
          </a:xfrm>
          <a:prstGeom prst="wedgeRoundRectCallout">
            <a:avLst>
              <a:gd name="adj1" fmla="val 42290"/>
              <a:gd name="adj2" fmla="val 9659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000" dirty="0"/>
          </a:p>
        </p:txBody>
      </p:sp>
      <p:sp>
        <p:nvSpPr>
          <p:cNvPr id="19" name="角丸四角形吹き出し 18"/>
          <p:cNvSpPr/>
          <p:nvPr/>
        </p:nvSpPr>
        <p:spPr>
          <a:xfrm>
            <a:off x="3427413" y="2484438"/>
            <a:ext cx="1584325" cy="598487"/>
          </a:xfrm>
          <a:prstGeom prst="wedgeRoundRectCallout">
            <a:avLst>
              <a:gd name="adj1" fmla="val 8400"/>
              <a:gd name="adj2" fmla="val 9921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000" dirty="0"/>
          </a:p>
        </p:txBody>
      </p:sp>
      <p:graphicFrame>
        <p:nvGraphicFramePr>
          <p:cNvPr id="22" name="表 21"/>
          <p:cNvGraphicFramePr>
            <a:graphicFrameLocks noGrp="1"/>
          </p:cNvGraphicFramePr>
          <p:nvPr/>
        </p:nvGraphicFramePr>
        <p:xfrm>
          <a:off x="231775" y="606425"/>
          <a:ext cx="2871788" cy="1957388"/>
        </p:xfrm>
        <a:graphic>
          <a:graphicData uri="http://schemas.openxmlformats.org/drawingml/2006/table">
            <a:tbl>
              <a:tblPr firstRow="1" bandRow="1">
                <a:tableStyleId>{5C22544A-7EE6-4342-B048-85BDC9FD1C3A}</a:tableStyleId>
              </a:tblPr>
              <a:tblGrid>
                <a:gridCol w="2871788">
                  <a:extLst>
                    <a:ext uri="{9D8B030D-6E8A-4147-A177-3AD203B41FA5}"/>
                  </a:extLst>
                </a:gridCol>
              </a:tblGrid>
              <a:tr h="335254">
                <a:tc>
                  <a:txBody>
                    <a:bodyPr/>
                    <a:lstStyle/>
                    <a:p>
                      <a:r>
                        <a:rPr kumimoji="1" lang="ja-JP" altLang="en-US" sz="1600" dirty="0" smtClean="0">
                          <a:solidFill>
                            <a:schemeClr val="tx1"/>
                          </a:solidFill>
                        </a:rPr>
                        <a:t>準備物</a:t>
                      </a:r>
                      <a:endParaRPr kumimoji="1" lang="ja-JP" altLang="en-US" sz="1600" dirty="0">
                        <a:solidFill>
                          <a:schemeClr val="tx1"/>
                        </a:solidFill>
                      </a:endParaRPr>
                    </a:p>
                  </a:txBody>
                  <a:tcPr marL="91431" marR="91431"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622134">
                <a:tc>
                  <a:txBody>
                    <a:bodyPr/>
                    <a:lstStyle/>
                    <a:p>
                      <a:endParaRPr kumimoji="1" lang="en-US" altLang="ja-JP" sz="1200" dirty="0"/>
                    </a:p>
                  </a:txBody>
                  <a:tcPr marL="91431" marR="91431"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4" name="角丸四角形吹き出し 13"/>
          <p:cNvSpPr/>
          <p:nvPr/>
        </p:nvSpPr>
        <p:spPr>
          <a:xfrm>
            <a:off x="231775" y="2689225"/>
            <a:ext cx="1584325" cy="596900"/>
          </a:xfrm>
          <a:prstGeom prst="wedgeRoundRectCallout">
            <a:avLst>
              <a:gd name="adj1" fmla="val -4690"/>
              <a:gd name="adj2" fmla="val 8776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solidFill>
                  <a:schemeClr val="tx1"/>
                </a:solidFill>
              </a:rPr>
              <a:t>生徒のコメント</a:t>
            </a:r>
          </a:p>
        </p:txBody>
      </p:sp>
      <p:sp>
        <p:nvSpPr>
          <p:cNvPr id="23" name="正方形/長方形 22"/>
          <p:cNvSpPr/>
          <p:nvPr/>
        </p:nvSpPr>
        <p:spPr>
          <a:xfrm>
            <a:off x="3427413" y="360363"/>
            <a:ext cx="1936750" cy="190182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n w="0"/>
                <a:solidFill>
                  <a:schemeClr val="tx1"/>
                </a:solidFill>
                <a:effectLst>
                  <a:outerShdw blurRad="38100" dist="19050" dir="2700000" algn="tl" rotWithShape="0">
                    <a:schemeClr val="dk1">
                      <a:alpha val="40000"/>
                    </a:schemeClr>
                  </a:outerShdw>
                </a:effectLst>
              </a:rPr>
              <a:t>補足説明</a:t>
            </a:r>
            <a:endParaRPr lang="en-US" altLang="ja-JP" dirty="0">
              <a:ln w="0"/>
              <a:solidFill>
                <a:schemeClr val="tx1"/>
              </a:solidFill>
              <a:effectLst>
                <a:outerShdw blurRad="38100" dist="19050" dir="2700000" algn="tl" rotWithShape="0">
                  <a:schemeClr val="dk1">
                    <a:alpha val="40000"/>
                  </a:schemeClr>
                </a:outerShdw>
              </a:effectLst>
            </a:endParaRPr>
          </a:p>
          <a:p>
            <a:pPr algn="ctr">
              <a:defRPr/>
            </a:pPr>
            <a:r>
              <a:rPr lang="ja-JP" altLang="en-US" dirty="0">
                <a:ln w="0"/>
                <a:solidFill>
                  <a:schemeClr val="tx1"/>
                </a:solidFill>
                <a:effectLst>
                  <a:outerShdw blurRad="38100" dist="19050" dir="2700000" algn="tl" rotWithShape="0">
                    <a:schemeClr val="dk1">
                      <a:alpha val="40000"/>
                    </a:schemeClr>
                  </a:outerShdw>
                </a:effectLst>
              </a:rPr>
              <a:t>など</a:t>
            </a:r>
            <a:endParaRPr lang="en-US" altLang="ja-JP" dirty="0">
              <a:ln w="0"/>
              <a:solidFill>
                <a:schemeClr val="tx1"/>
              </a:solidFill>
              <a:effectLst>
                <a:outerShdw blurRad="38100" dist="19050" dir="2700000" algn="tl" rotWithShape="0">
                  <a:schemeClr val="dk1">
                    <a:alpha val="40000"/>
                  </a:schemeClr>
                </a:outerShdw>
              </a:effectLst>
            </a:endParaRPr>
          </a:p>
        </p:txBody>
      </p:sp>
      <p:sp>
        <p:nvSpPr>
          <p:cNvPr id="4" name="雲形吹き出し 3"/>
          <p:cNvSpPr/>
          <p:nvPr/>
        </p:nvSpPr>
        <p:spPr>
          <a:xfrm>
            <a:off x="5508625" y="1657350"/>
            <a:ext cx="1366838" cy="784225"/>
          </a:xfrm>
          <a:prstGeom prst="cloudCallout">
            <a:avLst>
              <a:gd name="adj1" fmla="val 25463"/>
              <a:gd name="adj2" fmla="val 8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生徒の思考</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973" y="2721801"/>
            <a:ext cx="1942343" cy="145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 name="表 43"/>
          <p:cNvGraphicFramePr>
            <a:graphicFrameLocks noGrp="1"/>
          </p:cNvGraphicFramePr>
          <p:nvPr>
            <p:extLst>
              <p:ext uri="{D42A27DB-BD31-4B8C-83A1-F6EECF244321}">
                <p14:modId xmlns:p14="http://schemas.microsoft.com/office/powerpoint/2010/main" val="3640493554"/>
              </p:ext>
            </p:extLst>
          </p:nvPr>
        </p:nvGraphicFramePr>
        <p:xfrm>
          <a:off x="2223946" y="2731524"/>
          <a:ext cx="6812103" cy="4047342"/>
        </p:xfrm>
        <a:graphic>
          <a:graphicData uri="http://schemas.openxmlformats.org/drawingml/2006/table">
            <a:tbl>
              <a:tblPr/>
              <a:tblGrid>
                <a:gridCol w="208272">
                  <a:extLst>
                    <a:ext uri="{9D8B030D-6E8A-4147-A177-3AD203B41FA5}"/>
                  </a:extLst>
                </a:gridCol>
                <a:gridCol w="1509062">
                  <a:extLst>
                    <a:ext uri="{9D8B030D-6E8A-4147-A177-3AD203B41FA5}"/>
                  </a:extLst>
                </a:gridCol>
                <a:gridCol w="109757"/>
                <a:gridCol w="4213726"/>
                <a:gridCol w="324997">
                  <a:extLst>
                    <a:ext uri="{9D8B030D-6E8A-4147-A177-3AD203B41FA5}"/>
                  </a:extLst>
                </a:gridCol>
                <a:gridCol w="446289">
                  <a:extLst>
                    <a:ext uri="{9D8B030D-6E8A-4147-A177-3AD203B41FA5}"/>
                  </a:extLst>
                </a:gridCol>
              </a:tblGrid>
              <a:tr h="298266">
                <a:tc gridSpan="4">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JP" altLang="en-US" sz="10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JP" altLang="en-US" sz="1000" b="1" i="0" u="none" strike="noStrike" cap="none" normalizeH="0" baseline="0" dirty="0" smtClean="0">
                          <a:ln>
                            <a:noFill/>
                          </a:ln>
                          <a:solidFill>
                            <a:schemeClr val="tx1"/>
                          </a:solidFill>
                          <a:effectLst/>
                          <a:latin typeface="MS PGothic" charset="-128"/>
                          <a:ea typeface="MS PGothic" charset="-128"/>
                          <a:cs typeface="MS PGothic" charset="-128"/>
                        </a:rPr>
                        <a:t>授業</a:t>
                      </a:r>
                      <a:r>
                        <a:rPr kumimoji="0" lang="ja-JP" altLang="en-US" sz="1000" b="1" i="0" u="none" strike="noStrike" cap="none" normalizeH="0" baseline="0" dirty="0">
                          <a:ln>
                            <a:noFill/>
                          </a:ln>
                          <a:solidFill>
                            <a:schemeClr val="tx1"/>
                          </a:solidFill>
                          <a:effectLst/>
                          <a:latin typeface="MS PGothic" charset="-128"/>
                          <a:ea typeface="MS PGothic" charset="-128"/>
                          <a:cs typeface="MS PGothic" charset="-128"/>
                        </a:rPr>
                        <a:t>の</a:t>
                      </a:r>
                      <a:r>
                        <a:rPr kumimoji="0" lang="ja-JP" altLang="en-US" sz="1000" b="1" i="0" u="none" strike="noStrike" cap="none" normalizeH="0" baseline="0" dirty="0" smtClean="0">
                          <a:ln>
                            <a:noFill/>
                          </a:ln>
                          <a:solidFill>
                            <a:schemeClr val="tx1"/>
                          </a:solidFill>
                          <a:effectLst/>
                          <a:latin typeface="MS PGothic" charset="-128"/>
                          <a:ea typeface="MS PGothic" charset="-128"/>
                          <a:cs typeface="MS PGothic" charset="-128"/>
                        </a:rPr>
                        <a:t>流れ</a:t>
                      </a:r>
                      <a:endParaRPr kumimoji="0" lang="en-US" altLang="ja" sz="1000" b="1" i="0" u="none" strike="noStrike" cap="none" normalizeH="0" baseline="0" dirty="0" smtClean="0">
                        <a:ln>
                          <a:noFill/>
                        </a:ln>
                        <a:solidFill>
                          <a:schemeClr val="tx1"/>
                        </a:solidFill>
                        <a:effectLst/>
                        <a:latin typeface="MS PGothic" charset="-128"/>
                        <a:ea typeface="MS PGothic" charset="-128"/>
                        <a:cs typeface="MS PGothic" charset="-128"/>
                      </a:endParaRPr>
                    </a:p>
                  </a:txBody>
                  <a:tcPr marL="91436" marR="91436"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 sz="11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45727" marB="4572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指導ユニット</a:t>
                      </a:r>
                      <a:endParaRPr kumimoji="0" lang="ja-JP" altLang="en-US" sz="9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主となる指導項目</a:t>
                      </a:r>
                      <a:endParaRPr kumimoji="0" lang="ja-JP" altLang="en-US" sz="9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93598">
                <a:tc>
                  <a:txBody>
                    <a:bodyPr/>
                    <a:lstStyle/>
                    <a:p>
                      <a:endParaRPr kumimoji="1" lang="ja-JP" altLang="en-US" sz="800" dirty="0"/>
                    </a:p>
                  </a:txBody>
                  <a:tcPr marL="91436" marR="91436"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ja-JP"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発</a:t>
                      </a:r>
                      <a:r>
                        <a:rPr kumimoji="0" lang="ja-JP"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問　　　　　　　　　　　　　　　　　</a:t>
                      </a:r>
                      <a:endPar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b"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ja" altLang="en-US" sz="1000" b="1"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rPr>
                        <a:t>活動内容</a:t>
                      </a:r>
                      <a:endParaRPr kumimoji="0" lang="ja-JP" altLang="en-US" sz="1000" b="1"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itchFamily="18" charset="0"/>
                      </a:endParaRPr>
                    </a:p>
                  </a:txBody>
                  <a:tcPr marL="0" marR="0" marT="0" marB="0" anchor="b"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kumimoji="1" lang="ja-JP" altLang="en-US"/>
                    </a:p>
                  </a:txBody>
                  <a:tcPr/>
                </a:tc>
                <a:tc vMerge="1">
                  <a:txBody>
                    <a:bodyPr/>
                    <a:lstStyle/>
                    <a:p>
                      <a:endParaRPr kumimoji="1" lang="ja-JP" altLang="en-US"/>
                    </a:p>
                  </a:txBody>
                  <a:tcPr/>
                </a:tc>
              </a:tr>
              <a:tr h="701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800" dirty="0" smtClean="0">
                          <a:solidFill>
                            <a:schemeClr val="tx1"/>
                          </a:solidFill>
                          <a:latin typeface="ＭＳ 明朝" panose="02020609040205080304" pitchFamily="17" charset="-128"/>
                          <a:ea typeface="ＭＳ 明朝" panose="02020609040205080304" pitchFamily="17" charset="-128"/>
                        </a:rPr>
                        <a:t>ガイダンス</a:t>
                      </a:r>
                      <a:endParaRPr kumimoji="1" lang="ja-JP" altLang="en-US" sz="8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明朝" panose="02020609040205080304" pitchFamily="17" charset="-128"/>
                          <a:ea typeface="ＭＳ 明朝" panose="02020609040205080304" pitchFamily="17" charset="-128"/>
                        </a:rPr>
                        <a:t>（何をどのように学ぶのか／評価の仕方）襖絵を参考に帯状の紙の三面で自分の時空間を具象を入れて構想し、一部を越前和紙や岩絵の具を扱って制作する中で、身体感覚で先人の美意識や思想に思いを巡らせ自分の感性を見つめる。また、試作しながら日本美術の絵画に見られる構図や材料の特性による表現の工夫の必然性を理解し学ぶ。文化継承と創造について自分の考えを深め文章化す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396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鑑１</a:t>
                      </a:r>
                      <a:endPar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r>
                        <a:rPr lang="ja-JP" altLang="en-US" sz="1000" dirty="0" smtClean="0">
                          <a:solidFill>
                            <a:schemeClr val="tx1"/>
                          </a:solidFill>
                          <a:latin typeface="ＭＳ 明朝" panose="02020609040205080304" pitchFamily="17" charset="-128"/>
                          <a:ea typeface="ＭＳ 明朝" panose="02020609040205080304" pitchFamily="17" charset="-128"/>
                        </a:rPr>
                        <a:t>色の知識を表現につなげているか振り返ろう</a:t>
                      </a:r>
                      <a:endParaRPr lang="en-US" altLang="ja-JP" sz="1000" dirty="0" smtClean="0">
                        <a:solidFill>
                          <a:schemeClr val="tx1"/>
                        </a:solidFill>
                        <a:latin typeface="ＭＳ 明朝" panose="02020609040205080304" pitchFamily="17" charset="-128"/>
                        <a:ea typeface="ＭＳ 明朝" panose="02020609040205080304" pitchFamily="17" charset="-128"/>
                      </a:endParaRPr>
                    </a:p>
                  </a:txBody>
                  <a:tcPr marL="0" marR="0"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ＭＳ 明朝" panose="02020609040205080304" pitchFamily="17" charset="-128"/>
                          <a:ea typeface="ＭＳ 明朝" panose="02020609040205080304" pitchFamily="17" charset="-128"/>
                        </a:rPr>
                        <a:t>色について復習「色ボックス」使用／伊藤若冲ビデオ鑑賞／アンケート</a:t>
                      </a:r>
                      <a:endParaRPr lang="en-US" altLang="ja-JP" sz="1000" dirty="0" smtClean="0">
                        <a:latin typeface="ＭＳ 明朝" panose="02020609040205080304" pitchFamily="17" charset="-128"/>
                        <a:ea typeface="ＭＳ 明朝" panose="02020609040205080304" pitchFamily="17" charset="-128"/>
                      </a:endParaRPr>
                    </a:p>
                  </a:txBody>
                  <a:tcPr marL="0" marR="0" marT="45694" marB="4569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smtClean="0"/>
                    </a:p>
                  </a:txBody>
                  <a:tcPr marL="0" marR="0" marT="45684" marB="4568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r>
                        <a:rPr lang="ja-JP" altLang="en-US" sz="1000" dirty="0" smtClean="0">
                          <a:latin typeface="ＭＳ 明朝" panose="02020609040205080304" pitchFamily="17" charset="-128"/>
                          <a:ea typeface="ＭＳ 明朝" panose="02020609040205080304" pitchFamily="17" charset="-128"/>
                        </a:rPr>
                        <a:t>　①</a:t>
                      </a:r>
                      <a:endParaRPr lang="ja-JP" altLang="en-US" sz="1000" dirty="0">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　知４</a:t>
                      </a:r>
                    </a:p>
                    <a:p>
                      <a:pPr algn="l"/>
                      <a:endParaRPr lang="ja-JP" altLang="en-US" sz="1000" dirty="0">
                        <a:latin typeface="ＭＳ 明朝" panose="02020609040205080304" pitchFamily="17" charset="-128"/>
                        <a:ea typeface="ＭＳ 明朝" panose="02020609040205080304" pitchFamily="17" charset="-128"/>
                      </a:endParaRPr>
                    </a:p>
                  </a:txBody>
                  <a:tcPr marL="0" marR="0" marT="45696" marB="45696"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396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表１</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明朝" panose="02020609040205080304" pitchFamily="17" charset="-128"/>
                          <a:ea typeface="ＭＳ 明朝" panose="02020609040205080304" pitchFamily="17" charset="-128"/>
                        </a:rPr>
                        <a:t>ガイダンス、自分の中の日本の美意識を探ろう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algn="l"/>
                      <a:r>
                        <a:rPr lang="ja-JP" altLang="en-US" sz="1000" dirty="0" smtClean="0">
                          <a:solidFill>
                            <a:schemeClr val="tx1"/>
                          </a:solidFill>
                          <a:latin typeface="ＭＳ 明朝" panose="02020609040205080304" pitchFamily="17" charset="-128"/>
                          <a:ea typeface="ＭＳ 明朝" panose="02020609040205080304" pitchFamily="17" charset="-128"/>
                        </a:rPr>
                        <a:t>主題生成の</a:t>
                      </a:r>
                      <a:r>
                        <a:rPr lang="ja-JP" altLang="en-US" sz="1000" dirty="0" smtClean="0">
                          <a:latin typeface="ＭＳ 明朝" panose="02020609040205080304" pitchFamily="17" charset="-128"/>
                          <a:ea typeface="ＭＳ 明朝" panose="02020609040205080304" pitchFamily="17" charset="-128"/>
                        </a:rPr>
                        <a:t>事前課題：登下校で美しいと思うものを一つ持ってくる）</a:t>
                      </a:r>
                      <a:endParaRPr lang="en-US" altLang="ja-JP" sz="1000" dirty="0" smtClean="0">
                        <a:latin typeface="ＭＳ 明朝" panose="02020609040205080304" pitchFamily="17" charset="-128"/>
                        <a:ea typeface="ＭＳ 明朝" panose="02020609040205080304" pitchFamily="17" charset="-128"/>
                      </a:endParaRPr>
                    </a:p>
                    <a:p>
                      <a:pPr algn="l"/>
                      <a:r>
                        <a:rPr lang="ja-JP" altLang="en-US" sz="1000" dirty="0" smtClean="0">
                          <a:latin typeface="ＭＳ 明朝" panose="02020609040205080304" pitchFamily="17" charset="-128"/>
                          <a:ea typeface="ＭＳ 明朝" panose="02020609040205080304" pitchFamily="17" charset="-128"/>
                        </a:rPr>
                        <a:t>　　　　ステップ１：アンケート結果発表</a:t>
                      </a:r>
                      <a:endParaRPr lang="en-US" altLang="ja-JP" sz="1000" dirty="0" smtClean="0">
                        <a:latin typeface="ＭＳ 明朝" panose="02020609040205080304" pitchFamily="17" charset="-128"/>
                        <a:ea typeface="ＭＳ 明朝" panose="02020609040205080304" pitchFamily="17" charset="-128"/>
                      </a:endParaRPr>
                    </a:p>
                    <a:p>
                      <a:pPr algn="l"/>
                      <a:r>
                        <a:rPr lang="ja-JP" altLang="en-US" sz="1000" dirty="0" smtClean="0">
                          <a:latin typeface="ＭＳ 明朝" panose="02020609040205080304" pitchFamily="17" charset="-128"/>
                          <a:ea typeface="ＭＳ 明朝" panose="02020609040205080304" pitchFamily="17" charset="-128"/>
                        </a:rPr>
                        <a:t>　　　　ステップ２：薄なのスケッチ後日本美術の絵画鑑賞</a:t>
                      </a:r>
                      <a:endParaRPr lang="en-US" altLang="ja-JP" sz="1000" dirty="0" smtClean="0">
                        <a:latin typeface="ＭＳ 明朝" panose="02020609040205080304" pitchFamily="17" charset="-128"/>
                        <a:ea typeface="ＭＳ 明朝" panose="02020609040205080304" pitchFamily="17" charset="-128"/>
                      </a:endParaRPr>
                    </a:p>
                    <a:p>
                      <a:pPr algn="l"/>
                      <a:r>
                        <a:rPr lang="ja-JP" altLang="en-US" sz="1000" dirty="0" smtClean="0">
                          <a:solidFill>
                            <a:schemeClr val="tx1"/>
                          </a:solidFill>
                          <a:latin typeface="ＭＳ 明朝" panose="02020609040205080304" pitchFamily="17" charset="-128"/>
                          <a:ea typeface="ＭＳ 明朝" panose="02020609040205080304" pitchFamily="17" charset="-128"/>
                        </a:rPr>
                        <a:t>　　　　ステップ３：「鑑賞資料」タブレット等資料収集道具</a:t>
                      </a:r>
                      <a:endParaRPr lang="en-US" altLang="ja-JP" sz="1000" dirty="0" smtClean="0">
                        <a:solidFill>
                          <a:schemeClr val="tx1"/>
                        </a:solidFill>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明朝" panose="02020609040205080304" pitchFamily="17" charset="-128"/>
                          <a:ea typeface="ＭＳ 明朝" panose="02020609040205080304" pitchFamily="17" charset="-128"/>
                        </a:rPr>
                        <a:t>三面空間を書画カメラで写すなどして構成を検討</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algn="l"/>
                      <a:endParaRPr lang="en-US" altLang="ja-JP" sz="1000" dirty="0" smtClean="0">
                        <a:solidFill>
                          <a:schemeClr val="tx1"/>
                        </a:solidFill>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　②</a:t>
                      </a:r>
                      <a:endParaRPr kumimoji="1" lang="en-US" altLang="ja-JP"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思５</a:t>
                      </a:r>
                      <a:endPar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学１</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表２</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明朝" panose="02020609040205080304" pitchFamily="17" charset="-128"/>
                          <a:ea typeface="ＭＳ 明朝" panose="02020609040205080304" pitchFamily="17" charset="-128"/>
                        </a:rPr>
                        <a:t>襖絵の一部を切り出して小作品の構成をしよう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6" marB="4568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705" marB="45705"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表２</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ja-JP" altLang="en-US" sz="1000" dirty="0" smtClean="0">
                          <a:solidFill>
                            <a:schemeClr val="tx1"/>
                          </a:solidFill>
                          <a:latin typeface="ＭＳ 明朝" panose="02020609040205080304" pitchFamily="17" charset="-128"/>
                          <a:ea typeface="ＭＳ 明朝" panose="02020609040205080304" pitchFamily="17" charset="-128"/>
                        </a:rPr>
                        <a:t>試作しながら制作計画立案しよう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生紙和紙でにじみ、裏彩色などを体験しながら、自分の主題にあった和紙の扱いを探る／「鑑賞資料ボックス」使用</a:t>
                      </a:r>
                      <a:endPar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endParaRPr>
                    </a:p>
                    <a:p>
                      <a:r>
                        <a:rPr lang="ja-JP" altLang="en-US" sz="1000" dirty="0" smtClean="0">
                          <a:solidFill>
                            <a:schemeClr val="tx1"/>
                          </a:solidFill>
                          <a:latin typeface="ＭＳ 明朝" panose="02020609040205080304" pitchFamily="17" charset="-128"/>
                          <a:ea typeface="ＭＳ 明朝" panose="02020609040205080304" pitchFamily="17" charset="-128"/>
                        </a:rPr>
                        <a:t>墨、水干、岩絵の具の色の重ねを資料で考えながら計画を立てる／「色ボックス」使用</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　③</a:t>
                      </a:r>
                      <a:endParaRPr kumimoji="1" lang="en-US" altLang="ja-JP"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知</a:t>
                      </a:r>
                      <a:r>
                        <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1</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思</a:t>
                      </a:r>
                      <a:r>
                        <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1</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59">
                <a:tc>
                  <a:txBody>
                    <a:bodyPr/>
                    <a:lstStyle/>
                    <a:p>
                      <a:pPr algn="ct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表</a:t>
                      </a:r>
                      <a:r>
                        <a:rPr lang="ja-JP" altLang="en-US" sz="1000" dirty="0" smtClean="0">
                          <a:latin typeface="ＭＳ 明朝" panose="02020609040205080304" pitchFamily="17" charset="-128"/>
                          <a:ea typeface="ＭＳ 明朝" panose="02020609040205080304" pitchFamily="17" charset="-128"/>
                        </a:rPr>
                        <a:t>３</a:t>
                      </a:r>
                      <a:endParaRPr lang="ja-JP" altLang="en-US" sz="1000" dirty="0">
                        <a:latin typeface="ＭＳ 明朝" panose="02020609040205080304" pitchFamily="17" charset="-128"/>
                        <a:ea typeface="ＭＳ 明朝" panose="02020609040205080304" pitchFamily="17" charset="-128"/>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ja-JP" altLang="en-US" sz="1000" dirty="0" smtClean="0">
                          <a:latin typeface="ＭＳ 明朝" panose="02020609040205080304" pitchFamily="17" charset="-128"/>
                          <a:ea typeface="ＭＳ 明朝" panose="02020609040205080304" pitchFamily="17" charset="-128"/>
                        </a:rPr>
                        <a:t>順序を考えて制作しよう</a:t>
                      </a:r>
                      <a:endParaRPr lang="ja-JP" altLang="en-US" sz="1000" dirty="0">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dirty="0"/>
                    </a:p>
                  </a:txBody>
                  <a:tcPr marL="0" marR="0" marT="45688" marB="4568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8" marB="4568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鑑２</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ja-JP" altLang="en-US" sz="1000" dirty="0" smtClean="0">
                          <a:solidFill>
                            <a:schemeClr val="tx1"/>
                          </a:solidFill>
                          <a:latin typeface="ＭＳ 明朝" panose="02020609040205080304" pitchFamily="17" charset="-128"/>
                          <a:ea typeface="ＭＳ 明朝" panose="02020609040205080304" pitchFamily="17" charset="-128"/>
                        </a:rPr>
                        <a:t>完成作品鑑賞しあおう</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r>
                        <a:rPr lang="ja-JP" altLang="en-US" sz="1000" dirty="0" smtClean="0">
                          <a:solidFill>
                            <a:schemeClr val="tx1"/>
                          </a:solidFill>
                          <a:latin typeface="ＭＳ 明朝" panose="02020609040205080304" pitchFamily="17" charset="-128"/>
                          <a:ea typeface="ＭＳ 明朝" panose="02020609040205080304" pitchFamily="17" charset="-128"/>
                        </a:rPr>
                        <a:t>部屋の空間と切り取った小作品の両方を鑑賞をする。</a:t>
                      </a:r>
                      <a:endParaRPr lang="en-US" altLang="ja-JP" sz="1000" dirty="0" smtClean="0">
                        <a:solidFill>
                          <a:schemeClr val="tx1"/>
                        </a:solidFill>
                        <a:latin typeface="ＭＳ 明朝" panose="02020609040205080304" pitchFamily="17" charset="-128"/>
                        <a:ea typeface="ＭＳ 明朝" panose="02020609040205080304" pitchFamily="17" charset="-128"/>
                      </a:endParaRPr>
                    </a:p>
                    <a:p>
                      <a:r>
                        <a:rPr lang="ja-JP" altLang="en-US" sz="1000" dirty="0" smtClean="0">
                          <a:solidFill>
                            <a:schemeClr val="tx1"/>
                          </a:solidFill>
                          <a:latin typeface="ＭＳ 明朝" panose="02020609040205080304" pitchFamily="17" charset="-128"/>
                          <a:ea typeface="ＭＳ 明朝" panose="02020609040205080304" pitchFamily="17" charset="-128"/>
                        </a:rPr>
                        <a:t>油彩画と日本画の描画材と表現を比較して感じたことを話す。</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ltLang="ja-JP" sz="1000" dirty="0">
                        <a:solidFill>
                          <a:schemeClr val="tx1"/>
                        </a:solidFill>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2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鑑３</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91436" marR="91436"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明朝" panose="02020609040205080304" pitchFamily="17" charset="-128"/>
                          <a:ea typeface="ＭＳ 明朝" panose="02020609040205080304" pitchFamily="17" charset="-128"/>
                        </a:rPr>
                        <a:t>日本文化継承と創造について自分の意見を持とう</a:t>
                      </a:r>
                      <a:endParaRPr lang="en-US" altLang="ja-JP" sz="1000" dirty="0" smtClean="0">
                        <a:solidFill>
                          <a:schemeClr val="tx1"/>
                        </a:solidFill>
                        <a:latin typeface="ＭＳ 明朝" panose="02020609040205080304" pitchFamily="17" charset="-128"/>
                        <a:ea typeface="ＭＳ 明朝" panose="02020609040205080304" pitchFamily="17" charset="-128"/>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文化財保護の資料などから文化継承の現状を知り課題をグループ活動で考え自分の意見を文章にまとめる。</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4" marB="4569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45684" marB="45684"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　④</a:t>
                      </a:r>
                      <a:endParaRPr kumimoji="1" lang="en-US" altLang="ja-JP"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学</a:t>
                      </a:r>
                      <a:r>
                        <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学</a:t>
                      </a:r>
                      <a:r>
                        <a:rPr kumimoji="1" lang="en-US" altLang="ja-JP" sz="1000" b="0" i="0" u="none" strike="noStrike" cap="none" normalizeH="0" baseline="0" dirty="0" smtClean="0">
                          <a:ln>
                            <a:noFill/>
                          </a:ln>
                          <a:solidFill>
                            <a:schemeClr val="tx1"/>
                          </a:solidFill>
                          <a:effectLst/>
                          <a:latin typeface="ＭＳ 明朝" pitchFamily="17" charset="-128"/>
                          <a:ea typeface="ＭＳ 明朝" panose="02020609040205080304" pitchFamily="17" charset="-128"/>
                          <a:cs typeface="Times New Roman" pitchFamily="18" charset="0"/>
                        </a:rPr>
                        <a:t>4</a:t>
                      </a:r>
                      <a:endParaRPr kumimoji="1" lang="ja-JP" altLang="en-US" sz="1000" b="0" i="0" u="none" strike="noStrike" cap="none" normalizeH="0" baseline="0" dirty="0">
                        <a:ln>
                          <a:noFill/>
                        </a:ln>
                        <a:solidFill>
                          <a:schemeClr val="tx1"/>
                        </a:solidFill>
                        <a:effectLst/>
                        <a:latin typeface="ＭＳ 明朝" pitchFamily="17" charset="-128"/>
                        <a:ea typeface="ＭＳ 明朝" panose="02020609040205080304" pitchFamily="17" charset="-128"/>
                        <a:cs typeface="Times New Roman" pitchFamily="18" charset="0"/>
                      </a:endParaRPr>
                    </a:p>
                  </a:txBody>
                  <a:tcPr marL="0" marR="0" marT="45696" marB="45696"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 name="Group 165"/>
          <p:cNvGraphicFramePr>
            <a:graphicFrameLocks noGrp="1"/>
          </p:cNvGraphicFramePr>
          <p:nvPr>
            <p:extLst>
              <p:ext uri="{D42A27DB-BD31-4B8C-83A1-F6EECF244321}">
                <p14:modId xmlns:p14="http://schemas.microsoft.com/office/powerpoint/2010/main" val="1283313387"/>
              </p:ext>
            </p:extLst>
          </p:nvPr>
        </p:nvGraphicFramePr>
        <p:xfrm>
          <a:off x="108935" y="763910"/>
          <a:ext cx="8957136" cy="1842522"/>
        </p:xfrm>
        <a:graphic>
          <a:graphicData uri="http://schemas.openxmlformats.org/drawingml/2006/table">
            <a:tbl>
              <a:tblPr bandCol="1"/>
              <a:tblGrid>
                <a:gridCol w="772955">
                  <a:extLst>
                    <a:ext uri="{9D8B030D-6E8A-4147-A177-3AD203B41FA5}"/>
                  </a:extLst>
                </a:gridCol>
                <a:gridCol w="563167">
                  <a:extLst>
                    <a:ext uri="{9D8B030D-6E8A-4147-A177-3AD203B41FA5}"/>
                  </a:extLst>
                </a:gridCol>
                <a:gridCol w="563167">
                  <a:extLst>
                    <a:ext uri="{9D8B030D-6E8A-4147-A177-3AD203B41FA5}"/>
                  </a:extLst>
                </a:gridCol>
                <a:gridCol w="492771">
                  <a:extLst>
                    <a:ext uri="{9D8B030D-6E8A-4147-A177-3AD203B41FA5}"/>
                  </a:extLst>
                </a:gridCol>
                <a:gridCol w="563167">
                  <a:extLst>
                    <a:ext uri="{9D8B030D-6E8A-4147-A177-3AD203B41FA5}"/>
                  </a:extLst>
                </a:gridCol>
                <a:gridCol w="563167">
                  <a:extLst>
                    <a:ext uri="{9D8B030D-6E8A-4147-A177-3AD203B41FA5}"/>
                  </a:extLst>
                </a:gridCol>
                <a:gridCol w="563167">
                  <a:extLst>
                    <a:ext uri="{9D8B030D-6E8A-4147-A177-3AD203B41FA5}"/>
                  </a:extLst>
                </a:gridCol>
                <a:gridCol w="4875575"/>
              </a:tblGrid>
              <a:tr h="23366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指導項目</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１</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２</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３</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４</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５</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６</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評価の観点</a:t>
                      </a:r>
                      <a:endParaRPr kumimoji="0" lang="en-US" altLang="ja-JP"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380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何を知っているか、何ができるか</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：知識、技能</a:t>
                      </a:r>
                      <a:endParaRPr kumimoji="1" lang="ja-JP" altLang="en-US"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創造的技能</a:t>
                      </a: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素材</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　</a:t>
                      </a: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用具</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美術史</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形</a:t>
                      </a: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の造形</a:t>
                      </a:r>
                      <a:endParaRPr kumimoji="1" lang="en-US" altLang="ja-JP"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要素</a:t>
                      </a:r>
                      <a:endParaRPr kumimoji="1" lang="ja-JP" altLang="en-US" sz="800" b="0" i="0" u="none" strike="noStrike" kern="1200" cap="none" spc="0" normalizeH="0" baseline="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色</a:t>
                      </a: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の造形</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要素</a:t>
                      </a:r>
                      <a:endParaRPr kumimoji="1" lang="en-US" altLang="ja"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社会と美術知的財産等</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spcAft>
                          <a:spcPts val="0"/>
                        </a:spcAft>
                      </a:pPr>
                      <a:r>
                        <a:rPr lang="ja-JP" altLang="en-US" sz="1000" kern="100" dirty="0" smtClean="0">
                          <a:effectLst/>
                          <a:latin typeface="Century"/>
                          <a:ea typeface="ＭＳ 明朝"/>
                          <a:cs typeface="Times New Roman"/>
                        </a:rPr>
                        <a:t>・和紙の染みこむ特性、顔料、筆などの特徴と表現工夫を読み取り、</a:t>
                      </a:r>
                      <a:r>
                        <a:rPr lang="ja" altLang="en-US" sz="1000" kern="100" dirty="0" smtClean="0">
                          <a:effectLst/>
                          <a:latin typeface="Century"/>
                          <a:ea typeface="ＭＳ 明朝"/>
                          <a:cs typeface="Times New Roman"/>
                        </a:rPr>
                        <a:t>計画を立て</a:t>
                      </a:r>
                      <a:r>
                        <a:rPr lang="ja-JP" altLang="en-US" sz="1000" kern="100" dirty="0" smtClean="0">
                          <a:effectLst/>
                          <a:latin typeface="Century"/>
                          <a:ea typeface="ＭＳ 明朝"/>
                          <a:cs typeface="Times New Roman"/>
                        </a:rPr>
                        <a:t>　</a:t>
                      </a:r>
                      <a:endParaRPr lang="en-US" altLang="ja-JP" sz="1000" kern="100" dirty="0" smtClean="0">
                        <a:effectLst/>
                        <a:latin typeface="Century"/>
                        <a:ea typeface="ＭＳ 明朝"/>
                        <a:cs typeface="Times New Roman"/>
                      </a:endParaRPr>
                    </a:p>
                    <a:p>
                      <a:pPr algn="just">
                        <a:spcAft>
                          <a:spcPts val="0"/>
                        </a:spcAft>
                      </a:pPr>
                      <a:r>
                        <a:rPr lang="ja-JP" altLang="en-US" sz="1000" kern="100" dirty="0" smtClean="0">
                          <a:effectLst/>
                          <a:latin typeface="Century"/>
                          <a:ea typeface="ＭＳ 明朝"/>
                          <a:cs typeface="Times New Roman"/>
                        </a:rPr>
                        <a:t>　</a:t>
                      </a:r>
                      <a:r>
                        <a:rPr lang="ja" altLang="en-US" sz="1000" kern="100" dirty="0" smtClean="0">
                          <a:effectLst/>
                          <a:latin typeface="Century"/>
                          <a:ea typeface="ＭＳ 明朝"/>
                          <a:cs typeface="Times New Roman"/>
                        </a:rPr>
                        <a:t>効果的に技法を用いて表現する。</a:t>
                      </a:r>
                      <a:endParaRPr lang="en-US" altLang="ja-JP" sz="1000" kern="100" dirty="0" smtClean="0">
                        <a:effectLst/>
                        <a:latin typeface="Century"/>
                        <a:ea typeface="ＭＳ 明朝"/>
                        <a:cs typeface="Times New Roman"/>
                      </a:endParaRPr>
                    </a:p>
                    <a:p>
                      <a:pPr algn="l">
                        <a:spcAft>
                          <a:spcPts val="0"/>
                        </a:spcAft>
                      </a:pPr>
                      <a:r>
                        <a:rPr lang="ja-JP" altLang="en-US" sz="1000" kern="100" dirty="0" smtClean="0">
                          <a:effectLst/>
                          <a:latin typeface="Century"/>
                          <a:ea typeface="ＭＳ 明朝"/>
                          <a:cs typeface="Times New Roman"/>
                        </a:rPr>
                        <a:t>・教科横断した色の知識を使って表現にあった技法を試す。</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30262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どう使うか</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：思考力、判断力、表現力</a:t>
                      </a:r>
                      <a:endParaRPr kumimoji="1" lang="ja-JP" altLang="en-US"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CB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五感を働かせた観察</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自分</a:t>
                      </a: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主題</a:t>
                      </a: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・社会の課題</a:t>
                      </a:r>
                      <a:endParaRPr kumimoji="1" lang="ja-JP" altLang="en-US" sz="800" b="0" i="0" u="none" strike="noStrike" kern="1200" cap="none" spc="0" normalizeH="0" baseline="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情報収集</a:t>
                      </a:r>
                      <a:endParaRPr kumimoji="1" lang="en-US" altLang="ja-JP"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a:t>
                      </a:r>
                      <a:endParaRPr kumimoji="1" lang="en-US" altLang="ja-JP" sz="800" b="0" i="0" u="none" strike="noStrike" kern="1200" cap="none" spc="0" normalizeH="0" baseline="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論理的</a:t>
                      </a:r>
                      <a:r>
                        <a:rPr kumimoji="1" lang="ja"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批判的思考</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発想・構想</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企画</a:t>
                      </a:r>
                      <a:endParaRPr kumimoji="1" lang="en-US"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・襖絵から生活空間などにも視点を広げて日本文化に関心を持ち、先人の哲学や　</a:t>
                      </a:r>
                      <a:endParaRPr lang="en-US" altLang="ja-JP" sz="1000" kern="100" dirty="0" smtClean="0">
                        <a:effectLst/>
                        <a:latin typeface="Century"/>
                        <a:ea typeface="ＭＳ 明朝"/>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　美意識や感性に思いを巡らせ部屋三壁で自分の時空間を構想する。</a:t>
                      </a:r>
                      <a:endParaRPr lang="en-US" altLang="ja-JP" sz="1000" kern="100" dirty="0" smtClean="0">
                        <a:effectLst/>
                        <a:latin typeface="Century"/>
                        <a:ea typeface="ＭＳ 明朝"/>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・構図等表現の特徴や工夫を制作から感じ取り、表現に生かす。</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208011">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試作、</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思索、探究</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課題解決、</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やり抜く</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dirty="0">
                        <a:latin typeface="ＭＳ Ｐゴシック" panose="020B0600070205080204" pitchFamily="50" charset="-128"/>
                        <a:ea typeface="ＭＳ Ｐゴシック" panose="020B0600070205080204" pitchFamily="50" charset="-128"/>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25221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学びに向かう力</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Calibri" pitchFamily="34" charset="0"/>
                          <a:ea typeface="ＭＳ Ｐゴシック" charset="-128"/>
                        </a:rPr>
                        <a:t>：主体的に学習に取り組む態度</a:t>
                      </a:r>
                      <a:endParaRPr kumimoji="1" lang="en-US" altLang="ja-JP" sz="800" b="0" i="0" u="none" strike="noStrike" cap="none" normalizeH="0" baseline="0" dirty="0" smtClean="0">
                        <a:ln>
                          <a:noFill/>
                        </a:ln>
                        <a:solidFill>
                          <a:schemeClr val="tx1"/>
                        </a:solidFill>
                        <a:effectLst/>
                        <a:latin typeface="Calibri" pitchFamily="34" charset="0"/>
                        <a:ea typeface="ＭＳ Ｐゴシック" charset="-128"/>
                      </a:endParaRPr>
                    </a:p>
                  </a:txBody>
                  <a:tcPr marL="0" marR="0" marT="7200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68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美の感性、</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自分の価値</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未来への責任社会参加</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身体と意思の統合</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自己・自国文化理解</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他者・異文化理解</a:t>
                      </a: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協働</a:t>
                      </a:r>
                      <a:r>
                        <a:rPr kumimoji="1" lang="en-US" altLang="ja-JP" sz="7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7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リーダー・フォロアー</a:t>
                      </a: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・日本美術の絵画から日本の美意識、生活文化の継承と創造について考えを持つ。</a:t>
                      </a:r>
                      <a:endParaRPr lang="en-US" altLang="ja-JP" sz="1000" kern="100" dirty="0" smtClean="0">
                        <a:effectLst/>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Century"/>
                          <a:ea typeface="ＭＳ 明朝"/>
                          <a:cs typeface="Times New Roman"/>
                        </a:rPr>
                        <a:t>・文化材保護の現状を知り、文化継承の課題を文章化する。</a:t>
                      </a:r>
                      <a:endParaRPr lang="en-US" altLang="ja-JP" sz="1000" kern="100" dirty="0" smtClean="0">
                        <a:effectLst/>
                        <a:latin typeface="Century"/>
                        <a:ea typeface="ＭＳ 明朝"/>
                        <a:cs typeface="Times New Roman"/>
                      </a:endParaRPr>
                    </a:p>
                  </a:txBody>
                  <a:tcPr marL="0" marR="0" marT="0" marB="0"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121696">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ja-JP" altLang="en-US" sz="800" dirty="0" smtClean="0">
                          <a:latin typeface="MS PGothic" charset="-128"/>
                          <a:ea typeface="MS PGothic" charset="-128"/>
                          <a:cs typeface="MS PGothic" charset="-128"/>
                        </a:rPr>
                        <a:t>自己調整力</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800" dirty="0" smtClean="0">
                          <a:latin typeface="MS PGothic" charset="-128"/>
                          <a:ea typeface="MS PGothic" charset="-128"/>
                          <a:cs typeface="MS PGothic" charset="-128"/>
                        </a:rPr>
                        <a:t>共感</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800" dirty="0" smtClean="0">
                          <a:latin typeface="MS PGothic" charset="-128"/>
                          <a:ea typeface="MS PGothic" charset="-128"/>
                          <a:cs typeface="MS PGothic" charset="-128"/>
                        </a:rPr>
                        <a:t>洞察</a:t>
                      </a: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latin typeface="MS PGothic" charset="-128"/>
                        <a:ea typeface="MS PGothic" charset="-128"/>
                        <a:cs typeface="MS PGothic" charset="-128"/>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p>
                  </a:txBody>
                  <a:tcPr marL="0" marR="0" marT="72001" marB="0"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ja-JP" altLang="en-US" sz="800" dirty="0"/>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endParaRPr>
                    </a:p>
                  </a:txBody>
                  <a:tcPr marL="0" marR="0" marT="72001"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33" name="Group 317"/>
          <p:cNvGraphicFramePr>
            <a:graphicFrameLocks noGrp="1"/>
          </p:cNvGraphicFramePr>
          <p:nvPr>
            <p:extLst>
              <p:ext uri="{D42A27DB-BD31-4B8C-83A1-F6EECF244321}">
                <p14:modId xmlns:p14="http://schemas.microsoft.com/office/powerpoint/2010/main" val="492043445"/>
              </p:ext>
            </p:extLst>
          </p:nvPr>
        </p:nvGraphicFramePr>
        <p:xfrm>
          <a:off x="98425" y="325438"/>
          <a:ext cx="8937626" cy="360380"/>
        </p:xfrm>
        <a:graphic>
          <a:graphicData uri="http://schemas.openxmlformats.org/drawingml/2006/table">
            <a:tbl>
              <a:tblPr/>
              <a:tblGrid>
                <a:gridCol w="1655546">
                  <a:extLst>
                    <a:ext uri="{9D8B030D-6E8A-4147-A177-3AD203B41FA5}"/>
                  </a:extLst>
                </a:gridCol>
                <a:gridCol w="1161845">
                  <a:extLst>
                    <a:ext uri="{9D8B030D-6E8A-4147-A177-3AD203B41FA5}"/>
                  </a:extLst>
                </a:gridCol>
                <a:gridCol w="2880320"/>
                <a:gridCol w="1224136"/>
                <a:gridCol w="2015779">
                  <a:extLst>
                    <a:ext uri="{9D8B030D-6E8A-4147-A177-3AD203B41FA5}"/>
                  </a:extLst>
                </a:gridCol>
              </a:tblGrid>
              <a:tr h="3603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Arial" charset="0"/>
                          <a:ea typeface="ＭＳ Ｐゴシック" charset="-128"/>
                        </a:rPr>
                        <a:t>授業デザインシート</a:t>
                      </a:r>
                    </a:p>
                  </a:txBody>
                  <a:tcPr marL="91482" marR="91482" marT="45245" marB="452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高校１年　美術</a:t>
                      </a:r>
                      <a:r>
                        <a:rPr kumimoji="1" lang="en-US" altLang="ja-JP" sz="1000" b="0" i="0" u="none" strike="noStrike" cap="none" normalizeH="0" baseline="0" dirty="0" smtClean="0">
                          <a:ln>
                            <a:noFill/>
                          </a:ln>
                          <a:solidFill>
                            <a:schemeClr val="tx1"/>
                          </a:solidFill>
                          <a:effectLst/>
                          <a:latin typeface="Arial" charset="0"/>
                          <a:ea typeface="ＭＳ Ｐゴシック" charset="-128"/>
                        </a:rPr>
                        <a:t>Ⅰ</a:t>
                      </a:r>
                      <a:r>
                        <a:rPr kumimoji="1" lang="ja-JP" altLang="en-US" sz="1000" b="0" i="0" u="none" strike="noStrike" cap="none" normalizeH="0" baseline="0" dirty="0" smtClean="0">
                          <a:ln>
                            <a:noFill/>
                          </a:ln>
                          <a:solidFill>
                            <a:schemeClr val="tx1"/>
                          </a:solidFill>
                          <a:effectLst/>
                          <a:latin typeface="Arial" charset="0"/>
                          <a:ea typeface="ＭＳ Ｐゴシック" charset="-128"/>
                        </a:rPr>
                        <a:t>　　　　　　　　　　　　　　　　　　　　　　　　　　　　　　　　　　　　　　　　　　　　　　　　　　　　　　　　　　　　　</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題材名　　自分の感性を探ろう～日本文化と襖絵　　　</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 １１  ）時間扱い</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福井県立高志高校　　野村由香里</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82" marR="91482" marT="45245" marB="4524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extLst>
              </a:tr>
            </a:tbl>
          </a:graphicData>
        </a:graphic>
      </p:graphicFrame>
      <p:graphicFrame>
        <p:nvGraphicFramePr>
          <p:cNvPr id="45" name="Group 315"/>
          <p:cNvGraphicFramePr>
            <a:graphicFrameLocks noGrp="1"/>
          </p:cNvGraphicFramePr>
          <p:nvPr>
            <p:extLst>
              <p:ext uri="{D42A27DB-BD31-4B8C-83A1-F6EECF244321}">
                <p14:modId xmlns:p14="http://schemas.microsoft.com/office/powerpoint/2010/main" val="3024320662"/>
              </p:ext>
            </p:extLst>
          </p:nvPr>
        </p:nvGraphicFramePr>
        <p:xfrm>
          <a:off x="160477" y="4370031"/>
          <a:ext cx="1884363" cy="2401559"/>
        </p:xfrm>
        <a:graphic>
          <a:graphicData uri="http://schemas.openxmlformats.org/drawingml/2006/table">
            <a:tbl>
              <a:tblPr/>
              <a:tblGrid>
                <a:gridCol w="1884363">
                  <a:extLst>
                    <a:ext uri="{9D8B030D-6E8A-4147-A177-3AD203B41FA5}"/>
                  </a:extLst>
                </a:gridCol>
              </a:tblGrid>
              <a:tr h="3351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生徒のこれまでの学び</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～小・中の内容の連続性～</a:t>
                      </a: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extLst>
              </a:tr>
              <a:tr h="20664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模写の白描体験、水干や顔料の体験した生徒が一部いる。</a:t>
                      </a: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風神雷神図や菱田春草の落ち葉屏風絵鑑賞体験者いる。</a:t>
                      </a: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高校で油彩画に取り組む。</a:t>
                      </a: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46" name="右矢印 45"/>
          <p:cNvSpPr/>
          <p:nvPr/>
        </p:nvSpPr>
        <p:spPr>
          <a:xfrm>
            <a:off x="1820512" y="5223829"/>
            <a:ext cx="411162" cy="4730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7" name="右矢印 27"/>
          <p:cNvSpPr/>
          <p:nvPr/>
        </p:nvSpPr>
        <p:spPr>
          <a:xfrm rot="5400000">
            <a:off x="5900492" y="2476072"/>
            <a:ext cx="266700" cy="45402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円/楕円 1"/>
          <p:cNvSpPr/>
          <p:nvPr/>
        </p:nvSpPr>
        <p:spPr>
          <a:xfrm>
            <a:off x="2495341" y="1082035"/>
            <a:ext cx="556056" cy="341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926235" y="1810971"/>
            <a:ext cx="560847" cy="314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4" name="直線矢印コネクタ 23"/>
          <p:cNvCxnSpPr>
            <a:endCxn id="53" idx="4"/>
          </p:cNvCxnSpPr>
          <p:nvPr/>
        </p:nvCxnSpPr>
        <p:spPr>
          <a:xfrm flipH="1" flipV="1">
            <a:off x="1166033" y="2440503"/>
            <a:ext cx="6658" cy="4786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927340" y="1772816"/>
            <a:ext cx="1344759" cy="29202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7" name="直線矢印コネクタ 26"/>
          <p:cNvCxnSpPr/>
          <p:nvPr/>
        </p:nvCxnSpPr>
        <p:spPr>
          <a:xfrm flipV="1">
            <a:off x="1890844" y="1426313"/>
            <a:ext cx="910782" cy="14597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45"/>
          <p:cNvSpPr txBox="1">
            <a:spLocks noChangeArrowheads="1"/>
          </p:cNvSpPr>
          <p:nvPr/>
        </p:nvSpPr>
        <p:spPr bwMode="auto">
          <a:xfrm>
            <a:off x="945472" y="2737235"/>
            <a:ext cx="1232881" cy="400110"/>
          </a:xfrm>
          <a:prstGeom prst="rect">
            <a:avLst/>
          </a:prstGeom>
          <a:solidFill>
            <a:srgbClr val="FFFF00"/>
          </a:solidFill>
          <a:ln w="19050">
            <a:solidFill>
              <a:schemeClr val="tx1"/>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defRPr sz="1000" b="1">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dirty="0"/>
              <a:t>このユニットで扱うところに</a:t>
            </a:r>
            <a:r>
              <a:rPr lang="ja-JP" altLang="en-US" dirty="0" smtClean="0"/>
              <a:t>印</a:t>
            </a:r>
            <a:endParaRPr lang="ja-JP" altLang="en-US" dirty="0"/>
          </a:p>
        </p:txBody>
      </p:sp>
      <p:sp>
        <p:nvSpPr>
          <p:cNvPr id="7" name="角丸四角形 6"/>
          <p:cNvSpPr/>
          <p:nvPr/>
        </p:nvSpPr>
        <p:spPr>
          <a:xfrm>
            <a:off x="8556731" y="3193046"/>
            <a:ext cx="509339" cy="3591901"/>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30" name="角丸四角形吹き出し 29"/>
          <p:cNvSpPr/>
          <p:nvPr/>
        </p:nvSpPr>
        <p:spPr>
          <a:xfrm>
            <a:off x="7926822" y="3310392"/>
            <a:ext cx="1089656" cy="422588"/>
          </a:xfrm>
          <a:prstGeom prst="wedgeRoundRectCallout">
            <a:avLst>
              <a:gd name="adj1" fmla="val 30765"/>
              <a:gd name="adj2" fmla="val 93151"/>
              <a:gd name="adj3" fmla="val 16667"/>
            </a:avLst>
          </a:prstGeom>
          <a:blipFill dpi="0" rotWithShape="1">
            <a:blip r:embed="rId4">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chemeClr val="tx1"/>
                </a:solidFill>
              </a:rPr>
              <a:t>左の指導項目表より略記</a:t>
            </a:r>
            <a:endParaRPr lang="ja-JP" altLang="en-US" sz="1050" b="1" dirty="0">
              <a:solidFill>
                <a:schemeClr val="tx1"/>
              </a:solidFill>
            </a:endParaRPr>
          </a:p>
        </p:txBody>
      </p:sp>
      <p:sp>
        <p:nvSpPr>
          <p:cNvPr id="31" name="円/楕円 30"/>
          <p:cNvSpPr/>
          <p:nvPr/>
        </p:nvSpPr>
        <p:spPr>
          <a:xfrm>
            <a:off x="8206037" y="4489182"/>
            <a:ext cx="429294" cy="43179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角丸四角形吹き出し 31"/>
          <p:cNvSpPr/>
          <p:nvPr/>
        </p:nvSpPr>
        <p:spPr>
          <a:xfrm>
            <a:off x="7047550" y="5052658"/>
            <a:ext cx="1509181" cy="535958"/>
          </a:xfrm>
          <a:prstGeom prst="wedgeRoundRectCallout">
            <a:avLst>
              <a:gd name="adj1" fmla="val 32911"/>
              <a:gd name="adj2" fmla="val -94081"/>
              <a:gd name="adj3" fmla="val 16667"/>
            </a:avLst>
          </a:prstGeom>
          <a:blipFill dpi="0" rotWithShape="1">
            <a:blip r:embed="rId4">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chemeClr val="tx1"/>
                </a:solidFill>
              </a:rPr>
              <a:t>指導ユニットシートのタイトルに通し番号を記述</a:t>
            </a:r>
            <a:endParaRPr lang="ja-JP" altLang="en-US" sz="1050" b="1" dirty="0">
              <a:solidFill>
                <a:schemeClr val="tx1"/>
              </a:solidFill>
            </a:endParaRPr>
          </a:p>
        </p:txBody>
      </p:sp>
      <p:sp>
        <p:nvSpPr>
          <p:cNvPr id="34" name="円/楕円 33"/>
          <p:cNvSpPr/>
          <p:nvPr/>
        </p:nvSpPr>
        <p:spPr>
          <a:xfrm>
            <a:off x="3023412" y="1537046"/>
            <a:ext cx="563063" cy="267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矢印コネクタ 34"/>
          <p:cNvCxnSpPr/>
          <p:nvPr/>
        </p:nvCxnSpPr>
        <p:spPr>
          <a:xfrm>
            <a:off x="4422498" y="2173586"/>
            <a:ext cx="4101846" cy="2030107"/>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102571" y="764704"/>
            <a:ext cx="4253405" cy="1866039"/>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40" name="テキスト ボックス 27"/>
          <p:cNvSpPr txBox="1">
            <a:spLocks noChangeArrowheads="1"/>
          </p:cNvSpPr>
          <p:nvPr/>
        </p:nvSpPr>
        <p:spPr bwMode="auto">
          <a:xfrm>
            <a:off x="3462339" y="65573"/>
            <a:ext cx="12334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r" eaLnBrk="1" hangingPunct="1">
              <a:spcBef>
                <a:spcPct val="0"/>
              </a:spcBef>
              <a:buFontTx/>
              <a:buNone/>
            </a:pPr>
            <a:r>
              <a:rPr lang="ja-JP" altLang="en-US" sz="900" dirty="0">
                <a:latin typeface="Verdana" charset="0"/>
              </a:rPr>
              <a:t>形式 </a:t>
            </a:r>
            <a:r>
              <a:rPr lang="en-US" altLang="ja-JP" sz="900" dirty="0" smtClean="0">
                <a:latin typeface="Verdana" charset="0"/>
              </a:rPr>
              <a:t>Ver.H28.11</a:t>
            </a:r>
            <a:endParaRPr lang="ja-JP" altLang="en-US" sz="900" dirty="0">
              <a:latin typeface="Verdana" charset="0"/>
            </a:endParaRPr>
          </a:p>
        </p:txBody>
      </p:sp>
      <p:sp>
        <p:nvSpPr>
          <p:cNvPr id="42" name="テキスト ボックス 41"/>
          <p:cNvSpPr txBox="1">
            <a:spLocks noChangeArrowheads="1"/>
          </p:cNvSpPr>
          <p:nvPr/>
        </p:nvSpPr>
        <p:spPr bwMode="auto">
          <a:xfrm>
            <a:off x="7834643" y="67109"/>
            <a:ext cx="12314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dirty="0">
                <a:latin typeface="Verdana" charset="0"/>
              </a:rPr>
              <a:t>作成日：</a:t>
            </a:r>
            <a:r>
              <a:rPr lang="en-US" altLang="ja-JP" sz="1000" dirty="0" smtClean="0">
                <a:latin typeface="Verdana" charset="0"/>
              </a:rPr>
              <a:t>H28.11.8</a:t>
            </a:r>
            <a:endParaRPr lang="ja-JP" altLang="en-US" sz="1000" dirty="0">
              <a:latin typeface="Verdana" charset="0"/>
            </a:endParaRPr>
          </a:p>
        </p:txBody>
      </p:sp>
      <p:sp>
        <p:nvSpPr>
          <p:cNvPr id="43" name="テキスト ボックス 3"/>
          <p:cNvSpPr txBox="1">
            <a:spLocks noChangeArrowheads="1"/>
          </p:cNvSpPr>
          <p:nvPr/>
        </p:nvSpPr>
        <p:spPr bwMode="auto">
          <a:xfrm>
            <a:off x="47625" y="46911"/>
            <a:ext cx="362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Arial" charset="0"/>
              </a:defRPr>
            </a:lvl1pPr>
            <a:lvl2pPr marL="742950" indent="-285750">
              <a:spcBef>
                <a:spcPct val="20000"/>
              </a:spcBef>
              <a:buFont typeface="Arial" charset="0"/>
              <a:buChar char="–"/>
              <a:defRPr kumimoji="1" sz="2800">
                <a:solidFill>
                  <a:schemeClr val="tx1"/>
                </a:solidFill>
                <a:latin typeface="Arial" charset="0"/>
              </a:defRPr>
            </a:lvl2pPr>
            <a:lvl3pPr marL="1143000" indent="-228600">
              <a:spcBef>
                <a:spcPct val="20000"/>
              </a:spcBef>
              <a:buFont typeface="Arial" charset="0"/>
              <a:buChar char="•"/>
              <a:defRPr kumimoji="1" sz="2400">
                <a:solidFill>
                  <a:schemeClr val="tx1"/>
                </a:solidFill>
                <a:latin typeface="Arial" charset="0"/>
              </a:defRPr>
            </a:lvl3pPr>
            <a:lvl4pPr marL="1600200" indent="-228600">
              <a:spcBef>
                <a:spcPct val="20000"/>
              </a:spcBef>
              <a:buFont typeface="Arial" charset="0"/>
              <a:buChar char="–"/>
              <a:defRPr kumimoji="1" sz="2000">
                <a:solidFill>
                  <a:schemeClr val="tx1"/>
                </a:solidFill>
                <a:latin typeface="Arial" charset="0"/>
              </a:defRPr>
            </a:lvl4pPr>
            <a:lvl5pPr marL="2057400" indent="-22860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eaLnBrk="1" hangingPunct="1">
              <a:spcBef>
                <a:spcPct val="0"/>
              </a:spcBef>
              <a:buFontTx/>
              <a:buNone/>
            </a:pPr>
            <a:r>
              <a:rPr lang="ja-JP" altLang="en-US" sz="1000" dirty="0">
                <a:latin typeface="Verdana" charset="0"/>
              </a:rPr>
              <a:t>複数のユニットを必要に応じて組み合わせ構築したプログラム</a:t>
            </a:r>
          </a:p>
        </p:txBody>
      </p:sp>
      <p:sp>
        <p:nvSpPr>
          <p:cNvPr id="48" name="角丸四角形 47"/>
          <p:cNvSpPr/>
          <p:nvPr/>
        </p:nvSpPr>
        <p:spPr>
          <a:xfrm>
            <a:off x="2186641" y="3869683"/>
            <a:ext cx="272750" cy="290190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8" name="角丸四角形吹き出し 27"/>
          <p:cNvSpPr/>
          <p:nvPr/>
        </p:nvSpPr>
        <p:spPr>
          <a:xfrm>
            <a:off x="767151" y="6052494"/>
            <a:ext cx="1439863" cy="663219"/>
          </a:xfrm>
          <a:prstGeom prst="wedgeRoundRectCallout">
            <a:avLst>
              <a:gd name="adj1" fmla="val -41610"/>
              <a:gd name="adj2" fmla="val -68845"/>
              <a:gd name="adj3" fmla="val 16667"/>
            </a:avLst>
          </a:prstGeom>
          <a:blipFill dpi="0" rotWithShape="1">
            <a:blip r:embed="rId4">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chemeClr val="tx1"/>
                </a:solidFill>
              </a:rPr>
              <a:t>小</a:t>
            </a:r>
            <a:r>
              <a:rPr lang="ja-JP" altLang="en-US" sz="1050" b="1" dirty="0">
                <a:solidFill>
                  <a:schemeClr val="tx1"/>
                </a:solidFill>
              </a:rPr>
              <a:t>・中の内容の連続性を</a:t>
            </a:r>
            <a:r>
              <a:rPr lang="ja-JP" altLang="en-US" sz="1050" b="1" dirty="0" smtClean="0">
                <a:solidFill>
                  <a:schemeClr val="tx1"/>
                </a:solidFill>
              </a:rPr>
              <a:t>共有</a:t>
            </a:r>
            <a:endParaRPr lang="en-US" altLang="ja-JP" sz="1050" b="1" dirty="0" smtClean="0">
              <a:solidFill>
                <a:schemeClr val="tx1"/>
              </a:solidFill>
            </a:endParaRPr>
          </a:p>
          <a:p>
            <a:pPr>
              <a:defRPr/>
            </a:pPr>
            <a:r>
              <a:rPr lang="ja-JP" altLang="en-US" sz="800" b="1" dirty="0" smtClean="0">
                <a:solidFill>
                  <a:schemeClr val="tx1"/>
                </a:solidFill>
              </a:rPr>
              <a:t>（図工</a:t>
            </a:r>
            <a:r>
              <a:rPr lang="ja-JP" altLang="en-US" sz="800" b="1" dirty="0">
                <a:solidFill>
                  <a:schemeClr val="tx1"/>
                </a:solidFill>
              </a:rPr>
              <a:t>・美術指導ユニット</a:t>
            </a:r>
            <a:r>
              <a:rPr lang="ja-JP" altLang="en-US" sz="800" b="1" dirty="0" smtClean="0">
                <a:solidFill>
                  <a:schemeClr val="tx1"/>
                </a:solidFill>
              </a:rPr>
              <a:t>項目表など参照）</a:t>
            </a:r>
            <a:endParaRPr lang="ja-JP" altLang="en-US" sz="1050" b="1" dirty="0">
              <a:solidFill>
                <a:schemeClr val="tx1"/>
              </a:solidFill>
            </a:endParaRPr>
          </a:p>
        </p:txBody>
      </p:sp>
      <p:sp>
        <p:nvSpPr>
          <p:cNvPr id="49" name="角丸四角形吹き出し 48"/>
          <p:cNvSpPr/>
          <p:nvPr/>
        </p:nvSpPr>
        <p:spPr>
          <a:xfrm>
            <a:off x="2665132" y="4671280"/>
            <a:ext cx="1279625" cy="407868"/>
          </a:xfrm>
          <a:prstGeom prst="wedgeRoundRectCallout">
            <a:avLst>
              <a:gd name="adj1" fmla="val -72365"/>
              <a:gd name="adj2" fmla="val -53666"/>
              <a:gd name="adj3" fmla="val 16667"/>
            </a:avLst>
          </a:prstGeom>
          <a:blipFill dpi="0" rotWithShape="1">
            <a:blip r:embed="rId4">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050" b="1" dirty="0" smtClean="0">
                <a:solidFill>
                  <a:schemeClr val="tx1"/>
                </a:solidFill>
              </a:rPr>
              <a:t>「表現」</a:t>
            </a:r>
            <a:r>
              <a:rPr lang="ja-JP" altLang="en-US" sz="1050" b="1" dirty="0">
                <a:solidFill>
                  <a:schemeClr val="tx1"/>
                </a:solidFill>
              </a:rPr>
              <a:t>･</a:t>
            </a:r>
            <a:r>
              <a:rPr lang="ja-JP" altLang="en-US" sz="1050" b="1" dirty="0" smtClean="0">
                <a:solidFill>
                  <a:schemeClr val="tx1"/>
                </a:solidFill>
              </a:rPr>
              <a:t>「鑑賞」　</a:t>
            </a:r>
            <a:endParaRPr lang="en-US" altLang="ja-JP" sz="1050" b="1" dirty="0" smtClean="0">
              <a:solidFill>
                <a:schemeClr val="tx1"/>
              </a:solidFill>
            </a:endParaRPr>
          </a:p>
          <a:p>
            <a:pPr>
              <a:defRPr/>
            </a:pPr>
            <a:r>
              <a:rPr lang="ja-JP" altLang="en-US" sz="1050" b="1" dirty="0">
                <a:solidFill>
                  <a:schemeClr val="tx1"/>
                </a:solidFill>
              </a:rPr>
              <a:t>　</a:t>
            </a:r>
            <a:r>
              <a:rPr lang="ja-JP" altLang="en-US" sz="1050" b="1" dirty="0" smtClean="0">
                <a:solidFill>
                  <a:schemeClr val="tx1"/>
                </a:solidFill>
              </a:rPr>
              <a:t>の別と整理番号</a:t>
            </a:r>
            <a:endParaRPr lang="ja-JP" altLang="en-US" sz="1050" b="1" dirty="0">
              <a:solidFill>
                <a:schemeClr val="tx1"/>
              </a:solidFill>
            </a:endParaRPr>
          </a:p>
        </p:txBody>
      </p:sp>
      <p:sp>
        <p:nvSpPr>
          <p:cNvPr id="50" name="四角形吹き出し 49"/>
          <p:cNvSpPr/>
          <p:nvPr/>
        </p:nvSpPr>
        <p:spPr>
          <a:xfrm>
            <a:off x="4422498" y="3521686"/>
            <a:ext cx="1650425" cy="374817"/>
          </a:xfrm>
          <a:prstGeom prst="wedgeRectCallout">
            <a:avLst>
              <a:gd name="adj1" fmla="val -38263"/>
              <a:gd name="adj2" fmla="val -89289"/>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b="1" dirty="0" smtClean="0">
                <a:solidFill>
                  <a:srgbClr val="FF0000"/>
                </a:solidFill>
              </a:rPr>
              <a:t>何</a:t>
            </a:r>
            <a:r>
              <a:rPr lang="ja-JP" altLang="en-US" sz="1000" b="1" dirty="0">
                <a:solidFill>
                  <a:srgbClr val="FF0000"/>
                </a:solidFill>
              </a:rPr>
              <a:t>をどのように学ぶのか／評価の</a:t>
            </a:r>
            <a:r>
              <a:rPr lang="ja-JP" altLang="en-US" sz="1000" b="1" dirty="0" smtClean="0">
                <a:solidFill>
                  <a:srgbClr val="FF0000"/>
                </a:solidFill>
              </a:rPr>
              <a:t>仕方を記載</a:t>
            </a:r>
            <a:endParaRPr lang="en-US" altLang="ja-JP" sz="1000" b="1" dirty="0">
              <a:solidFill>
                <a:srgbClr val="FF0000"/>
              </a:solidFill>
            </a:endParaRPr>
          </a:p>
        </p:txBody>
      </p:sp>
      <p:sp>
        <p:nvSpPr>
          <p:cNvPr id="36" name="四角形吹き出し 35"/>
          <p:cNvSpPr/>
          <p:nvPr/>
        </p:nvSpPr>
        <p:spPr>
          <a:xfrm>
            <a:off x="5661025" y="2443334"/>
            <a:ext cx="3226217" cy="374817"/>
          </a:xfrm>
          <a:prstGeom prst="wedgeRectCallout">
            <a:avLst>
              <a:gd name="adj1" fmla="val -58186"/>
              <a:gd name="adj2" fmla="val -39535"/>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b="1" dirty="0" smtClean="0">
                <a:solidFill>
                  <a:srgbClr val="FF0000"/>
                </a:solidFill>
              </a:rPr>
              <a:t>主体性・多様性・協働性・人間性などに関する評価や生徒が授業の意義を感じたかなども加味する。</a:t>
            </a:r>
            <a:endParaRPr lang="en-US" altLang="ja-JP" sz="1000" b="1" dirty="0">
              <a:solidFill>
                <a:srgbClr val="FF0000"/>
              </a:solidFill>
            </a:endParaRPr>
          </a:p>
        </p:txBody>
      </p:sp>
      <p:sp>
        <p:nvSpPr>
          <p:cNvPr id="38" name="四角形吹き出し 37"/>
          <p:cNvSpPr/>
          <p:nvPr/>
        </p:nvSpPr>
        <p:spPr>
          <a:xfrm>
            <a:off x="7635505" y="1803775"/>
            <a:ext cx="1251737" cy="253867"/>
          </a:xfrm>
          <a:prstGeom prst="wedgeRectCallout">
            <a:avLst>
              <a:gd name="adj1" fmla="val -63503"/>
              <a:gd name="adj2" fmla="val -29370"/>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b="1" dirty="0" smtClean="0">
                <a:solidFill>
                  <a:srgbClr val="FF0000"/>
                </a:solidFill>
              </a:rPr>
              <a:t>過程を記録し評価</a:t>
            </a:r>
            <a:endParaRPr lang="en-US" altLang="ja-JP" sz="1000" b="1" dirty="0">
              <a:solidFill>
                <a:srgbClr val="FF0000"/>
              </a:solidFill>
            </a:endParaRPr>
          </a:p>
        </p:txBody>
      </p:sp>
      <p:sp>
        <p:nvSpPr>
          <p:cNvPr id="39" name="四角形吹き出し 38"/>
          <p:cNvSpPr/>
          <p:nvPr/>
        </p:nvSpPr>
        <p:spPr>
          <a:xfrm>
            <a:off x="7875021" y="1196752"/>
            <a:ext cx="1021882" cy="263748"/>
          </a:xfrm>
          <a:prstGeom prst="wedgeRectCallout">
            <a:avLst>
              <a:gd name="adj1" fmla="val -83042"/>
              <a:gd name="adj2" fmla="val -39535"/>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b="1" dirty="0" smtClean="0">
                <a:solidFill>
                  <a:srgbClr val="FF0000"/>
                </a:solidFill>
              </a:rPr>
              <a:t>スキルの評価</a:t>
            </a:r>
            <a:endParaRPr lang="en-US" altLang="ja-JP" sz="1000" b="1" dirty="0">
              <a:solidFill>
                <a:srgbClr val="FF0000"/>
              </a:solidFill>
            </a:endParaRPr>
          </a:p>
        </p:txBody>
      </p:sp>
      <p:sp>
        <p:nvSpPr>
          <p:cNvPr id="53" name="円/楕円 52"/>
          <p:cNvSpPr/>
          <p:nvPr/>
        </p:nvSpPr>
        <p:spPr>
          <a:xfrm>
            <a:off x="878950" y="2160064"/>
            <a:ext cx="574165" cy="280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a:xfrm>
            <a:off x="1551250" y="2132856"/>
            <a:ext cx="465308" cy="271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a:xfrm>
            <a:off x="2502808" y="2112881"/>
            <a:ext cx="556057" cy="318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吹き出し 25"/>
          <p:cNvSpPr/>
          <p:nvPr/>
        </p:nvSpPr>
        <p:spPr>
          <a:xfrm>
            <a:off x="2968312" y="2404030"/>
            <a:ext cx="1870201" cy="543273"/>
          </a:xfrm>
          <a:prstGeom prst="wedgeRoundRectCallout">
            <a:avLst>
              <a:gd name="adj1" fmla="val -18462"/>
              <a:gd name="adj2" fmla="val -111927"/>
              <a:gd name="adj3" fmla="val 16667"/>
            </a:avLst>
          </a:prstGeom>
          <a:blipFill dpi="0" rotWithShape="1">
            <a:blip r:embed="rId4">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chemeClr val="tx1"/>
                </a:solidFill>
              </a:rPr>
              <a:t>項目は必要に応じて空欄に追加、または不要な項目を削除して追加</a:t>
            </a:r>
            <a:endParaRPr lang="ja-JP" altLang="en-US" sz="1050" b="1" dirty="0">
              <a:solidFill>
                <a:schemeClr val="tx1"/>
              </a:solidFill>
            </a:endParaRPr>
          </a:p>
        </p:txBody>
      </p:sp>
      <p:sp>
        <p:nvSpPr>
          <p:cNvPr id="51" name="円/楕円 50"/>
          <p:cNvSpPr/>
          <p:nvPr/>
        </p:nvSpPr>
        <p:spPr>
          <a:xfrm>
            <a:off x="931026" y="1090631"/>
            <a:ext cx="556056" cy="341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四角形吹き出し 55"/>
          <p:cNvSpPr/>
          <p:nvPr/>
        </p:nvSpPr>
        <p:spPr>
          <a:xfrm>
            <a:off x="1631367" y="134730"/>
            <a:ext cx="863974" cy="230832"/>
          </a:xfrm>
          <a:prstGeom prst="wedgeRectCallout">
            <a:avLst>
              <a:gd name="adj1" fmla="val 36093"/>
              <a:gd name="adj2" fmla="val 77085"/>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b="1" dirty="0">
                <a:solidFill>
                  <a:srgbClr val="FF0000"/>
                </a:solidFill>
              </a:rPr>
              <a:t>校</a:t>
            </a:r>
            <a:r>
              <a:rPr lang="ja-JP" altLang="en-US" sz="1000" b="1" dirty="0" smtClean="0">
                <a:solidFill>
                  <a:srgbClr val="FF0000"/>
                </a:solidFill>
              </a:rPr>
              <a:t>種・学年</a:t>
            </a:r>
            <a:endParaRPr lang="en-US" altLang="ja-JP" sz="1000" b="1" dirty="0">
              <a:solidFill>
                <a:srgbClr val="FF0000"/>
              </a:solidFill>
            </a:endParaRPr>
          </a:p>
        </p:txBody>
      </p:sp>
    </p:spTree>
    <p:extLst>
      <p:ext uri="{BB962C8B-B14F-4D97-AF65-F5344CB8AC3E}">
        <p14:creationId xmlns:p14="http://schemas.microsoft.com/office/powerpoint/2010/main" val="1743326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8" grpId="0" animBg="1"/>
      <p:bldP spid="49"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0" y="4700588"/>
            <a:ext cx="6000750" cy="2109787"/>
          </a:xfrm>
          <a:prstGeom prst="roundRect">
            <a:avLst/>
          </a:prstGeom>
          <a:solidFill>
            <a:srgbClr val="66FF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角丸四角形 26"/>
          <p:cNvSpPr/>
          <p:nvPr/>
        </p:nvSpPr>
        <p:spPr>
          <a:xfrm>
            <a:off x="6156325" y="2133600"/>
            <a:ext cx="3005138" cy="4724400"/>
          </a:xfrm>
          <a:prstGeom prst="roundRect">
            <a:avLst/>
          </a:prstGeom>
          <a:solidFill>
            <a:srgbClr val="FF99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角丸四角形 28"/>
          <p:cNvSpPr/>
          <p:nvPr/>
        </p:nvSpPr>
        <p:spPr>
          <a:xfrm>
            <a:off x="3711575" y="0"/>
            <a:ext cx="5449888" cy="2047875"/>
          </a:xfrm>
          <a:prstGeom prst="roundRect">
            <a:avLst/>
          </a:prstGeom>
          <a:solidFill>
            <a:srgbClr val="FFFF6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82550" y="549275"/>
            <a:ext cx="2957513" cy="4030663"/>
          </a:xfrm>
          <a:prstGeom prst="roundRect">
            <a:avLst/>
          </a:prstGeom>
          <a:solidFill>
            <a:srgbClr val="92D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四方向矢印吹き出し 6"/>
          <p:cNvSpPr/>
          <p:nvPr/>
        </p:nvSpPr>
        <p:spPr>
          <a:xfrm>
            <a:off x="2847182" y="1884363"/>
            <a:ext cx="3706812" cy="3165475"/>
          </a:xfrm>
          <a:prstGeom prst="quadArrowCallout">
            <a:avLst>
              <a:gd name="adj1" fmla="val 8438"/>
              <a:gd name="adj2" fmla="val 10790"/>
              <a:gd name="adj3" fmla="val 7095"/>
              <a:gd name="adj4" fmla="val 58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486" name="図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8275" y="2025650"/>
            <a:ext cx="2281237"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0538" y="3500438"/>
            <a:ext cx="22240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図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25" y="274638"/>
            <a:ext cx="21558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図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61075" y="4906963"/>
            <a:ext cx="28321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図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3825" y="1773238"/>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図 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7788" y="88900"/>
            <a:ext cx="239236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図 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2432" y="3054129"/>
            <a:ext cx="18986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8900" y="5303838"/>
            <a:ext cx="1981200" cy="1487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図 1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92863" y="84138"/>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図 1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14550" y="4997450"/>
            <a:ext cx="241935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吹き出し 15"/>
          <p:cNvSpPr/>
          <p:nvPr/>
        </p:nvSpPr>
        <p:spPr>
          <a:xfrm>
            <a:off x="82550" y="4776788"/>
            <a:ext cx="2054225" cy="306387"/>
          </a:xfrm>
          <a:prstGeom prst="wedgeRoundRectCallout">
            <a:avLst>
              <a:gd name="adj1" fmla="val -6048"/>
              <a:gd name="adj2" fmla="val 9306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襖絵と陰陽五行などの資料</a:t>
            </a:r>
          </a:p>
        </p:txBody>
      </p:sp>
      <p:sp>
        <p:nvSpPr>
          <p:cNvPr id="17" name="角丸四角形吹き出し 16"/>
          <p:cNvSpPr/>
          <p:nvPr/>
        </p:nvSpPr>
        <p:spPr>
          <a:xfrm>
            <a:off x="2189163" y="4667250"/>
            <a:ext cx="1377950" cy="479425"/>
          </a:xfrm>
          <a:prstGeom prst="wedgeRoundRectCallout">
            <a:avLst>
              <a:gd name="adj1" fmla="val 18975"/>
              <a:gd name="adj2" fmla="val 8497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スマホ使用禁止なのでパソコン</a:t>
            </a:r>
          </a:p>
        </p:txBody>
      </p:sp>
      <p:sp>
        <p:nvSpPr>
          <p:cNvPr id="19" name="角丸四角形吹き出し 18"/>
          <p:cNvSpPr/>
          <p:nvPr/>
        </p:nvSpPr>
        <p:spPr>
          <a:xfrm>
            <a:off x="6013450" y="4867275"/>
            <a:ext cx="1217613" cy="433388"/>
          </a:xfrm>
          <a:prstGeom prst="wedgeRoundRectCallout">
            <a:avLst>
              <a:gd name="adj1" fmla="val 48514"/>
              <a:gd name="adj2" fmla="val 99561"/>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日本絵画の画材（予習）</a:t>
            </a:r>
          </a:p>
        </p:txBody>
      </p:sp>
      <p:sp>
        <p:nvSpPr>
          <p:cNvPr id="20" name="角丸四角形吹き出し 19"/>
          <p:cNvSpPr/>
          <p:nvPr/>
        </p:nvSpPr>
        <p:spPr>
          <a:xfrm>
            <a:off x="5911850" y="3424238"/>
            <a:ext cx="1973263" cy="346075"/>
          </a:xfrm>
          <a:prstGeom prst="wedgeRoundRectCallout">
            <a:avLst>
              <a:gd name="adj1" fmla="val 21692"/>
              <a:gd name="adj2" fmla="val -11211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200" b="1" dirty="0">
                <a:solidFill>
                  <a:schemeClr val="tx1"/>
                </a:solidFill>
              </a:rPr>
              <a:t>色に関する知識をつなげよう資料（復習）</a:t>
            </a:r>
          </a:p>
        </p:txBody>
      </p:sp>
      <p:sp>
        <p:nvSpPr>
          <p:cNvPr id="22" name="角丸四角形吹き出し 21"/>
          <p:cNvSpPr/>
          <p:nvPr/>
        </p:nvSpPr>
        <p:spPr>
          <a:xfrm>
            <a:off x="6662738" y="1219200"/>
            <a:ext cx="1492250" cy="352425"/>
          </a:xfrm>
          <a:prstGeom prst="wedgeRoundRectCallout">
            <a:avLst>
              <a:gd name="adj1" fmla="val 45119"/>
              <a:gd name="adj2" fmla="val -11006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空間を感じるため襖絵座敷ジオラマ</a:t>
            </a:r>
          </a:p>
        </p:txBody>
      </p:sp>
      <p:sp>
        <p:nvSpPr>
          <p:cNvPr id="23" name="角丸四角形吹き出し 22"/>
          <p:cNvSpPr/>
          <p:nvPr/>
        </p:nvSpPr>
        <p:spPr>
          <a:xfrm>
            <a:off x="4464050" y="1528763"/>
            <a:ext cx="1611313" cy="355600"/>
          </a:xfrm>
          <a:prstGeom prst="wedgeRoundRectCallout">
            <a:avLst>
              <a:gd name="adj1" fmla="val -16134"/>
              <a:gd name="adj2" fmla="val -10195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書画カメラで空間をイメージする手助け</a:t>
            </a:r>
          </a:p>
        </p:txBody>
      </p:sp>
      <p:sp>
        <p:nvSpPr>
          <p:cNvPr id="24" name="角丸四角形吹き出し 23"/>
          <p:cNvSpPr/>
          <p:nvPr/>
        </p:nvSpPr>
        <p:spPr>
          <a:xfrm>
            <a:off x="123825" y="3500438"/>
            <a:ext cx="1341438" cy="476250"/>
          </a:xfrm>
          <a:prstGeom prst="wedgeRoundRectCallout">
            <a:avLst>
              <a:gd name="adj1" fmla="val 65160"/>
              <a:gd name="adj2" fmla="val 7024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樹皮、石、くりなど自然物</a:t>
            </a:r>
          </a:p>
        </p:txBody>
      </p:sp>
      <p:pic>
        <p:nvPicPr>
          <p:cNvPr id="20503" name="図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281238" y="311150"/>
            <a:ext cx="1371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吹き出し 14"/>
          <p:cNvSpPr/>
          <p:nvPr/>
        </p:nvSpPr>
        <p:spPr>
          <a:xfrm>
            <a:off x="2070100" y="1571625"/>
            <a:ext cx="969963" cy="476250"/>
          </a:xfrm>
          <a:prstGeom prst="wedgeRoundRectCallout">
            <a:avLst>
              <a:gd name="adj1" fmla="val -73300"/>
              <a:gd name="adj2" fmla="val -3770"/>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秋の草花</a:t>
            </a:r>
          </a:p>
        </p:txBody>
      </p:sp>
      <p:sp>
        <p:nvSpPr>
          <p:cNvPr id="2" name="テキスト ボックス 1"/>
          <p:cNvSpPr txBox="1"/>
          <p:nvPr/>
        </p:nvSpPr>
        <p:spPr>
          <a:xfrm>
            <a:off x="117475" y="44450"/>
            <a:ext cx="1570038" cy="36988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ja-JP" altLang="en-US" b="1" dirty="0"/>
              <a:t>制作環境作り</a:t>
            </a:r>
            <a:endParaRPr lang="en-US" altLang="ja-JP" b="1" dirty="0"/>
          </a:p>
        </p:txBody>
      </p:sp>
      <p:pic>
        <p:nvPicPr>
          <p:cNvPr id="20506" name="図 1"/>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22675" y="5213350"/>
            <a:ext cx="220186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角丸四角形吹き出し 17"/>
          <p:cNvSpPr/>
          <p:nvPr/>
        </p:nvSpPr>
        <p:spPr>
          <a:xfrm>
            <a:off x="4456113" y="5083175"/>
            <a:ext cx="1455737" cy="352425"/>
          </a:xfrm>
          <a:prstGeom prst="wedgeRoundRectCallout">
            <a:avLst>
              <a:gd name="adj1" fmla="val -43307"/>
              <a:gd name="adj2" fmla="val 101055"/>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b="1" dirty="0">
                <a:solidFill>
                  <a:schemeClr val="tx1"/>
                </a:solidFill>
              </a:rPr>
              <a:t>日本の絵画資料</a:t>
            </a:r>
          </a:p>
        </p:txBody>
      </p:sp>
      <p:pic>
        <p:nvPicPr>
          <p:cNvPr id="20508" name="図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337904" y="2421049"/>
            <a:ext cx="2643187"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角丸四角形吹き出し 20"/>
          <p:cNvSpPr/>
          <p:nvPr/>
        </p:nvSpPr>
        <p:spPr>
          <a:xfrm>
            <a:off x="3567113" y="4146550"/>
            <a:ext cx="2566987" cy="395288"/>
          </a:xfrm>
          <a:prstGeom prst="wedgeRoundRectCallout">
            <a:avLst>
              <a:gd name="adj1" fmla="val 7038"/>
              <a:gd name="adj2" fmla="val -106630"/>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200" b="1" dirty="0">
                <a:solidFill>
                  <a:schemeClr val="tx1"/>
                </a:solidFill>
              </a:rPr>
              <a:t>透明水彩、水墨用具、帯状の紙、半紙、はさみ、テープ</a:t>
            </a:r>
          </a:p>
        </p:txBody>
      </p:sp>
      <p:sp>
        <p:nvSpPr>
          <p:cNvPr id="3" name="テキスト ボックス 2"/>
          <p:cNvSpPr txBox="1"/>
          <p:nvPr/>
        </p:nvSpPr>
        <p:spPr>
          <a:xfrm>
            <a:off x="1417638" y="749300"/>
            <a:ext cx="615950" cy="3608388"/>
          </a:xfrm>
          <a:prstGeom prst="rect">
            <a:avLst/>
          </a:prstGeom>
          <a:noFill/>
        </p:spPr>
        <p:txBody>
          <a:bodyPr vert="eaVert" wrap="none">
            <a:spAutoFit/>
          </a:bodyPr>
          <a:lstStyle/>
          <a:p>
            <a:pPr>
              <a:defRPr/>
            </a:pPr>
            <a:r>
              <a:rPr lang="ja-JP" altLang="en-US" sz="2800" dirty="0">
                <a:solidFill>
                  <a:schemeClr val="bg1"/>
                </a:solidFill>
                <a:effectLst>
                  <a:outerShdw blurRad="38100" dist="38100" dir="2700000" algn="tl">
                    <a:srgbClr val="000000">
                      <a:alpha val="43137"/>
                    </a:srgbClr>
                  </a:outerShdw>
                </a:effectLst>
                <a:ea typeface="ＭＳ Ｐゴシック" charset="-128"/>
              </a:rPr>
              <a:t>感性を動かす手がかり</a:t>
            </a:r>
          </a:p>
        </p:txBody>
      </p:sp>
      <p:sp>
        <p:nvSpPr>
          <p:cNvPr id="4" name="テキスト ボックス 3"/>
          <p:cNvSpPr txBox="1"/>
          <p:nvPr/>
        </p:nvSpPr>
        <p:spPr>
          <a:xfrm>
            <a:off x="2300288" y="5724525"/>
            <a:ext cx="2557462" cy="523875"/>
          </a:xfrm>
          <a:prstGeom prst="rect">
            <a:avLst/>
          </a:prstGeom>
          <a:noFill/>
        </p:spPr>
        <p:txBody>
          <a:bodyPr wrap="none">
            <a:spAutoFit/>
          </a:bodyPr>
          <a:lstStyle/>
          <a:p>
            <a:pPr>
              <a:defRPr/>
            </a:pPr>
            <a:r>
              <a:rPr lang="ja-JP" altLang="en-US" sz="2800" dirty="0">
                <a:solidFill>
                  <a:schemeClr val="bg1"/>
                </a:solidFill>
                <a:effectLst>
                  <a:outerShdw blurRad="38100" dist="38100" dir="2700000" algn="tl">
                    <a:srgbClr val="000000">
                      <a:alpha val="43137"/>
                    </a:srgbClr>
                  </a:outerShdw>
                </a:effectLst>
                <a:ea typeface="ＭＳ Ｐゴシック" charset="-128"/>
              </a:rPr>
              <a:t>調べる手がかり</a:t>
            </a:r>
          </a:p>
        </p:txBody>
      </p:sp>
      <p:sp>
        <p:nvSpPr>
          <p:cNvPr id="5" name="テキスト ボックス 4"/>
          <p:cNvSpPr txBox="1"/>
          <p:nvPr/>
        </p:nvSpPr>
        <p:spPr>
          <a:xfrm>
            <a:off x="7799388" y="2603500"/>
            <a:ext cx="614362" cy="3540125"/>
          </a:xfrm>
          <a:prstGeom prst="rect">
            <a:avLst/>
          </a:prstGeom>
          <a:noFill/>
        </p:spPr>
        <p:txBody>
          <a:bodyPr vert="eaVert" wrap="none">
            <a:spAutoFit/>
          </a:bodyPr>
          <a:lstStyle/>
          <a:p>
            <a:pPr>
              <a:defRPr/>
            </a:pPr>
            <a:r>
              <a:rPr lang="ja-JP" altLang="en-US" sz="2800" dirty="0">
                <a:solidFill>
                  <a:schemeClr val="bg1"/>
                </a:solidFill>
                <a:effectLst>
                  <a:outerShdw blurRad="38100" dist="38100" dir="2700000" algn="tl">
                    <a:srgbClr val="000000">
                      <a:alpha val="43137"/>
                    </a:srgbClr>
                  </a:outerShdw>
                </a:effectLst>
                <a:ea typeface="ＭＳ Ｐゴシック" charset="-128"/>
              </a:rPr>
              <a:t>知識をつなぐ手がかり</a:t>
            </a:r>
          </a:p>
        </p:txBody>
      </p:sp>
      <p:sp>
        <p:nvSpPr>
          <p:cNvPr id="6" name="テキスト ボックス 5"/>
          <p:cNvSpPr txBox="1"/>
          <p:nvPr/>
        </p:nvSpPr>
        <p:spPr>
          <a:xfrm>
            <a:off x="4700588" y="695325"/>
            <a:ext cx="4092575" cy="400050"/>
          </a:xfrm>
          <a:prstGeom prst="rect">
            <a:avLst/>
          </a:prstGeom>
          <a:noFill/>
        </p:spPr>
        <p:txBody>
          <a:bodyPr wrap="none">
            <a:spAutoFit/>
          </a:bodyPr>
          <a:lstStyle/>
          <a:p>
            <a:pPr>
              <a:defRPr/>
            </a:pPr>
            <a:r>
              <a:rPr lang="ja-JP" altLang="en-US" sz="2000" dirty="0">
                <a:solidFill>
                  <a:schemeClr val="bg1"/>
                </a:solidFill>
                <a:effectLst>
                  <a:outerShdw blurRad="38100" dist="38100" dir="2700000" algn="tl">
                    <a:srgbClr val="000000">
                      <a:alpha val="43137"/>
                    </a:srgbClr>
                  </a:outerShdw>
                </a:effectLst>
                <a:ea typeface="ＭＳ Ｐゴシック" charset="-128"/>
              </a:rPr>
              <a:t>日本の美の特徴を感じ取る手がかり</a:t>
            </a:r>
          </a:p>
        </p:txBody>
      </p:sp>
      <p:sp>
        <p:nvSpPr>
          <p:cNvPr id="34" name="四角形吹き出し 33"/>
          <p:cNvSpPr/>
          <p:nvPr/>
        </p:nvSpPr>
        <p:spPr>
          <a:xfrm>
            <a:off x="2357936" y="88900"/>
            <a:ext cx="2230438" cy="668338"/>
          </a:xfrm>
          <a:prstGeom prst="wedgeRectCallout">
            <a:avLst>
              <a:gd name="adj1" fmla="val -77134"/>
              <a:gd name="adj2" fmla="val -36670"/>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授業記録に授業環境を記録した例</a:t>
            </a:r>
            <a:endParaRPr lang="en-US" altLang="ja-JP" sz="1000" b="1" dirty="0">
              <a:solidFill>
                <a:srgbClr val="FF0000"/>
              </a:solidFill>
            </a:endParaRPr>
          </a:p>
          <a:p>
            <a:pPr>
              <a:defRPr/>
            </a:pPr>
            <a:r>
              <a:rPr lang="ja-JP" altLang="en-US" sz="1000" b="1" dirty="0">
                <a:solidFill>
                  <a:srgbClr val="FF0000"/>
                </a:solidFill>
              </a:rPr>
              <a:t>授業の様子ができるだけ伝わるように記録したい</a:t>
            </a:r>
            <a:endParaRPr lang="en-US" altLang="ja-JP" sz="1000" b="1" dirty="0">
              <a:solidFill>
                <a:srgbClr val="FF0000"/>
              </a:solidFill>
            </a:endParaRPr>
          </a:p>
        </p:txBody>
      </p:sp>
      <p:sp>
        <p:nvSpPr>
          <p:cNvPr id="35" name="テキスト ボックス 34"/>
          <p:cNvSpPr txBox="1"/>
          <p:nvPr/>
        </p:nvSpPr>
        <p:spPr>
          <a:xfrm>
            <a:off x="3323653" y="3370153"/>
            <a:ext cx="2647950" cy="523875"/>
          </a:xfrm>
          <a:prstGeom prst="rect">
            <a:avLst/>
          </a:prstGeom>
          <a:noFill/>
        </p:spPr>
        <p:txBody>
          <a:bodyPr wrap="none">
            <a:spAutoFit/>
          </a:bodyPr>
          <a:lstStyle/>
          <a:p>
            <a:pPr>
              <a:defRPr/>
            </a:pPr>
            <a:r>
              <a:rPr lang="ja-JP" altLang="en-US" sz="2800" dirty="0">
                <a:solidFill>
                  <a:schemeClr val="bg1"/>
                </a:solidFill>
                <a:effectLst>
                  <a:outerShdw blurRad="38100" dist="38100" dir="2700000" algn="tl">
                    <a:srgbClr val="000000">
                      <a:alpha val="43137"/>
                    </a:srgbClr>
                  </a:outerShdw>
                </a:effectLst>
                <a:ea typeface="ＭＳ Ｐゴシック" charset="-128"/>
              </a:rPr>
              <a:t>試行錯誤を奨励</a:t>
            </a:r>
          </a:p>
        </p:txBody>
      </p:sp>
    </p:spTree>
    <p:extLst>
      <p:ext uri="{BB962C8B-B14F-4D97-AF65-F5344CB8AC3E}">
        <p14:creationId xmlns:p14="http://schemas.microsoft.com/office/powerpoint/2010/main" val="12580261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Group 165"/>
          <p:cNvGraphicFramePr>
            <a:graphicFrameLocks noGrp="1"/>
          </p:cNvGraphicFramePr>
          <p:nvPr>
            <p:extLst>
              <p:ext uri="{D42A27DB-BD31-4B8C-83A1-F6EECF244321}">
                <p14:modId xmlns:p14="http://schemas.microsoft.com/office/powerpoint/2010/main" val="3705780553"/>
              </p:ext>
            </p:extLst>
          </p:nvPr>
        </p:nvGraphicFramePr>
        <p:xfrm>
          <a:off x="122871" y="1000919"/>
          <a:ext cx="1978024" cy="4057177"/>
        </p:xfrm>
        <a:graphic>
          <a:graphicData uri="http://schemas.openxmlformats.org/drawingml/2006/table">
            <a:tbl>
              <a:tblPr bandCol="1"/>
              <a:tblGrid>
                <a:gridCol w="231229">
                  <a:extLst>
                    <a:ext uri="{9D8B030D-6E8A-4147-A177-3AD203B41FA5}"/>
                  </a:extLst>
                </a:gridCol>
                <a:gridCol w="281906">
                  <a:extLst>
                    <a:ext uri="{9D8B030D-6E8A-4147-A177-3AD203B41FA5}"/>
                  </a:extLst>
                </a:gridCol>
                <a:gridCol w="333756">
                  <a:extLst>
                    <a:ext uri="{9D8B030D-6E8A-4147-A177-3AD203B41FA5}"/>
                  </a:extLst>
                </a:gridCol>
                <a:gridCol w="298326">
                  <a:extLst>
                    <a:ext uri="{9D8B030D-6E8A-4147-A177-3AD203B41FA5}"/>
                  </a:extLst>
                </a:gridCol>
                <a:gridCol w="290916">
                  <a:extLst>
                    <a:ext uri="{9D8B030D-6E8A-4147-A177-3AD203B41FA5}"/>
                  </a:extLst>
                </a:gridCol>
                <a:gridCol w="290917">
                  <a:extLst>
                    <a:ext uri="{9D8B030D-6E8A-4147-A177-3AD203B41FA5}"/>
                  </a:extLst>
                </a:gridCol>
                <a:gridCol w="250974">
                  <a:extLst>
                    <a:ext uri="{9D8B030D-6E8A-4147-A177-3AD203B41FA5}"/>
                  </a:extLst>
                </a:gridCol>
              </a:tblGrid>
              <a:tr h="253156">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指導項目</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rPr>
                        <a:t>追加・削除</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して使用）</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extLst>
              </a:tr>
              <a:tr h="23826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１</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２</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３</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４</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５</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６</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endParaRPr>
                    </a:p>
                  </a:txBody>
                  <a:tcPr marL="91423" marR="91423" marT="45739" marB="4573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70094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a:ln>
                            <a:noFill/>
                          </a:ln>
                          <a:solidFill>
                            <a:schemeClr val="tx1"/>
                          </a:solidFill>
                          <a:effectLst/>
                          <a:latin typeface="Calibri" pitchFamily="34" charset="0"/>
                          <a:ea typeface="ＭＳ Ｐゴシック" charset="-128"/>
                        </a:rPr>
                        <a:t>知識・技能</a:t>
                      </a:r>
                      <a:endParaRPr kumimoji="1" lang="en-US" altLang="ja" sz="800" b="0" i="0" u="none" strike="noStrike" cap="none" normalizeH="0" baseline="0" dirty="0">
                        <a:ln>
                          <a:noFill/>
                        </a:ln>
                        <a:solidFill>
                          <a:schemeClr val="tx1"/>
                        </a:solidFill>
                        <a:effectLst/>
                        <a:latin typeface="Calibri" pitchFamily="34" charset="0"/>
                        <a:ea typeface="ＭＳ Ｐゴシック" charset="-128"/>
                      </a:endParaRP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創造的技能</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素材</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　</a:t>
                      </a: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用具</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美術史</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形の造形要素</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色の造形要素</a:t>
                      </a:r>
                      <a:endParaRPr kumimoji="1" lang="en-US" altLang="ja"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社会と美術</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知的財産等</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6487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 altLang="en-US" sz="800" b="0" i="0" u="none" strike="noStrike" kern="1200" cap="none" normalizeH="0" baseline="0" dirty="0">
                          <a:ln>
                            <a:noFill/>
                          </a:ln>
                          <a:solidFill>
                            <a:schemeClr val="tx1"/>
                          </a:solidFill>
                          <a:effectLst/>
                          <a:latin typeface="Calibri" pitchFamily="34" charset="0"/>
                          <a:ea typeface="ＭＳ Ｐゴシック" charset="-128"/>
                          <a:cs typeface="+mn-cs"/>
                        </a:rPr>
                        <a:t>思考</a:t>
                      </a: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力</a:t>
                      </a:r>
                      <a:r>
                        <a:rPr kumimoji="1" lang="ja" altLang="en-US" sz="800" b="0" i="0" u="none" strike="noStrike" kern="1200" cap="none" normalizeH="0" baseline="0" dirty="0">
                          <a:ln>
                            <a:noFill/>
                          </a:ln>
                          <a:solidFill>
                            <a:schemeClr val="tx1"/>
                          </a:solidFill>
                          <a:effectLst/>
                          <a:latin typeface="Calibri" pitchFamily="34" charset="0"/>
                          <a:ea typeface="ＭＳ Ｐゴシック" charset="-128"/>
                          <a:cs typeface="+mn-cs"/>
                        </a:rPr>
                        <a:t>・判断</a:t>
                      </a: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力・表現力</a:t>
                      </a: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CBE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五感を働かせた観察</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自分</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の主題</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社会の課題</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r>
                        <a:rPr kumimoji="1" lang="ja-JP" altLang="en-US" sz="800" dirty="0" smtClean="0">
                          <a:latin typeface="ＭＳ Ｐゴシック" panose="020B0600070205080204" pitchFamily="50" charset="-128"/>
                          <a:ea typeface="ＭＳ Ｐゴシック" panose="020B0600070205080204" pitchFamily="50" charset="-128"/>
                        </a:rPr>
                        <a:t>情報収集・活用</a:t>
                      </a:r>
                      <a:endParaRPr kumimoji="1" lang="ja-JP" altLang="en-US" sz="800"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論理的</a:t>
                      </a:r>
                      <a:r>
                        <a:rPr kumimoji="1" lang="ja"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批判的思考</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発想・構想</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企画</a:t>
                      </a:r>
                      <a:endParaRPr kumimoji="1" lang="en-US"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extLst>
                  <a:ext uri="{0D108BD9-81ED-4DB2-BD59-A6C34878D82A}"/>
                </a:extLst>
              </a:tr>
              <a:tr h="69387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試作、</a:t>
                      </a: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思索、探究</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課題解決、</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やり抜く</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tcPr>
                </a:tc>
                <a:tc>
                  <a:txBody>
                    <a:bodyPr/>
                    <a:lstStyle/>
                    <a:p>
                      <a:endParaRPr lang="ja-JP" altLang="en-US">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0054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主体的に学習に取り組む態度</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1"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68A"/>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美の感性、</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自分の価値</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未来への責任社会参加</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身体と意思の統合</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自己・自国文化理解</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他者・異文化理解</a:t>
                      </a: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協働　</a:t>
                      </a:r>
                      <a:r>
                        <a:rPr kumimoji="1" lang="ja-JP" altLang="en-US" sz="7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リーダー・フォロアー</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bg1"/>
                    </a:solidFill>
                  </a:tcPr>
                </a:tc>
                <a:extLst>
                  <a:ext uri="{0D108BD9-81ED-4DB2-BD59-A6C34878D82A}"/>
                </a:extLst>
              </a:tr>
              <a:tr h="693945">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自己調整力</a:t>
                      </a: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共感</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rPr>
                        <a:t>洞察</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sz="800"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hemeClr val="tx1"/>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ja-JP" altLang="en-US" dirty="0">
                        <a:latin typeface="ＭＳ Ｐゴシック" panose="020B0600070205080204" pitchFamily="50" charset="-128"/>
                        <a:ea typeface="ＭＳ Ｐゴシック" panose="020B0600070205080204" pitchFamily="50" charset="-128"/>
                      </a:endParaRPr>
                    </a:p>
                  </a:txBody>
                  <a:tcPr marL="0" marR="0" marT="72001" marB="0" vert="eaVert"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629923695"/>
              </p:ext>
            </p:extLst>
          </p:nvPr>
        </p:nvGraphicFramePr>
        <p:xfrm>
          <a:off x="2222500" y="2700338"/>
          <a:ext cx="5616575" cy="4062412"/>
        </p:xfrm>
        <a:graphic>
          <a:graphicData uri="http://schemas.openxmlformats.org/drawingml/2006/table">
            <a:tbl>
              <a:tblPr/>
              <a:tblGrid>
                <a:gridCol w="5616575">
                  <a:extLst>
                    <a:ext uri="{9D8B030D-6E8A-4147-A177-3AD203B41FA5}"/>
                  </a:extLst>
                </a:gridCol>
              </a:tblGrid>
              <a:tr h="25955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1" i="0" u="none" strike="noStrike" kern="1200" cap="none" normalizeH="0" baseline="0" smtClean="0">
                          <a:ln>
                            <a:noFill/>
                          </a:ln>
                          <a:solidFill>
                            <a:srgbClr val="000000"/>
                          </a:solidFill>
                          <a:effectLst/>
                          <a:latin typeface="ＭＳ Ｐゴシック" charset="-128"/>
                          <a:ea typeface="ＭＳ Ｐゴシック" charset="-128"/>
                          <a:cs typeface="Times New Roman" pitchFamily="18" charset="0"/>
                        </a:rPr>
                        <a:t>どのように学ぶか</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？（アクティブ</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ラーニング）</a:t>
                      </a:r>
                      <a:r>
                        <a:rPr kumimoji="0" lang="ja-JP" altLang="en-US" sz="1000" b="0" i="0" u="none" strike="noStrike" cap="none" normalizeH="0" baseline="0" dirty="0">
                          <a:ln>
                            <a:noFill/>
                          </a:ln>
                          <a:solidFill>
                            <a:srgbClr val="FF0000"/>
                          </a:solidFill>
                          <a:effectLst/>
                          <a:latin typeface="ＭＳ Ｐゴシック" charset="-128"/>
                          <a:ea typeface="ＭＳ Ｐゴシック" charset="-128"/>
                          <a:cs typeface="Times New Roman" pitchFamily="18" charset="0"/>
                        </a:rPr>
                        <a:t>　</a:t>
                      </a:r>
                      <a:endParaRPr kumimoji="0" lang="ja-JP" altLang="en-US" sz="10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endParaRPr>
                    </a:p>
                  </a:txBody>
                  <a:tcPr marL="91404" marR="91404" marT="45728" marB="45728"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38028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1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endParaRPr kumimoji="0" lang="en-US" altLang="ja-JP"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000000"/>
                        </a:solidFill>
                        <a:effectLst/>
                        <a:latin typeface="ＭＳ 明朝" pitchFamily="17" charset="-128"/>
                        <a:ea typeface="ＭＳ 明朝" pitchFamily="17" charset="-128"/>
                        <a:cs typeface="Times New Roman" pitchFamily="18" charset="0"/>
                      </a:endParaRPr>
                    </a:p>
                  </a:txBody>
                  <a:tcPr marL="91404" marR="91404" marT="45728" marB="45728"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cxnSp>
        <p:nvCxnSpPr>
          <p:cNvPr id="3" name="直線矢印コネクタ 2"/>
          <p:cNvCxnSpPr/>
          <p:nvPr/>
        </p:nvCxnSpPr>
        <p:spPr>
          <a:xfrm>
            <a:off x="5319712" y="3521075"/>
            <a:ext cx="1" cy="29289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Group 315"/>
          <p:cNvGraphicFramePr>
            <a:graphicFrameLocks noGrp="1"/>
          </p:cNvGraphicFramePr>
          <p:nvPr/>
        </p:nvGraphicFramePr>
        <p:xfrm>
          <a:off x="109538" y="5176838"/>
          <a:ext cx="1966912" cy="1566862"/>
        </p:xfrm>
        <a:graphic>
          <a:graphicData uri="http://schemas.openxmlformats.org/drawingml/2006/table">
            <a:tbl>
              <a:tblPr/>
              <a:tblGrid>
                <a:gridCol w="1966912">
                  <a:extLst>
                    <a:ext uri="{9D8B030D-6E8A-4147-A177-3AD203B41FA5}"/>
                  </a:extLst>
                </a:gridCol>
              </a:tblGrid>
              <a:tr h="28843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生徒のこれまでの学び</a:t>
                      </a:r>
                      <a:endParaRPr kumimoji="0" lang="en-US" altLang="ja-JP" sz="9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～小・中の内容の連続性～</a:t>
                      </a:r>
                    </a:p>
                  </a:txBody>
                  <a:tcPr marL="90100" marR="901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extLst>
              </a:tr>
              <a:tr h="12784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風神雷神図や菱田春草の落ち葉屏風絵、鳥獣戯画鑑賞者いる。</a:t>
                      </a: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顔料を体験した生徒がいる。</a:t>
                      </a: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一方で、墨絵の体験ない</a:t>
                      </a: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生徒も多い。</a:t>
                      </a: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0100" marR="901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graphicFrame>
        <p:nvGraphicFramePr>
          <p:cNvPr id="37" name="Group 317"/>
          <p:cNvGraphicFramePr>
            <a:graphicFrameLocks noGrp="1"/>
          </p:cNvGraphicFramePr>
          <p:nvPr/>
        </p:nvGraphicFramePr>
        <p:xfrm>
          <a:off x="131763" y="260350"/>
          <a:ext cx="3889374" cy="623888"/>
        </p:xfrm>
        <a:graphic>
          <a:graphicData uri="http://schemas.openxmlformats.org/drawingml/2006/table">
            <a:tbl>
              <a:tblPr/>
              <a:tblGrid>
                <a:gridCol w="1113187">
                  <a:extLst>
                    <a:ext uri="{9D8B030D-6E8A-4147-A177-3AD203B41FA5}"/>
                  </a:extLst>
                </a:gridCol>
                <a:gridCol w="932243">
                  <a:extLst>
                    <a:ext uri="{9D8B030D-6E8A-4147-A177-3AD203B41FA5}"/>
                  </a:extLst>
                </a:gridCol>
                <a:gridCol w="921972">
                  <a:extLst>
                    <a:ext uri="{9D8B030D-6E8A-4147-A177-3AD203B41FA5}"/>
                  </a:extLst>
                </a:gridCol>
                <a:gridCol w="921972">
                  <a:extLst>
                    <a:ext uri="{9D8B030D-6E8A-4147-A177-3AD203B41FA5}"/>
                  </a:extLst>
                </a:gridCol>
              </a:tblGrid>
              <a:tr h="228061">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指導ユニット</a:t>
                      </a:r>
                      <a:endParaRPr kumimoji="1" lang="en-US" altLang="ja-JP" sz="1200" b="1" i="0" u="none" strike="noStrike" cap="none" normalizeH="0" baseline="0" dirty="0">
                        <a:ln>
                          <a:noFill/>
                        </a:ln>
                        <a:solidFill>
                          <a:schemeClr val="bg1"/>
                        </a:solidFill>
                        <a:effectLst/>
                        <a:latin typeface="Arial" charset="0"/>
                        <a:ea typeface="ＭＳ Ｐゴシック" charset="-128"/>
                      </a:endParaRPr>
                    </a:p>
                  </a:txBody>
                  <a:tcPr marL="91525" marR="91525" marT="45399" marB="453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発想・構想</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9" marB="45399"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創造的技能</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9" marB="45399" anchor="ctr"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鑑賞</a:t>
                      </a:r>
                      <a:endParaRPr kumimoji="1" lang="en-US" altLang="ja-JP" sz="900" b="0" i="0" u="none" strike="noStrike" cap="none" normalizeH="0" baseline="0" dirty="0">
                        <a:ln>
                          <a:noFill/>
                        </a:ln>
                        <a:solidFill>
                          <a:schemeClr val="tx1"/>
                        </a:solidFill>
                        <a:effectLst/>
                        <a:latin typeface="Arial" charset="0"/>
                        <a:ea typeface="ＭＳ Ｐゴシック" charset="-128"/>
                      </a:endParaRPr>
                    </a:p>
                  </a:txBody>
                  <a:tcPr marL="91525" marR="91525" marT="45399" marB="45399" anchor="ctr" horzOverflow="overflow">
                    <a:lnL w="635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395827">
                <a:tc vMerge="1">
                  <a:txBody>
                    <a:bodyPr/>
                    <a:lstStyle/>
                    <a:p>
                      <a:endParaRPr kumimoji="1" lang="ja-JP" altLang="en-US"/>
                    </a:p>
                  </a:txBody>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②　自分の中の日本の美意識を探り、自分の　</a:t>
                      </a:r>
                      <a:endParaRPr kumimoji="1" lang="en-US" altLang="ja-JP" sz="1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　　 時空間を構想する</a:t>
                      </a:r>
                    </a:p>
                  </a:txBody>
                  <a:tcPr marL="91525" marR="91525" marT="45399" marB="453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extLst>
              </a:tr>
            </a:tbl>
          </a:graphicData>
        </a:graphic>
      </p:graphicFrame>
      <p:sp>
        <p:nvSpPr>
          <p:cNvPr id="24609" name="円/楕円 22"/>
          <p:cNvSpPr>
            <a:spLocks noChangeArrowheads="1"/>
          </p:cNvSpPr>
          <p:nvPr/>
        </p:nvSpPr>
        <p:spPr bwMode="auto">
          <a:xfrm>
            <a:off x="7781925" y="534988"/>
            <a:ext cx="512763" cy="19685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24610" name="テキスト ボックス 27"/>
          <p:cNvSpPr txBox="1">
            <a:spLocks noChangeArrowheads="1"/>
          </p:cNvSpPr>
          <p:nvPr/>
        </p:nvSpPr>
        <p:spPr bwMode="auto">
          <a:xfrm>
            <a:off x="4157663" y="25400"/>
            <a:ext cx="147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r>
              <a:rPr lang="ja-JP" altLang="en-US" sz="900">
                <a:latin typeface="Verdana" pitchFamily="34" charset="0"/>
              </a:rPr>
              <a:t>小学校　　中学校　　高校</a:t>
            </a:r>
          </a:p>
        </p:txBody>
      </p:sp>
      <p:graphicFrame>
        <p:nvGraphicFramePr>
          <p:cNvPr id="17" name="Group 271"/>
          <p:cNvGraphicFramePr>
            <a:graphicFrameLocks noGrp="1"/>
          </p:cNvGraphicFramePr>
          <p:nvPr>
            <p:extLst>
              <p:ext uri="{D42A27DB-BD31-4B8C-83A1-F6EECF244321}">
                <p14:modId xmlns:p14="http://schemas.microsoft.com/office/powerpoint/2010/main" val="147408393"/>
              </p:ext>
            </p:extLst>
          </p:nvPr>
        </p:nvGraphicFramePr>
        <p:xfrm>
          <a:off x="2216150" y="976313"/>
          <a:ext cx="5595938" cy="1584608"/>
        </p:xfrm>
        <a:graphic>
          <a:graphicData uri="http://schemas.openxmlformats.org/drawingml/2006/table">
            <a:tbl>
              <a:tblPr/>
              <a:tblGrid>
                <a:gridCol w="2850859">
                  <a:extLst>
                    <a:ext uri="{9D8B030D-6E8A-4147-A177-3AD203B41FA5}"/>
                  </a:extLst>
                </a:gridCol>
                <a:gridCol w="2745079">
                  <a:extLst>
                    <a:ext uri="{9D8B030D-6E8A-4147-A177-3AD203B41FA5}"/>
                  </a:extLst>
                </a:gridCol>
              </a:tblGrid>
              <a:tr h="27410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何ができるように</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なるか</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rPr>
                        <a:t>？（</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rPr>
                        <a:t>資質・能力）</a:t>
                      </a:r>
                      <a:r>
                        <a:rPr kumimoji="0" lang="ja-JP" altLang="en-US" sz="1000" b="0" i="0" u="none" strike="noStrike" cap="none" normalizeH="0" baseline="0" dirty="0">
                          <a:ln>
                            <a:noFill/>
                          </a:ln>
                          <a:solidFill>
                            <a:srgbClr val="FF0000"/>
                          </a:solidFill>
                          <a:effectLst/>
                          <a:latin typeface="ＭＳ Ｐゴシック" charset="-128"/>
                          <a:ea typeface="ＭＳ Ｐゴシック" charset="-128"/>
                        </a:rPr>
                        <a:t>　</a:t>
                      </a:r>
                      <a:r>
                        <a:rPr kumimoji="0" lang="ja-JP" altLang="en-US" sz="1200" b="0" i="0" u="none" strike="noStrike" cap="none" normalizeH="0" baseline="0" dirty="0">
                          <a:ln>
                            <a:noFill/>
                          </a:ln>
                          <a:solidFill>
                            <a:srgbClr val="FF0000"/>
                          </a:solidFill>
                          <a:effectLst/>
                          <a:latin typeface="ＭＳ Ｐゴシック" charset="-128"/>
                          <a:ea typeface="ＭＳ Ｐゴシック" charset="-128"/>
                        </a:rPr>
                        <a:t>　</a:t>
                      </a:r>
                      <a:endParaRPr kumimoji="0" lang="en-US" altLang="ja-JP" sz="1200" b="0" i="0" u="none" strike="noStrike" cap="none" normalizeH="0" baseline="0" dirty="0">
                        <a:ln>
                          <a:noFill/>
                        </a:ln>
                        <a:solidFill>
                          <a:srgbClr val="FF0000"/>
                        </a:solidFill>
                        <a:effectLst/>
                        <a:latin typeface="ＭＳ Ｐゴシック" charset="-128"/>
                        <a:ea typeface="ＭＳ Ｐゴシック" charset="-128"/>
                      </a:endParaRPr>
                    </a:p>
                  </a:txBody>
                  <a:tcPr marL="91472" marR="91472" marT="45632" marB="4563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Times New Roman" pitchFamily="18" charset="0"/>
                        </a:rPr>
                        <a:t>何を</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Times New Roman" pitchFamily="18" charset="0"/>
                        </a:rPr>
                        <a:t>学ぶか</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？（学習指導内容）</a:t>
                      </a:r>
                      <a:r>
                        <a:rPr kumimoji="0" lang="ja-JP" altLang="en-US" sz="12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a:t>
                      </a:r>
                      <a:r>
                        <a:rPr kumimoji="0" lang="ja-JP" altLang="en-US" sz="1200" b="0" i="0" u="none" strike="noStrike" cap="none" normalizeH="0" baseline="0" dirty="0">
                          <a:ln>
                            <a:noFill/>
                          </a:ln>
                          <a:solidFill>
                            <a:srgbClr val="FF0000"/>
                          </a:solidFill>
                          <a:effectLst/>
                          <a:latin typeface="ＭＳ Ｐゴシック" charset="-128"/>
                          <a:ea typeface="ＭＳ Ｐゴシック" charset="-128"/>
                          <a:cs typeface="Times New Roman" pitchFamily="18" charset="0"/>
                        </a:rPr>
                        <a:t>　</a:t>
                      </a:r>
                    </a:p>
                  </a:txBody>
                  <a:tcPr marL="91472" marR="91472" marT="45632" marB="4563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extLst>
              </a:tr>
              <a:tr h="13102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・日本の美術の特徴に見られる美意識を感じ取り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構想の過程で自分なりの考えを持つ。</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・各自情報収集して課題解決を図り、思考を深め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評価規準（三面の空間で時空間を構想する過程で、日本美術の色や形の特徴から美意識を感じ取り、自分の考えを持とうとしている。）</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txBody>
                  <a:tcPr marL="91472" marR="91472" marT="45632" marB="4563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・襖絵でつくる時空間を構想しながら、額装した美術品としてではなく生活文化の日本の美意識を理解する。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・作成した襖絵空間を書画カメラを視点に見立てて動かして鑑賞し合い、構図など日本の美術の特徴の必然性を感じ取り、特性を生かした構想を再考する。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txBody>
                  <a:tcPr marL="91472" marR="91472" marT="45632" marB="4563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18" name="円/楕円 17"/>
          <p:cNvSpPr/>
          <p:nvPr/>
        </p:nvSpPr>
        <p:spPr>
          <a:xfrm>
            <a:off x="2166938" y="908050"/>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latin typeface="ＤＦ特太ゴシック体" pitchFamily="49" charset="-128"/>
                <a:ea typeface="ＤＦ特太ゴシック体" pitchFamily="49" charset="-128"/>
              </a:rPr>
              <a:t>１</a:t>
            </a:r>
          </a:p>
        </p:txBody>
      </p:sp>
      <p:sp>
        <p:nvSpPr>
          <p:cNvPr id="19" name="円/楕円 18"/>
          <p:cNvSpPr/>
          <p:nvPr/>
        </p:nvSpPr>
        <p:spPr>
          <a:xfrm>
            <a:off x="5065713" y="908050"/>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latin typeface="ＤＦ特太ゴシック体" pitchFamily="49" charset="-128"/>
                <a:ea typeface="ＤＦ特太ゴシック体" pitchFamily="49" charset="-128"/>
              </a:rPr>
              <a:t>２</a:t>
            </a:r>
          </a:p>
        </p:txBody>
      </p:sp>
      <p:sp>
        <p:nvSpPr>
          <p:cNvPr id="23" name="右矢印 27"/>
          <p:cNvSpPr/>
          <p:nvPr/>
        </p:nvSpPr>
        <p:spPr>
          <a:xfrm rot="5400000">
            <a:off x="6791325" y="2420938"/>
            <a:ext cx="301625" cy="396875"/>
          </a:xfrm>
          <a:prstGeom prst="rightArrow">
            <a:avLst>
              <a:gd name="adj1" fmla="val 50000"/>
              <a:gd name="adj2" fmla="val 548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右矢印 23"/>
          <p:cNvSpPr/>
          <p:nvPr/>
        </p:nvSpPr>
        <p:spPr>
          <a:xfrm>
            <a:off x="1843088" y="5838825"/>
            <a:ext cx="396875" cy="5746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aphicFrame>
        <p:nvGraphicFramePr>
          <p:cNvPr id="39" name="Group 184"/>
          <p:cNvGraphicFramePr>
            <a:graphicFrameLocks noGrp="1"/>
          </p:cNvGraphicFramePr>
          <p:nvPr>
            <p:extLst>
              <p:ext uri="{D42A27DB-BD31-4B8C-83A1-F6EECF244321}">
                <p14:modId xmlns:p14="http://schemas.microsoft.com/office/powerpoint/2010/main" val="178270562"/>
              </p:ext>
            </p:extLst>
          </p:nvPr>
        </p:nvGraphicFramePr>
        <p:xfrm>
          <a:off x="4068763" y="333375"/>
          <a:ext cx="4943475" cy="509589"/>
        </p:xfrm>
        <a:graphic>
          <a:graphicData uri="http://schemas.openxmlformats.org/drawingml/2006/table">
            <a:tbl>
              <a:tblPr/>
              <a:tblGrid>
                <a:gridCol w="647700"/>
                <a:gridCol w="828675"/>
                <a:gridCol w="1476375"/>
                <a:gridCol w="1152525"/>
                <a:gridCol w="838200"/>
              </a:tblGrid>
              <a:tr h="243135">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tx1"/>
                          </a:solidFill>
                          <a:effectLst/>
                          <a:latin typeface="Arial" charset="0"/>
                          <a:ea typeface="ＭＳ Ｐゴシック" charset="-128"/>
                        </a:rPr>
                        <a:t>題材名</a:t>
                      </a:r>
                    </a:p>
                  </a:txBody>
                  <a:tcPr marL="91463" marR="91463" marT="45368" marB="45368"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2">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charset="-128"/>
                        </a:rPr>
                        <a:t>自分の感性を探ろう～日本文化と襖絵　　　　　　　　</a:t>
                      </a:r>
                    </a:p>
                  </a:txBody>
                  <a:tcPr marL="91463" marR="91463" marT="45368" marB="45368"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1" i="0" u="none" strike="noStrike" cap="none" normalizeH="0" baseline="0" dirty="0" smtClean="0">
                          <a:ln>
                            <a:noFill/>
                          </a:ln>
                          <a:solidFill>
                            <a:schemeClr val="tx1"/>
                          </a:solidFill>
                          <a:effectLst/>
                          <a:latin typeface="Verdana" charset="0"/>
                          <a:ea typeface="ＭＳ Ｐゴシック" charset="-128"/>
                        </a:rPr>
                        <a:t>指導案など資料</a:t>
                      </a:r>
                    </a:p>
                  </a:txBody>
                  <a:tcPr marL="91463" marR="91463" marT="45368" marB="45368"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63" marR="91463" marT="45368" marB="45368" anchor="ctr" horzOverflow="overflow">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66453">
                <a:tc gridSpan="2">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Calibri" charset="0"/>
                          <a:ea typeface="ＭＳ Ｐゴシック" charset="-128"/>
                        </a:rPr>
                        <a:t>導入／展開／まとめ</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63" marR="91463" marT="45368" marB="4536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charset="0"/>
                        <a:ea typeface="ＭＳ Ｐゴシック" charset="-128"/>
                      </a:endParaRPr>
                    </a:p>
                  </a:txBody>
                  <a:tcPr marL="91463" marR="91463" marT="45368" marB="45368"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sng" strike="noStrike" cap="none" normalizeH="0" baseline="0" dirty="0" smtClean="0">
                          <a:ln>
                            <a:noFill/>
                          </a:ln>
                          <a:solidFill>
                            <a:schemeClr val="tx1"/>
                          </a:solidFill>
                          <a:effectLst/>
                          <a:latin typeface="Arial" charset="0"/>
                          <a:ea typeface="ＭＳ Ｐゴシック" charset="-128"/>
                        </a:rPr>
                        <a:t>（２</a:t>
                      </a:r>
                      <a:r>
                        <a:rPr kumimoji="1" lang="en-US" altLang="ja-JP" sz="900" b="0" i="0" u="sng" strike="noStrike" cap="none" normalizeH="0" baseline="0" dirty="0" smtClean="0">
                          <a:ln>
                            <a:noFill/>
                          </a:ln>
                          <a:solidFill>
                            <a:schemeClr val="tx1"/>
                          </a:solidFill>
                          <a:effectLst/>
                          <a:latin typeface="Arial" charset="0"/>
                          <a:ea typeface="ＭＳ Ｐゴシック" charset="-128"/>
                        </a:rPr>
                        <a:t>-4</a:t>
                      </a:r>
                      <a:r>
                        <a:rPr kumimoji="1" lang="ja-JP" altLang="en-US" sz="900" b="0" i="0" u="sng" strike="noStrike" cap="none" normalizeH="0" baseline="0" dirty="0" smtClean="0">
                          <a:ln>
                            <a:noFill/>
                          </a:ln>
                          <a:solidFill>
                            <a:schemeClr val="tx1"/>
                          </a:solidFill>
                          <a:effectLst/>
                          <a:latin typeface="Arial" charset="0"/>
                          <a:ea typeface="ＭＳ Ｐゴシック" charset="-128"/>
                        </a:rPr>
                        <a:t>）時間目</a:t>
                      </a:r>
                    </a:p>
                  </a:txBody>
                  <a:tcPr marL="91463" marR="91463" marT="45368" marB="4536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1"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63" marR="91463" marT="45368" marB="45368"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63" marR="91463" marT="45368" marB="45368" anchor="ctr" horzOverflow="overflow">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r>
            </a:tbl>
          </a:graphicData>
        </a:graphic>
      </p:graphicFrame>
      <p:sp>
        <p:nvSpPr>
          <p:cNvPr id="24645" name="円/楕円 29"/>
          <p:cNvSpPr>
            <a:spLocks noChangeArrowheads="1"/>
          </p:cNvSpPr>
          <p:nvPr/>
        </p:nvSpPr>
        <p:spPr bwMode="auto">
          <a:xfrm>
            <a:off x="5162550" y="39688"/>
            <a:ext cx="468313" cy="201612"/>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24646" name="円/楕円 29"/>
          <p:cNvSpPr>
            <a:spLocks noChangeArrowheads="1"/>
          </p:cNvSpPr>
          <p:nvPr/>
        </p:nvSpPr>
        <p:spPr bwMode="auto">
          <a:xfrm>
            <a:off x="1314450" y="280988"/>
            <a:ext cx="792163" cy="2190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24647" name="円/楕円 29"/>
          <p:cNvSpPr>
            <a:spLocks noChangeArrowheads="1"/>
          </p:cNvSpPr>
          <p:nvPr/>
        </p:nvSpPr>
        <p:spPr bwMode="auto">
          <a:xfrm>
            <a:off x="4156075" y="592138"/>
            <a:ext cx="468313"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24648" name="円/楕円 29"/>
          <p:cNvSpPr>
            <a:spLocks noChangeArrowheads="1"/>
          </p:cNvSpPr>
          <p:nvPr/>
        </p:nvSpPr>
        <p:spPr bwMode="auto">
          <a:xfrm>
            <a:off x="8185150" y="631825"/>
            <a:ext cx="468313" cy="201613"/>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sp>
        <p:nvSpPr>
          <p:cNvPr id="36" name="角丸四角形 35"/>
          <p:cNvSpPr/>
          <p:nvPr/>
        </p:nvSpPr>
        <p:spPr>
          <a:xfrm>
            <a:off x="2339975" y="5878513"/>
            <a:ext cx="2651125" cy="568215"/>
          </a:xfrm>
          <a:prstGeom prst="round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defRPr/>
            </a:pPr>
            <a:r>
              <a:rPr lang="ja-JP" altLang="en-US" sz="1000" dirty="0">
                <a:solidFill>
                  <a:schemeClr val="tx1"/>
                </a:solidFill>
              </a:rPr>
              <a:t>時間観がより表現できるように、先人の絵を一部参考にしたり、構図を工夫したりして</a:t>
            </a:r>
            <a:r>
              <a:rPr lang="ja-JP" altLang="en-US" sz="1000" dirty="0" smtClean="0">
                <a:solidFill>
                  <a:schemeClr val="tx1"/>
                </a:solidFill>
              </a:rPr>
              <a:t>、再考しよう。</a:t>
            </a:r>
            <a:endParaRPr lang="ja-JP" altLang="en-US" sz="1000" dirty="0">
              <a:solidFill>
                <a:schemeClr val="tx1"/>
              </a:solidFill>
            </a:endParaRPr>
          </a:p>
        </p:txBody>
      </p:sp>
      <p:sp>
        <p:nvSpPr>
          <p:cNvPr id="38" name="角丸四角形 37"/>
          <p:cNvSpPr/>
          <p:nvPr/>
        </p:nvSpPr>
        <p:spPr>
          <a:xfrm>
            <a:off x="2339975" y="4914900"/>
            <a:ext cx="2673350" cy="588963"/>
          </a:xfrm>
          <a:prstGeom prst="round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defRPr/>
            </a:pPr>
            <a:r>
              <a:rPr lang="ja-JP" altLang="en-US" sz="1000" dirty="0">
                <a:solidFill>
                  <a:schemeClr val="tx1"/>
                </a:solidFill>
              </a:rPr>
              <a:t>書画カメラで写して空間をイメージしよう。具象物の場所を動かしながら構図を考えよう</a:t>
            </a:r>
            <a:r>
              <a:rPr lang="ja-JP" altLang="en-US" sz="1000" dirty="0" smtClean="0">
                <a:solidFill>
                  <a:schemeClr val="tx1"/>
                </a:solidFill>
              </a:rPr>
              <a:t>。</a:t>
            </a:r>
            <a:endParaRPr lang="en-US" altLang="ja-JP" sz="1000" dirty="0" smtClean="0">
              <a:solidFill>
                <a:schemeClr val="tx1"/>
              </a:solidFill>
            </a:endParaRPr>
          </a:p>
          <a:p>
            <a:pPr eaLnBrk="1" hangingPunct="1">
              <a:defRPr/>
            </a:pPr>
            <a:r>
              <a:rPr lang="ja-JP" altLang="en-US" sz="1000" dirty="0" smtClean="0">
                <a:solidFill>
                  <a:schemeClr val="tx1"/>
                </a:solidFill>
              </a:rPr>
              <a:t>その過程で日本の美の特徴を見つけていこう。</a:t>
            </a:r>
            <a:endParaRPr lang="en-US" altLang="ja-JP" sz="1000" dirty="0">
              <a:solidFill>
                <a:schemeClr val="tx1"/>
              </a:solidFill>
            </a:endParaRPr>
          </a:p>
        </p:txBody>
      </p:sp>
      <p:sp>
        <p:nvSpPr>
          <p:cNvPr id="40" name="円/楕円 39"/>
          <p:cNvSpPr/>
          <p:nvPr/>
        </p:nvSpPr>
        <p:spPr>
          <a:xfrm>
            <a:off x="317870" y="3765809"/>
            <a:ext cx="282575"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1539284" y="2276181"/>
            <a:ext cx="282575"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1210441" y="1519238"/>
            <a:ext cx="341709"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角丸四角形 43"/>
          <p:cNvSpPr/>
          <p:nvPr/>
        </p:nvSpPr>
        <p:spPr>
          <a:xfrm>
            <a:off x="2351088" y="4075113"/>
            <a:ext cx="2717800" cy="469900"/>
          </a:xfrm>
          <a:prstGeom prst="roundRect">
            <a:avLst/>
          </a:prstGeom>
          <a:solidFill>
            <a:schemeClr val="bg1"/>
          </a:solid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just">
              <a:defRPr/>
            </a:pPr>
            <a:r>
              <a:rPr lang="ja-JP" altLang="en-US" sz="1000" dirty="0">
                <a:solidFill>
                  <a:schemeClr val="tx1"/>
                </a:solidFill>
              </a:rPr>
              <a:t>三面の帯状の紙を襖絵で囲まれた空間に見立て、先人の感性を想像しつつ、具象を入れて自分の時空間を構想しよう。</a:t>
            </a:r>
            <a:endParaRPr lang="en-US" altLang="ja-JP" sz="1000" dirty="0">
              <a:solidFill>
                <a:schemeClr val="tx1"/>
              </a:solidFill>
            </a:endParaRPr>
          </a:p>
        </p:txBody>
      </p:sp>
      <p:graphicFrame>
        <p:nvGraphicFramePr>
          <p:cNvPr id="49" name="表 48"/>
          <p:cNvGraphicFramePr>
            <a:graphicFrameLocks noGrp="1"/>
          </p:cNvGraphicFramePr>
          <p:nvPr/>
        </p:nvGraphicFramePr>
        <p:xfrm>
          <a:off x="7978775" y="1162050"/>
          <a:ext cx="1044575" cy="2122934"/>
        </p:xfrm>
        <a:graphic>
          <a:graphicData uri="http://schemas.openxmlformats.org/drawingml/2006/table">
            <a:tbl>
              <a:tblPr firstRow="1" bandRow="1">
                <a:tableStyleId>{5C22544A-7EE6-4342-B048-85BDC9FD1C3A}</a:tableStyleId>
              </a:tblPr>
              <a:tblGrid>
                <a:gridCol w="244783"/>
                <a:gridCol w="244783"/>
                <a:gridCol w="330209"/>
                <a:gridCol w="224800"/>
              </a:tblGrid>
              <a:tr h="203539">
                <a:tc>
                  <a:txBody>
                    <a:bodyPr/>
                    <a:lstStyle/>
                    <a:p>
                      <a:pPr algn="ctr"/>
                      <a:r>
                        <a:rPr kumimoji="1" lang="ja-JP" altLang="en-US" sz="900" b="0" dirty="0" smtClean="0">
                          <a:solidFill>
                            <a:schemeClr val="tx1"/>
                          </a:solidFill>
                        </a:rPr>
                        <a:t>紙</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木</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金属</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土</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95">
                <a:tc>
                  <a:txBody>
                    <a:bodyPr/>
                    <a:lstStyle/>
                    <a:p>
                      <a:pPr algn="ctr"/>
                      <a:r>
                        <a:rPr lang="ja-JP" altLang="en-US" sz="900" b="0" dirty="0" smtClean="0"/>
                        <a:t>竹</a:t>
                      </a:r>
                      <a:endParaRPr lang="ja-JP" altLang="en-US" sz="9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b="0" dirty="0" smtClean="0"/>
                        <a:t>ガラス</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b="0" dirty="0" smtClean="0"/>
                        <a:t>その他</a:t>
                      </a:r>
                      <a:endParaRPr lang="ja-JP" altLang="en-US" sz="900" b="0" dirty="0"/>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398">
                <a:tc>
                  <a:txBody>
                    <a:bodyPr/>
                    <a:lstStyle/>
                    <a:p>
                      <a:pPr algn="ctr"/>
                      <a:r>
                        <a:rPr kumimoji="1" lang="ja-JP" altLang="en-US" sz="900" b="0" dirty="0" smtClean="0">
                          <a:solidFill>
                            <a:schemeClr val="tx1"/>
                          </a:solidFill>
                        </a:rPr>
                        <a:t>塊</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線</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点</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95">
                <a:tc>
                  <a:txBody>
                    <a:bodyPr/>
                    <a:lstStyle/>
                    <a:p>
                      <a:pPr marL="0" algn="ctr" defTabSz="914400" rtl="0" eaLnBrk="1" latinLnBrk="0" hangingPunct="1"/>
                      <a:r>
                        <a:rPr kumimoji="1" lang="ja-JP" altLang="en-US" sz="900" b="0" kern="1200" dirty="0" smtClean="0">
                          <a:solidFill>
                            <a:schemeClr val="tx1"/>
                          </a:solidFill>
                          <a:latin typeface="+mn-lt"/>
                          <a:ea typeface="+mn-ea"/>
                          <a:cs typeface="+mn-cs"/>
                        </a:rPr>
                        <a:t>描画材</a:t>
                      </a:r>
                      <a:endParaRPr kumimoji="1" lang="ja-JP" altLang="en-US" sz="900" b="0" kern="1200" dirty="0">
                        <a:solidFill>
                          <a:schemeClr val="tx1"/>
                        </a:solidFill>
                        <a:latin typeface="+mn-lt"/>
                        <a:ea typeface="+mn-ea"/>
                        <a:cs typeface="+mn-cs"/>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版</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写真</a:t>
                      </a: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535">
                <a:tc>
                  <a:txBody>
                    <a:bodyPr/>
                    <a:lstStyle/>
                    <a:p>
                      <a:pPr algn="ctr"/>
                      <a:r>
                        <a:rPr kumimoji="1" lang="ja-JP" altLang="en-US" sz="900" b="0" dirty="0" smtClean="0">
                          <a:solidFill>
                            <a:schemeClr val="tx1"/>
                          </a:solidFill>
                        </a:rPr>
                        <a:t>資料</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用紙</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a:t>
                      </a:r>
                    </a:p>
                    <a:p>
                      <a:pPr algn="ctr"/>
                      <a:r>
                        <a:rPr kumimoji="1" lang="ja-JP" altLang="en-US" sz="1000" b="0" dirty="0" smtClean="0">
                          <a:solidFill>
                            <a:schemeClr val="tx1"/>
                          </a:solidFill>
                        </a:rPr>
                        <a:t>薄、</a:t>
                      </a:r>
                      <a:endParaRPr kumimoji="1" lang="en-US" altLang="ja-JP" sz="1000" b="0" dirty="0" smtClean="0">
                        <a:solidFill>
                          <a:schemeClr val="tx1"/>
                        </a:solidFill>
                      </a:endParaRPr>
                    </a:p>
                    <a:p>
                      <a:pPr algn="ctr"/>
                      <a:r>
                        <a:rPr kumimoji="1" lang="ja-JP" altLang="en-US" sz="1000" b="0" dirty="0" smtClean="0">
                          <a:solidFill>
                            <a:schemeClr val="tx1"/>
                          </a:solidFill>
                        </a:rPr>
                        <a:t>道具ボックス</a:t>
                      </a:r>
                      <a:endParaRPr kumimoji="1" lang="ja-JP" altLang="en-US" sz="1000" b="0" dirty="0">
                        <a:solidFill>
                          <a:schemeClr val="tx1"/>
                        </a:solidFill>
                      </a:endParaRPr>
                    </a:p>
                  </a:txBody>
                  <a:tcPr marL="91460" marR="91460"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表 49"/>
          <p:cNvGraphicFramePr>
            <a:graphicFrameLocks noGrp="1"/>
          </p:cNvGraphicFramePr>
          <p:nvPr/>
        </p:nvGraphicFramePr>
        <p:xfrm>
          <a:off x="7962900" y="3644900"/>
          <a:ext cx="1044575" cy="1341439"/>
        </p:xfrm>
        <a:graphic>
          <a:graphicData uri="http://schemas.openxmlformats.org/drawingml/2006/table">
            <a:tbl>
              <a:tblPr firstRow="1" bandRow="1">
                <a:tableStyleId>{5C22544A-7EE6-4342-B048-85BDC9FD1C3A}</a:tableStyleId>
              </a:tblPr>
              <a:tblGrid>
                <a:gridCol w="481338"/>
                <a:gridCol w="563237"/>
              </a:tblGrid>
              <a:tr h="152397">
                <a:tc>
                  <a:txBody>
                    <a:bodyPr/>
                    <a:lstStyle/>
                    <a:p>
                      <a:pPr algn="ctr"/>
                      <a:r>
                        <a:rPr kumimoji="1" lang="ja-JP" altLang="en-US" sz="900" b="0" dirty="0" smtClean="0">
                          <a:solidFill>
                            <a:schemeClr val="tx1"/>
                          </a:solidFill>
                        </a:rPr>
                        <a:t>技法</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行為</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397">
                <a:tc>
                  <a:txBody>
                    <a:bodyPr/>
                    <a:lstStyle/>
                    <a:p>
                      <a:pPr algn="ctr"/>
                      <a:r>
                        <a:rPr kumimoji="1" lang="ja-JP" altLang="en-US" sz="900" b="0" dirty="0" smtClean="0">
                          <a:solidFill>
                            <a:schemeClr val="tx1"/>
                          </a:solidFill>
                        </a:rPr>
                        <a:t>鑑賞</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発想</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94">
                <a:tc>
                  <a:txBody>
                    <a:bodyPr/>
                    <a:lstStyle/>
                    <a:p>
                      <a:pPr algn="ctr"/>
                      <a:r>
                        <a:rPr kumimoji="1" lang="ja-JP" altLang="en-US" sz="900" b="0" dirty="0" smtClean="0">
                          <a:solidFill>
                            <a:schemeClr val="tx1"/>
                          </a:solidFill>
                        </a:rPr>
                        <a:t>情報収集</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課題発見</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994">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57">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a:t>
                      </a:r>
                    </a:p>
                    <a:p>
                      <a:pPr algn="ctr"/>
                      <a:endParaRPr kumimoji="1" lang="en-US" altLang="ja-JP" sz="900" b="0" dirty="0" smtClean="0">
                        <a:solidFill>
                          <a:schemeClr val="tx1"/>
                        </a:solidFill>
                      </a:endParaRPr>
                    </a:p>
                    <a:p>
                      <a:pPr algn="r"/>
                      <a:endParaRPr kumimoji="1" lang="ja-JP" altLang="en-US" sz="900" b="0" dirty="0">
                        <a:solidFill>
                          <a:schemeClr val="tx1"/>
                        </a:solidFill>
                      </a:endParaRPr>
                    </a:p>
                  </a:txBody>
                  <a:tcPr marL="91460" marR="9146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7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1" name="表 50"/>
          <p:cNvGraphicFramePr>
            <a:graphicFrameLocks noGrp="1"/>
          </p:cNvGraphicFramePr>
          <p:nvPr/>
        </p:nvGraphicFramePr>
        <p:xfrm>
          <a:off x="7956550" y="5300663"/>
          <a:ext cx="1050925" cy="1433511"/>
        </p:xfrm>
        <a:graphic>
          <a:graphicData uri="http://schemas.openxmlformats.org/drawingml/2006/table">
            <a:tbl>
              <a:tblPr firstRow="1" bandRow="1">
                <a:tableStyleId>{5C22544A-7EE6-4342-B048-85BDC9FD1C3A}</a:tableStyleId>
              </a:tblPr>
              <a:tblGrid>
                <a:gridCol w="280745"/>
                <a:gridCol w="235720"/>
                <a:gridCol w="235720"/>
                <a:gridCol w="298740"/>
              </a:tblGrid>
              <a:tr h="305006">
                <a:tc>
                  <a:txBody>
                    <a:bodyPr/>
                    <a:lstStyle/>
                    <a:p>
                      <a:pPr algn="ctr"/>
                      <a:r>
                        <a:rPr kumimoji="1" lang="ja-JP" altLang="en-US" sz="800" b="0" dirty="0" smtClean="0">
                          <a:solidFill>
                            <a:schemeClr val="tx1"/>
                          </a:solidFill>
                        </a:rPr>
                        <a:t>形</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色</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質感</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006">
                <a:tc gridSpan="2">
                  <a:txBody>
                    <a:bodyPr/>
                    <a:lstStyle/>
                    <a:p>
                      <a:pPr algn="ctr"/>
                      <a:r>
                        <a:rPr lang="ja-JP" altLang="en-US" sz="800" b="0" dirty="0" smtClean="0"/>
                        <a:t>時間空間</a:t>
                      </a:r>
                      <a:endParaRPr lang="ja-JP" altLang="en-US" sz="8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lang="ja-JP" altLang="en-US" sz="1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0" dirty="0" smtClean="0"/>
                        <a:t>構成</a:t>
                      </a:r>
                      <a:endParaRPr lang="ja-JP" altLang="en-US" sz="8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抽象</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006">
                <a:tc>
                  <a:txBody>
                    <a:bodyPr/>
                    <a:lstStyle/>
                    <a:p>
                      <a:pPr algn="ctr"/>
                      <a:r>
                        <a:rPr kumimoji="1" lang="ja-JP" altLang="en-US" sz="800" b="0" dirty="0" smtClean="0">
                          <a:solidFill>
                            <a:schemeClr val="tx1"/>
                          </a:solidFill>
                        </a:rPr>
                        <a:t>理論</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映像</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機器</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503">
                <a:tc gridSpan="2">
                  <a:txBody>
                    <a:bodyPr/>
                    <a:lstStyle/>
                    <a:p>
                      <a:pPr algn="ctr"/>
                      <a:r>
                        <a:rPr kumimoji="1" lang="ja-JP" altLang="en-US" sz="800" b="0" dirty="0" smtClean="0">
                          <a:solidFill>
                            <a:schemeClr val="tx1"/>
                          </a:solidFill>
                        </a:rPr>
                        <a:t>材料扱い</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b="0" dirty="0" smtClean="0">
                          <a:solidFill>
                            <a:schemeClr val="tx1"/>
                          </a:solidFill>
                        </a:rPr>
                        <a:t>表現方法</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dist"/>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990">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a:t>
                      </a:r>
                    </a:p>
                    <a:p>
                      <a:pPr algn="ctr"/>
                      <a:r>
                        <a:rPr kumimoji="1" lang="ja-JP" altLang="en-US" sz="1000" b="0" dirty="0" smtClean="0">
                          <a:solidFill>
                            <a:schemeClr val="tx1"/>
                          </a:solidFill>
                        </a:rPr>
                        <a:t>日本文化</a:t>
                      </a:r>
                      <a:endParaRPr kumimoji="1" lang="en-US" altLang="ja-JP" sz="1000" b="0" dirty="0" smtClean="0">
                        <a:solidFill>
                          <a:schemeClr val="tx1"/>
                        </a:solidFill>
                      </a:endParaRPr>
                    </a:p>
                  </a:txBody>
                  <a:tcPr marL="91416" marR="91416" marT="45771" marB="45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772" name="テキスト ボックス 51"/>
          <p:cNvSpPr txBox="1">
            <a:spLocks noChangeArrowheads="1"/>
          </p:cNvSpPr>
          <p:nvPr/>
        </p:nvSpPr>
        <p:spPr bwMode="auto">
          <a:xfrm>
            <a:off x="7835900" y="5046663"/>
            <a:ext cx="801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en-US" altLang="ja-JP" sz="800" b="1">
                <a:latin typeface="Verdana" pitchFamily="34" charset="0"/>
              </a:rPr>
              <a:t>【</a:t>
            </a:r>
            <a:r>
              <a:rPr lang="ja-JP" altLang="en-US" sz="800" b="1">
                <a:latin typeface="Verdana" pitchFamily="34" charset="0"/>
              </a:rPr>
              <a:t>造形要素他</a:t>
            </a:r>
            <a:r>
              <a:rPr lang="en-US" altLang="ja-JP" sz="800" b="1">
                <a:latin typeface="Verdana" pitchFamily="34" charset="0"/>
              </a:rPr>
              <a:t>】</a:t>
            </a:r>
            <a:endParaRPr lang="ja-JP" altLang="en-US" sz="800" b="1">
              <a:latin typeface="Verdana" pitchFamily="34" charset="0"/>
            </a:endParaRPr>
          </a:p>
        </p:txBody>
      </p:sp>
      <p:sp>
        <p:nvSpPr>
          <p:cNvPr id="24773" name="テキスト ボックス 52"/>
          <p:cNvSpPr txBox="1">
            <a:spLocks noChangeArrowheads="1"/>
          </p:cNvSpPr>
          <p:nvPr/>
        </p:nvSpPr>
        <p:spPr bwMode="auto">
          <a:xfrm>
            <a:off x="7835900" y="908050"/>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en-US" altLang="ja-JP" sz="800" b="1">
                <a:latin typeface="Verdana" pitchFamily="34" charset="0"/>
              </a:rPr>
              <a:t>【</a:t>
            </a:r>
            <a:r>
              <a:rPr lang="ja-JP" altLang="en-US" sz="800" b="1">
                <a:latin typeface="Verdana" pitchFamily="34" charset="0"/>
              </a:rPr>
              <a:t>材料</a:t>
            </a:r>
            <a:r>
              <a:rPr lang="en-US" altLang="ja-JP" sz="800" b="1">
                <a:latin typeface="Verdana" pitchFamily="34" charset="0"/>
              </a:rPr>
              <a:t>】</a:t>
            </a:r>
            <a:endParaRPr lang="ja-JP" altLang="en-US" sz="800" b="1">
              <a:latin typeface="Verdana" pitchFamily="34" charset="0"/>
            </a:endParaRPr>
          </a:p>
        </p:txBody>
      </p:sp>
      <p:sp>
        <p:nvSpPr>
          <p:cNvPr id="24774" name="テキスト ボックス 53"/>
          <p:cNvSpPr txBox="1">
            <a:spLocks noChangeArrowheads="1"/>
          </p:cNvSpPr>
          <p:nvPr/>
        </p:nvSpPr>
        <p:spPr bwMode="auto">
          <a:xfrm>
            <a:off x="7835900" y="3379788"/>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en-US" altLang="ja-JP" sz="800" b="1">
                <a:latin typeface="Verdana" pitchFamily="34" charset="0"/>
              </a:rPr>
              <a:t>【</a:t>
            </a:r>
            <a:r>
              <a:rPr lang="ja-JP" altLang="en-US" sz="800" b="1">
                <a:latin typeface="Verdana" pitchFamily="34" charset="0"/>
              </a:rPr>
              <a:t>方法</a:t>
            </a:r>
            <a:r>
              <a:rPr lang="en-US" altLang="ja-JP" sz="800" b="1">
                <a:latin typeface="Verdana" pitchFamily="34" charset="0"/>
              </a:rPr>
              <a:t>】</a:t>
            </a:r>
            <a:endParaRPr lang="ja-JP" altLang="en-US" sz="800" b="1">
              <a:latin typeface="Verdana" pitchFamily="34" charset="0"/>
            </a:endParaRPr>
          </a:p>
        </p:txBody>
      </p:sp>
      <p:sp>
        <p:nvSpPr>
          <p:cNvPr id="34" name="円/楕円 33"/>
          <p:cNvSpPr/>
          <p:nvPr/>
        </p:nvSpPr>
        <p:spPr>
          <a:xfrm>
            <a:off x="7940675" y="2373313"/>
            <a:ext cx="282575"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776" name="テキスト ボックス 1"/>
          <p:cNvSpPr txBox="1">
            <a:spLocks noChangeArrowheads="1"/>
          </p:cNvSpPr>
          <p:nvPr/>
        </p:nvSpPr>
        <p:spPr bwMode="auto">
          <a:xfrm>
            <a:off x="3348038" y="6461125"/>
            <a:ext cx="2784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000">
                <a:latin typeface="Verdana" pitchFamily="34" charset="0"/>
              </a:rPr>
              <a:t>その後、気に入った部分を取り出して下絵にする</a:t>
            </a:r>
          </a:p>
        </p:txBody>
      </p:sp>
      <p:sp>
        <p:nvSpPr>
          <p:cNvPr id="45" name="Rectangle 24"/>
          <p:cNvSpPr>
            <a:spLocks noChangeArrowheads="1"/>
          </p:cNvSpPr>
          <p:nvPr/>
        </p:nvSpPr>
        <p:spPr bwMode="auto">
          <a:xfrm>
            <a:off x="2496437" y="3282320"/>
            <a:ext cx="4822825" cy="261610"/>
          </a:xfrm>
          <a:prstGeom prst="rect">
            <a:avLst/>
          </a:prstGeom>
          <a:solidFill>
            <a:schemeClr val="bg1"/>
          </a:solidFill>
          <a:ln w="9525">
            <a:solidFill>
              <a:schemeClr val="bg1"/>
            </a:solidFill>
            <a:miter lim="800000"/>
            <a:headEnd/>
            <a:tailEnd/>
          </a:ln>
          <a:effectLst>
            <a:outerShdw blurRad="40000" dist="20000" dir="5400000" rotWithShape="0">
              <a:srgbClr val="000000">
                <a:alpha val="37999"/>
              </a:srgbClr>
            </a:outerShdw>
          </a:effectLst>
        </p:spPr>
        <p:txBody>
          <a:bodyPr anchor="ctr">
            <a:spAutoFit/>
          </a:bodyPr>
          <a:lstStyle/>
          <a:p>
            <a:pPr>
              <a:defRPr/>
            </a:pPr>
            <a:r>
              <a:rPr lang="ja-JP" altLang="ja-JP" sz="1100" dirty="0">
                <a:latin typeface="ＭＳ 明朝" pitchFamily="17" charset="-128"/>
              </a:rPr>
              <a:t>制作</a:t>
            </a:r>
            <a:r>
              <a:rPr lang="ja-JP" altLang="en-US" sz="1100" dirty="0">
                <a:latin typeface="ＭＳ 明朝" pitchFamily="17" charset="-128"/>
              </a:rPr>
              <a:t>前鑑賞　　「薄」を見て水墨でスケッチしてから薄の表現を鑑賞する</a:t>
            </a:r>
            <a:endParaRPr lang="ja-JP" altLang="ja-JP" sz="1100" dirty="0">
              <a:latin typeface="+mn-lt"/>
            </a:endParaRPr>
          </a:p>
        </p:txBody>
      </p:sp>
      <p:sp>
        <p:nvSpPr>
          <p:cNvPr id="46" name="円/楕円 45"/>
          <p:cNvSpPr/>
          <p:nvPr/>
        </p:nvSpPr>
        <p:spPr>
          <a:xfrm>
            <a:off x="7983538" y="5324475"/>
            <a:ext cx="476250" cy="258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a:xfrm>
            <a:off x="8424863" y="3746500"/>
            <a:ext cx="568325" cy="233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2147888" y="2659063"/>
            <a:ext cx="407987"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latin typeface="ＤＦ特太ゴシック体" pitchFamily="49" charset="-128"/>
                <a:ea typeface="ＤＦ特太ゴシック体" pitchFamily="49" charset="-128"/>
              </a:rPr>
              <a:t>3</a:t>
            </a:r>
            <a:endParaRPr lang="ja-JP" altLang="en-US" dirty="0">
              <a:latin typeface="ＤＦ特太ゴシック体" pitchFamily="49" charset="-128"/>
              <a:ea typeface="ＤＦ特太ゴシック体" pitchFamily="49" charset="-128"/>
            </a:endParaRPr>
          </a:p>
        </p:txBody>
      </p:sp>
      <p:sp>
        <p:nvSpPr>
          <p:cNvPr id="53" name="角丸四角形吹き出し 52"/>
          <p:cNvSpPr/>
          <p:nvPr/>
        </p:nvSpPr>
        <p:spPr>
          <a:xfrm>
            <a:off x="2497138" y="3808413"/>
            <a:ext cx="1852612" cy="241300"/>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defRPr/>
            </a:pPr>
            <a:r>
              <a:rPr lang="ja-JP" altLang="en-US" sz="1000" b="1" dirty="0">
                <a:solidFill>
                  <a:schemeClr val="tx1"/>
                </a:solidFill>
              </a:rPr>
              <a:t>主体的に学ぶ工夫</a:t>
            </a:r>
            <a:endParaRPr lang="en-US" altLang="ja-JP" sz="800" dirty="0">
              <a:solidFill>
                <a:schemeClr val="tx1"/>
              </a:solidFill>
            </a:endParaRPr>
          </a:p>
        </p:txBody>
      </p:sp>
      <p:pic>
        <p:nvPicPr>
          <p:cNvPr id="24782"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295525" y="3689350"/>
            <a:ext cx="260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吹き出し 54"/>
          <p:cNvSpPr/>
          <p:nvPr/>
        </p:nvSpPr>
        <p:spPr>
          <a:xfrm>
            <a:off x="2555875" y="4728442"/>
            <a:ext cx="1846263" cy="247650"/>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defRPr/>
            </a:pPr>
            <a:r>
              <a:rPr lang="ja-JP" altLang="en-US" sz="1000" b="1" dirty="0">
                <a:solidFill>
                  <a:schemeClr val="tx1"/>
                </a:solidFill>
              </a:rPr>
              <a:t>対話的な学び</a:t>
            </a:r>
            <a:r>
              <a:rPr lang="ja-JP" altLang="en-US" sz="1000" b="1">
                <a:solidFill>
                  <a:schemeClr val="tx1"/>
                </a:solidFill>
              </a:rPr>
              <a:t>の場面</a:t>
            </a:r>
            <a:endParaRPr lang="en-US" altLang="ja-JP" sz="800" dirty="0">
              <a:solidFill>
                <a:schemeClr val="tx1"/>
              </a:solidFill>
            </a:endParaRPr>
          </a:p>
        </p:txBody>
      </p:sp>
      <p:pic>
        <p:nvPicPr>
          <p:cNvPr id="24784"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294732" y="4644231"/>
            <a:ext cx="260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角丸四角形吹き出し 56"/>
          <p:cNvSpPr/>
          <p:nvPr/>
        </p:nvSpPr>
        <p:spPr>
          <a:xfrm>
            <a:off x="2542381" y="5656317"/>
            <a:ext cx="1847850" cy="279400"/>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eaLnBrk="1" hangingPunct="1">
              <a:defRPr/>
            </a:pPr>
            <a:r>
              <a:rPr lang="ja-JP" altLang="en-US" sz="1000" dirty="0">
                <a:solidFill>
                  <a:schemeClr val="tx1"/>
                </a:solidFill>
              </a:rPr>
              <a:t>　</a:t>
            </a:r>
            <a:r>
              <a:rPr lang="ja-JP" altLang="en-US" sz="1000" b="1" dirty="0">
                <a:solidFill>
                  <a:schemeClr val="tx1"/>
                </a:solidFill>
              </a:rPr>
              <a:t>深い学びを成立させる工夫</a:t>
            </a:r>
            <a:endParaRPr lang="en-US" altLang="ja-JP" sz="1000" b="1" dirty="0">
              <a:solidFill>
                <a:schemeClr val="tx1"/>
              </a:solidFill>
            </a:endParaRPr>
          </a:p>
        </p:txBody>
      </p:sp>
      <p:pic>
        <p:nvPicPr>
          <p:cNvPr id="24786" name="図 42" descr="C:\Documents and Settings\nomura-yukari\Local Settings\Temporary Internet Files\Content.IE5\S4CYTVNR\MC900343747[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925238">
            <a:off x="2296247" y="5533455"/>
            <a:ext cx="260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7" name="図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0250" y="3675063"/>
            <a:ext cx="1736201" cy="130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8" name="テキスト ボックス 53"/>
          <p:cNvSpPr txBox="1">
            <a:spLocks noChangeArrowheads="1"/>
          </p:cNvSpPr>
          <p:nvPr/>
        </p:nvSpPr>
        <p:spPr bwMode="auto">
          <a:xfrm>
            <a:off x="8328025" y="3305175"/>
            <a:ext cx="735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r">
              <a:spcBef>
                <a:spcPct val="0"/>
              </a:spcBef>
              <a:buFont typeface="Arial" pitchFamily="34" charset="0"/>
              <a:buNone/>
            </a:pPr>
            <a:r>
              <a:rPr lang="en-US" altLang="ja-JP" sz="800"/>
              <a:t>※</a:t>
            </a:r>
            <a:r>
              <a:rPr lang="ja-JP" altLang="en-US" sz="800"/>
              <a:t>適宜記入</a:t>
            </a:r>
            <a:endParaRPr lang="ja-JP" altLang="en-US" sz="800" b="1">
              <a:latin typeface="Verdana" pitchFamily="34" charset="0"/>
            </a:endParaRPr>
          </a:p>
        </p:txBody>
      </p:sp>
      <p:sp>
        <p:nvSpPr>
          <p:cNvPr id="58" name="下矢印 57"/>
          <p:cNvSpPr/>
          <p:nvPr/>
        </p:nvSpPr>
        <p:spPr>
          <a:xfrm>
            <a:off x="5206170" y="2955371"/>
            <a:ext cx="116180" cy="209069"/>
          </a:xfrm>
          <a:prstGeom prst="downArrow">
            <a:avLst/>
          </a:prstGeom>
          <a:solidFill>
            <a:srgbClr val="FF0000"/>
          </a:solidFill>
          <a:ln>
            <a:solidFill>
              <a:srgbClr val="F61A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角丸四角形吹き出し 62"/>
          <p:cNvSpPr/>
          <p:nvPr/>
        </p:nvSpPr>
        <p:spPr>
          <a:xfrm>
            <a:off x="7440613" y="4213225"/>
            <a:ext cx="1670050" cy="892175"/>
          </a:xfrm>
          <a:prstGeom prst="wedgeRoundRectCallout">
            <a:avLst>
              <a:gd name="adj1" fmla="val 17290"/>
              <a:gd name="adj2" fmla="val 77895"/>
              <a:gd name="adj3" fmla="val 16667"/>
            </a:avLst>
          </a:prstGeom>
          <a:blipFill dpi="0" rotWithShape="1">
            <a:blip r:embed="rId5" cstate="print"/>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関連する造形要素や扱う材料に○を</a:t>
            </a:r>
            <a:r>
              <a:rPr lang="ja-JP" altLang="en-US" sz="1050" b="1">
                <a:solidFill>
                  <a:schemeClr val="tx1"/>
                </a:solidFill>
              </a:rPr>
              <a:t>つける。（検索のキーワードにもなる）特殊</a:t>
            </a:r>
            <a:r>
              <a:rPr lang="ja-JP" altLang="en-US" sz="1050" b="1" dirty="0">
                <a:solidFill>
                  <a:schemeClr val="tx1"/>
                </a:solidFill>
              </a:rPr>
              <a:t>な場合は空欄に記す。</a:t>
            </a:r>
          </a:p>
        </p:txBody>
      </p:sp>
      <p:sp>
        <p:nvSpPr>
          <p:cNvPr id="64" name="四角形吹き出し 63"/>
          <p:cNvSpPr/>
          <p:nvPr/>
        </p:nvSpPr>
        <p:spPr>
          <a:xfrm>
            <a:off x="4278313" y="3675063"/>
            <a:ext cx="1992312" cy="371475"/>
          </a:xfrm>
          <a:prstGeom prst="wedgeRectCallout">
            <a:avLst>
              <a:gd name="adj1" fmla="val -62068"/>
              <a:gd name="adj2" fmla="val -18033"/>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生徒自身が直接体験することで経験から価値をつくっていく</a:t>
            </a:r>
            <a:endParaRPr lang="en-US" altLang="ja-JP" sz="1000" b="1" dirty="0">
              <a:solidFill>
                <a:srgbClr val="FF0000"/>
              </a:solidFill>
            </a:endParaRPr>
          </a:p>
        </p:txBody>
      </p:sp>
      <p:sp>
        <p:nvSpPr>
          <p:cNvPr id="65" name="四角形吹き出し 64"/>
          <p:cNvSpPr/>
          <p:nvPr/>
        </p:nvSpPr>
        <p:spPr>
          <a:xfrm>
            <a:off x="4322763" y="4565650"/>
            <a:ext cx="2506662" cy="379413"/>
          </a:xfrm>
          <a:prstGeom prst="wedgeRectCallout">
            <a:avLst>
              <a:gd name="adj1" fmla="val -56894"/>
              <a:gd name="adj2" fmla="val -5119"/>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生徒が気がついたことや意味づけたことを根拠となる知識につなげていく</a:t>
            </a:r>
            <a:endParaRPr lang="en-US" altLang="ja-JP" sz="1000" b="1" dirty="0">
              <a:solidFill>
                <a:srgbClr val="FF0000"/>
              </a:solidFill>
            </a:endParaRPr>
          </a:p>
        </p:txBody>
      </p:sp>
      <p:sp>
        <p:nvSpPr>
          <p:cNvPr id="69" name="円/楕円 68"/>
          <p:cNvSpPr/>
          <p:nvPr/>
        </p:nvSpPr>
        <p:spPr>
          <a:xfrm>
            <a:off x="1289050" y="493713"/>
            <a:ext cx="233363" cy="24447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角丸四角形吹き出し 69"/>
          <p:cNvSpPr/>
          <p:nvPr/>
        </p:nvSpPr>
        <p:spPr>
          <a:xfrm>
            <a:off x="315913" y="709613"/>
            <a:ext cx="966787" cy="582612"/>
          </a:xfrm>
          <a:prstGeom prst="wedgeRoundRectCallout">
            <a:avLst>
              <a:gd name="adj1" fmla="val 60790"/>
              <a:gd name="adj2" fmla="val -43517"/>
              <a:gd name="adj3" fmla="val 16667"/>
            </a:avLst>
          </a:prstGeom>
          <a:blipFill dpi="0" rotWithShape="1">
            <a:blip r:embed="rId5">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a:solidFill>
                  <a:schemeClr val="tx1"/>
                </a:solidFill>
              </a:rPr>
              <a:t>授業デザインシートに記した番号</a:t>
            </a:r>
            <a:endParaRPr lang="ja-JP" altLang="en-US" sz="1050" b="1" dirty="0">
              <a:solidFill>
                <a:schemeClr val="tx1"/>
              </a:solidFill>
            </a:endParaRPr>
          </a:p>
        </p:txBody>
      </p:sp>
      <p:sp>
        <p:nvSpPr>
          <p:cNvPr id="71" name="四角形吹き出し 70"/>
          <p:cNvSpPr/>
          <p:nvPr/>
        </p:nvSpPr>
        <p:spPr>
          <a:xfrm>
            <a:off x="2657475" y="1798638"/>
            <a:ext cx="2411413" cy="250825"/>
          </a:xfrm>
          <a:prstGeom prst="wedgeRectCallout">
            <a:avLst>
              <a:gd name="adj1" fmla="val -42841"/>
              <a:gd name="adj2" fmla="val -79996"/>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latin typeface="Calibri" charset="0"/>
              </a:rPr>
              <a:t>この材料・方法を使うねらい・理由</a:t>
            </a:r>
          </a:p>
        </p:txBody>
      </p:sp>
      <p:sp>
        <p:nvSpPr>
          <p:cNvPr id="72" name="四角形吹き出し 71"/>
          <p:cNvSpPr/>
          <p:nvPr/>
        </p:nvSpPr>
        <p:spPr>
          <a:xfrm>
            <a:off x="5874470" y="1732221"/>
            <a:ext cx="1838325" cy="371475"/>
          </a:xfrm>
          <a:prstGeom prst="wedgeRectCallout">
            <a:avLst>
              <a:gd name="adj1" fmla="val -62868"/>
              <a:gd name="adj2" fmla="val -36593"/>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latin typeface="Calibri" charset="0"/>
              </a:rPr>
              <a:t>学習指導要領の「内容」からさらに具体的に記す。</a:t>
            </a:r>
          </a:p>
        </p:txBody>
      </p:sp>
      <p:sp>
        <p:nvSpPr>
          <p:cNvPr id="24799" name="テキスト ボックス 3"/>
          <p:cNvSpPr txBox="1">
            <a:spLocks noChangeArrowheads="1"/>
          </p:cNvSpPr>
          <p:nvPr/>
        </p:nvSpPr>
        <p:spPr bwMode="auto">
          <a:xfrm>
            <a:off x="69850" y="9525"/>
            <a:ext cx="3992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None/>
            </a:pPr>
            <a:r>
              <a:rPr lang="ja-JP" altLang="en-US" sz="1100" dirty="0">
                <a:latin typeface="Verdana" pitchFamily="34" charset="0"/>
              </a:rPr>
              <a:t>知識・技能を実感的に学ぶ授業の最小</a:t>
            </a:r>
            <a:r>
              <a:rPr lang="ja-JP" altLang="en-US" sz="1100" dirty="0" smtClean="0">
                <a:latin typeface="Verdana" pitchFamily="34" charset="0"/>
              </a:rPr>
              <a:t>単位　</a:t>
            </a:r>
            <a:r>
              <a:rPr lang="ja-JP" altLang="en-US" sz="1100" dirty="0">
                <a:latin typeface="Verdana" pitchFamily="34" charset="0"/>
              </a:rPr>
              <a:t>　</a:t>
            </a:r>
            <a:r>
              <a:rPr lang="ja-JP" altLang="en-US" sz="900" dirty="0">
                <a:latin typeface="Verdana" pitchFamily="34" charset="0"/>
              </a:rPr>
              <a:t>形式 </a:t>
            </a:r>
            <a:r>
              <a:rPr lang="en-US" altLang="ja-JP" sz="900" dirty="0" smtClean="0">
                <a:latin typeface="Verdana" pitchFamily="34" charset="0"/>
              </a:rPr>
              <a:t>Ver.H28.11</a:t>
            </a:r>
            <a:endParaRPr lang="en-US" altLang="ja-JP" sz="1000" dirty="0">
              <a:latin typeface="Verdana" pitchFamily="34" charset="0"/>
            </a:endParaRPr>
          </a:p>
        </p:txBody>
      </p:sp>
      <p:sp>
        <p:nvSpPr>
          <p:cNvPr id="24800" name="テキスト ボックス 27"/>
          <p:cNvSpPr txBox="1">
            <a:spLocks noChangeArrowheads="1"/>
          </p:cNvSpPr>
          <p:nvPr/>
        </p:nvSpPr>
        <p:spPr bwMode="auto">
          <a:xfrm>
            <a:off x="7440613" y="36513"/>
            <a:ext cx="16525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r" eaLnBrk="1" hangingPunct="1">
              <a:spcBef>
                <a:spcPct val="0"/>
              </a:spcBef>
              <a:buNone/>
            </a:pPr>
            <a:r>
              <a:rPr lang="ja-JP" altLang="en-US" sz="1050" dirty="0">
                <a:latin typeface="Verdana" pitchFamily="34" charset="0"/>
              </a:rPr>
              <a:t>作成日：</a:t>
            </a:r>
            <a:r>
              <a:rPr lang="en-US" altLang="ja-JP" sz="1050" dirty="0" smtClean="0">
                <a:latin typeface="Verdana" pitchFamily="34" charset="0"/>
              </a:rPr>
              <a:t>H28.11.25</a:t>
            </a:r>
            <a:endParaRPr lang="ja-JP" altLang="en-US" sz="1200" dirty="0">
              <a:latin typeface="Verdana" pitchFamily="34" charset="0"/>
            </a:endParaRPr>
          </a:p>
        </p:txBody>
      </p:sp>
      <p:sp>
        <p:nvSpPr>
          <p:cNvPr id="24802" name="円/楕円 29"/>
          <p:cNvSpPr>
            <a:spLocks noChangeArrowheads="1"/>
          </p:cNvSpPr>
          <p:nvPr/>
        </p:nvSpPr>
        <p:spPr bwMode="auto">
          <a:xfrm>
            <a:off x="8185150" y="371475"/>
            <a:ext cx="468313" cy="201613"/>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lgn="ctr" eaLnBrk="1" hangingPunct="1">
              <a:spcBef>
                <a:spcPct val="0"/>
              </a:spcBef>
              <a:buFontTx/>
              <a:buNone/>
            </a:pPr>
            <a:endParaRPr lang="ja-JP" altLang="ja-JP" sz="1800">
              <a:solidFill>
                <a:srgbClr val="FF0000"/>
              </a:solidFill>
              <a:latin typeface="Calibri" pitchFamily="34" charset="0"/>
            </a:endParaRPr>
          </a:p>
        </p:txBody>
      </p:sp>
      <p:cxnSp>
        <p:nvCxnSpPr>
          <p:cNvPr id="78" name="直線矢印コネクタ 77"/>
          <p:cNvCxnSpPr/>
          <p:nvPr/>
        </p:nvCxnSpPr>
        <p:spPr>
          <a:xfrm>
            <a:off x="3822700" y="2916238"/>
            <a:ext cx="2344738" cy="0"/>
          </a:xfrm>
          <a:prstGeom prst="straightConnector1">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5" name="図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08965" y="5085611"/>
            <a:ext cx="1737486" cy="1420812"/>
          </a:xfrm>
          <a:prstGeom prst="rect">
            <a:avLst/>
          </a:prstGeom>
        </p:spPr>
      </p:pic>
      <p:sp>
        <p:nvSpPr>
          <p:cNvPr id="75" name="角丸四角形吹き出し 74"/>
          <p:cNvSpPr/>
          <p:nvPr/>
        </p:nvSpPr>
        <p:spPr>
          <a:xfrm>
            <a:off x="6547644" y="6010959"/>
            <a:ext cx="1185862" cy="582612"/>
          </a:xfrm>
          <a:prstGeom prst="wedgeRoundRectCallout">
            <a:avLst>
              <a:gd name="adj1" fmla="val -99271"/>
              <a:gd name="adj2" fmla="val -40439"/>
              <a:gd name="adj3" fmla="val 16667"/>
            </a:avLst>
          </a:prstGeom>
          <a:blipFill dpi="0" rotWithShape="1">
            <a:blip r:embed="rId5">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rPr>
              <a:t>授業の流れなど適宜図示</a:t>
            </a:r>
          </a:p>
        </p:txBody>
      </p:sp>
      <p:sp>
        <p:nvSpPr>
          <p:cNvPr id="66" name="四角形吹き出し 65"/>
          <p:cNvSpPr/>
          <p:nvPr/>
        </p:nvSpPr>
        <p:spPr>
          <a:xfrm>
            <a:off x="4324350" y="5503863"/>
            <a:ext cx="1990725" cy="374650"/>
          </a:xfrm>
          <a:prstGeom prst="wedgeRectCallout">
            <a:avLst>
              <a:gd name="adj1" fmla="val -54230"/>
              <a:gd name="adj2" fmla="val -4026"/>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実感をともなった理解によって生徒が知識を身につけていく</a:t>
            </a:r>
            <a:endParaRPr lang="en-US" altLang="ja-JP" sz="1000" b="1" dirty="0">
              <a:solidFill>
                <a:srgbClr val="FF0000"/>
              </a:solidFill>
            </a:endParaRPr>
          </a:p>
        </p:txBody>
      </p:sp>
      <p:sp>
        <p:nvSpPr>
          <p:cNvPr id="67" name="Rectangle 24"/>
          <p:cNvSpPr>
            <a:spLocks noChangeArrowheads="1"/>
          </p:cNvSpPr>
          <p:nvPr/>
        </p:nvSpPr>
        <p:spPr bwMode="auto">
          <a:xfrm>
            <a:off x="2505075" y="3050812"/>
            <a:ext cx="2563813" cy="169277"/>
          </a:xfrm>
          <a:prstGeom prst="rect">
            <a:avLst/>
          </a:prstGeom>
          <a:solidFill>
            <a:schemeClr val="bg1"/>
          </a:solidFill>
          <a:ln w="9525">
            <a:solidFill>
              <a:schemeClr val="bg1"/>
            </a:solidFill>
            <a:miter lim="800000"/>
            <a:headEnd/>
            <a:tailEnd/>
          </a:ln>
          <a:effectLst>
            <a:outerShdw blurRad="40000" dist="20000" dir="5400000" rotWithShape="0">
              <a:srgbClr val="000000">
                <a:alpha val="37999"/>
              </a:srgbClr>
            </a:outerShdw>
          </a:effectLst>
        </p:spPr>
        <p:txBody>
          <a:bodyPr wrap="square" lIns="0" tIns="0" rIns="0" bIns="0" anchor="ctr">
            <a:spAutoFit/>
          </a:bodyPr>
          <a:lstStyle/>
          <a:p>
            <a:pPr>
              <a:defRPr/>
            </a:pPr>
            <a:r>
              <a:rPr lang="ja-JP" altLang="en-US" sz="1100" dirty="0" smtClean="0">
                <a:latin typeface="ＭＳ 明朝" pitchFamily="17" charset="-128"/>
              </a:rPr>
              <a:t>アンケート結果</a:t>
            </a:r>
            <a:r>
              <a:rPr lang="ja-JP" altLang="en-US" sz="1100" dirty="0">
                <a:latin typeface="ＭＳ 明朝" pitchFamily="17" charset="-128"/>
              </a:rPr>
              <a:t>　</a:t>
            </a:r>
            <a:r>
              <a:rPr lang="ja-JP" altLang="en-US" sz="1100" dirty="0" smtClean="0">
                <a:latin typeface="ＭＳ 明朝" pitchFamily="17" charset="-128"/>
              </a:rPr>
              <a:t>日本文化を語れるか？</a:t>
            </a:r>
            <a:endParaRPr lang="ja-JP" altLang="ja-JP" sz="1100" dirty="0">
              <a:latin typeface="+mn-lt"/>
            </a:endParaRPr>
          </a:p>
        </p:txBody>
      </p:sp>
      <p:sp>
        <p:nvSpPr>
          <p:cNvPr id="24789" name="テキスト ボックス 41"/>
          <p:cNvSpPr txBox="1">
            <a:spLocks noChangeArrowheads="1"/>
          </p:cNvSpPr>
          <p:nvPr/>
        </p:nvSpPr>
        <p:spPr bwMode="auto">
          <a:xfrm>
            <a:off x="5099434" y="3076999"/>
            <a:ext cx="2553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dirty="0">
                <a:solidFill>
                  <a:srgbClr val="FF0000"/>
                </a:solidFill>
                <a:latin typeface="Calibri" pitchFamily="34" charset="0"/>
              </a:rPr>
              <a:t>主体的な活動を促す働きかけを重視</a:t>
            </a:r>
          </a:p>
        </p:txBody>
      </p:sp>
    </p:spTree>
    <p:extLst>
      <p:ext uri="{BB962C8B-B14F-4D97-AF65-F5344CB8AC3E}">
        <p14:creationId xmlns:p14="http://schemas.microsoft.com/office/powerpoint/2010/main" val="3477341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0"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2" name="Picture 22"/>
          <p:cNvPicPr>
            <a:picLocks noChangeAspect="1" noChangeArrowheads="1"/>
          </p:cNvPicPr>
          <p:nvPr/>
        </p:nvPicPr>
        <p:blipFill>
          <a:blip r:embed="rId2"/>
          <a:srcRect/>
          <a:stretch>
            <a:fillRect/>
          </a:stretch>
        </p:blipFill>
        <p:spPr bwMode="auto">
          <a:xfrm>
            <a:off x="134938" y="712788"/>
            <a:ext cx="33528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3" name="Rectangle 14"/>
          <p:cNvSpPr>
            <a:spLocks noChangeArrowheads="1"/>
          </p:cNvSpPr>
          <p:nvPr/>
        </p:nvSpPr>
        <p:spPr bwMode="auto">
          <a:xfrm>
            <a:off x="95250" y="93663"/>
            <a:ext cx="12652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FontTx/>
              <a:buNone/>
            </a:pPr>
            <a:r>
              <a:rPr lang="ja-JP" altLang="en-US" sz="1800">
                <a:solidFill>
                  <a:schemeClr val="tx2"/>
                </a:solidFill>
              </a:rPr>
              <a:t>実践記録１</a:t>
            </a:r>
          </a:p>
        </p:txBody>
      </p:sp>
      <p:graphicFrame>
        <p:nvGraphicFramePr>
          <p:cNvPr id="6" name="表 5"/>
          <p:cNvGraphicFramePr>
            <a:graphicFrameLocks noGrp="1"/>
          </p:cNvGraphicFramePr>
          <p:nvPr>
            <p:extLst>
              <p:ext uri="{D42A27DB-BD31-4B8C-83A1-F6EECF244321}">
                <p14:modId xmlns:p14="http://schemas.microsoft.com/office/powerpoint/2010/main" val="2546055438"/>
              </p:ext>
            </p:extLst>
          </p:nvPr>
        </p:nvGraphicFramePr>
        <p:xfrm>
          <a:off x="131763" y="4627563"/>
          <a:ext cx="8785225" cy="2194256"/>
        </p:xfrm>
        <a:graphic>
          <a:graphicData uri="http://schemas.openxmlformats.org/drawingml/2006/table">
            <a:tbl>
              <a:tblPr firstRow="1" bandRow="1">
                <a:tableStyleId>{5C22544A-7EE6-4342-B048-85BDC9FD1C3A}</a:tableStyleId>
              </a:tblPr>
              <a:tblGrid>
                <a:gridCol w="8785225">
                  <a:extLst>
                    <a:ext uri="{9D8B030D-6E8A-4147-A177-3AD203B41FA5}"/>
                  </a:extLst>
                </a:gridCol>
              </a:tblGrid>
              <a:tr h="258901">
                <a:tc>
                  <a:txBody>
                    <a:bodyPr/>
                    <a:lstStyle/>
                    <a:p>
                      <a:r>
                        <a:rPr kumimoji="1" lang="ja-JP" altLang="en-US" sz="1100" dirty="0">
                          <a:solidFill>
                            <a:schemeClr val="tx1"/>
                          </a:solidFill>
                        </a:rPr>
                        <a:t>評価と改善点</a:t>
                      </a:r>
                    </a:p>
                  </a:txBody>
                  <a:tcPr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1935024">
                <a:tc>
                  <a:txBody>
                    <a:bodyPr/>
                    <a:lstStyle/>
                    <a:p>
                      <a:r>
                        <a:rPr kumimoji="1" lang="ja-JP" altLang="en-US" sz="1100" dirty="0" smtClean="0"/>
                        <a:t>　アンケートで「床の間」をゆかのまと読み、襖を障子と混在し、座敷などは祖父母の家で見たことがあると答える生徒が多くいた。あと一世代で日本の和文化を身体感覚で共有できなくなるのではないかと感じた。福井県は小学校の修学旅行が京都・奈良であるが、知識が少ないため関心を持って見ておらず記憶にないようだ。知識が深まってから再度神社仏閣を見る機会が持てるとよいが、中学校はまだ東京で、高校は海外である。「日本の美術の絵画」で岩絵の具や和紙を扱うが、岩絵の具を扱った制作で終わりではなく、日本文化の継承と創造の課題に目を向けることを最終のねらいとしたい。</a:t>
                      </a:r>
                      <a:endParaRPr kumimoji="1" lang="en-US" altLang="ja-JP" sz="1100" dirty="0" smtClean="0"/>
                    </a:p>
                    <a:p>
                      <a:r>
                        <a:rPr kumimoji="1" lang="ja-JP" altLang="en-US" sz="1100" dirty="0" smtClean="0">
                          <a:solidFill>
                            <a:schemeClr val="tx1"/>
                          </a:solidFill>
                        </a:rPr>
                        <a:t>・「今年薄を見たか」との問いにクラスで３名ほどが挙手したが、見た場所が美術室から見える体育館の屋根の上に生えている薄だった。自然との触れあいが難しい環境の変化の中で先人の日本美意識に共感できるか。水墨で薄のスケッチを入れてからスタートした方がよいかもしれない。薄を葉の裏まで見て理解し筆で一気に描く。難しさを感じてから鑑賞することで「うまいなー」が「すごいなー」に実感を通した感動に変わるとアドバイスをいただいた。</a:t>
                      </a:r>
                      <a:endParaRPr kumimoji="1" lang="en-US" altLang="ja-JP" sz="1100" dirty="0" smtClean="0">
                        <a:solidFill>
                          <a:schemeClr val="tx1"/>
                        </a:solidFill>
                      </a:endParaRPr>
                    </a:p>
                    <a:p>
                      <a:r>
                        <a:rPr kumimoji="1" lang="ja-JP" altLang="en-US" sz="1100" dirty="0" smtClean="0">
                          <a:solidFill>
                            <a:schemeClr val="tx1"/>
                          </a:solidFill>
                        </a:rPr>
                        <a:t>・生きてきた時間や知識があるレベルに達さないと感じ取れない色や形がある。生徒の成長や年齢が感じ取れる色や形を提示すること。日本の美意識、人生観についての話に関心を持てる生徒、持てない生徒がいる。グループに応じたスモールステップが一段必要である。</a:t>
                      </a:r>
                      <a:endParaRPr kumimoji="1" lang="en-US" altLang="ja-JP" sz="1100" dirty="0">
                        <a:solidFill>
                          <a:schemeClr val="tx1"/>
                        </a:solidFill>
                      </a:endParaRPr>
                    </a:p>
                  </a:txBody>
                  <a:tcPr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25612" name="Rectangle 14"/>
          <p:cNvSpPr>
            <a:spLocks noChangeArrowheads="1"/>
          </p:cNvSpPr>
          <p:nvPr/>
        </p:nvSpPr>
        <p:spPr bwMode="auto">
          <a:xfrm>
            <a:off x="1331913" y="195262"/>
            <a:ext cx="1727919"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eaLnBrk="1" hangingPunct="1">
              <a:spcBef>
                <a:spcPct val="0"/>
              </a:spcBef>
              <a:buFontTx/>
              <a:buNone/>
            </a:pPr>
            <a:r>
              <a:rPr lang="ja-JP" altLang="en-US" sz="1000" dirty="0">
                <a:solidFill>
                  <a:schemeClr val="tx2"/>
                </a:solidFill>
              </a:rPr>
              <a:t>実践日：平成２８年１１月</a:t>
            </a:r>
            <a:r>
              <a:rPr lang="ja-JP" altLang="en-US" sz="1000" dirty="0" smtClean="0">
                <a:solidFill>
                  <a:schemeClr val="tx2"/>
                </a:solidFill>
              </a:rPr>
              <a:t>４日</a:t>
            </a:r>
            <a:endParaRPr lang="ja-JP" altLang="en-US" sz="1000" dirty="0">
              <a:solidFill>
                <a:schemeClr val="tx2"/>
              </a:solidFill>
            </a:endParaRPr>
          </a:p>
        </p:txBody>
      </p:sp>
      <p:sp>
        <p:nvSpPr>
          <p:cNvPr id="12" name="下矢印 11"/>
          <p:cNvSpPr/>
          <p:nvPr/>
        </p:nvSpPr>
        <p:spPr>
          <a:xfrm rot="16200000">
            <a:off x="3666332" y="1069181"/>
            <a:ext cx="239712" cy="396875"/>
          </a:xfrm>
          <a:prstGeom prst="downArrow">
            <a:avLst>
              <a:gd name="adj1" fmla="val 50000"/>
              <a:gd name="adj2" fmla="val 6988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p>
        </p:txBody>
      </p:sp>
      <p:sp>
        <p:nvSpPr>
          <p:cNvPr id="16" name="角丸四角形吹き出し 15"/>
          <p:cNvSpPr/>
          <p:nvPr/>
        </p:nvSpPr>
        <p:spPr>
          <a:xfrm>
            <a:off x="6773863" y="2900363"/>
            <a:ext cx="2160587" cy="327025"/>
          </a:xfrm>
          <a:prstGeom prst="wedgeRoundRectCallout">
            <a:avLst>
              <a:gd name="adj1" fmla="val -60327"/>
              <a:gd name="adj2" fmla="val 1911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宇宙でもいいですか？</a:t>
            </a:r>
            <a:endParaRPr lang="en-US" altLang="ja-JP" sz="1000" dirty="0"/>
          </a:p>
          <a:p>
            <a:pPr algn="ctr">
              <a:defRPr/>
            </a:pPr>
            <a:r>
              <a:rPr lang="ja-JP" altLang="en-US" sz="1000" dirty="0"/>
              <a:t>（自分の時空間ですからどうぞ）</a:t>
            </a:r>
          </a:p>
        </p:txBody>
      </p:sp>
      <p:sp>
        <p:nvSpPr>
          <p:cNvPr id="20" name="角丸四角形吹き出し 19"/>
          <p:cNvSpPr/>
          <p:nvPr/>
        </p:nvSpPr>
        <p:spPr>
          <a:xfrm>
            <a:off x="6704806" y="3332163"/>
            <a:ext cx="2299494" cy="739775"/>
          </a:xfrm>
          <a:prstGeom prst="wedgeRoundRectCallout">
            <a:avLst>
              <a:gd name="adj1" fmla="val -57764"/>
              <a:gd name="adj2" fmla="val -2447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人生観</a:t>
            </a:r>
            <a:r>
              <a:rPr lang="ja-JP" altLang="en-US" sz="1000" dirty="0" smtClean="0"/>
              <a:t>なんて考えたことない</a:t>
            </a:r>
            <a:endParaRPr lang="en-US" altLang="ja-JP" sz="1000" dirty="0"/>
          </a:p>
          <a:p>
            <a:pPr>
              <a:defRPr/>
            </a:pPr>
            <a:r>
              <a:rPr lang="ja-JP" altLang="en-US" sz="1000" dirty="0"/>
              <a:t>（自然に触れる経験の積み重ねも乏しいのだから、秋の草のスケッチを筆で試してみるという体験から考えるステップが必要かも）</a:t>
            </a:r>
          </a:p>
        </p:txBody>
      </p:sp>
      <p:pic>
        <p:nvPicPr>
          <p:cNvPr id="11281" name="Picture 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50" y="150495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角丸四角形吹き出し 18"/>
          <p:cNvSpPr/>
          <p:nvPr/>
        </p:nvSpPr>
        <p:spPr>
          <a:xfrm>
            <a:off x="995363" y="1069975"/>
            <a:ext cx="1584325" cy="309563"/>
          </a:xfrm>
          <a:prstGeom prst="wedgeRoundRectCallout">
            <a:avLst>
              <a:gd name="adj1" fmla="val -14686"/>
              <a:gd name="adj2" fmla="val -11216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正反対の意見多いね</a:t>
            </a:r>
          </a:p>
        </p:txBody>
      </p:sp>
      <p:pic>
        <p:nvPicPr>
          <p:cNvPr id="25618" name="図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3288" y="69850"/>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図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0416" y="3413905"/>
            <a:ext cx="1451550" cy="10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23113" y="69850"/>
            <a:ext cx="1912937" cy="1435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 name="角丸四角形吹き出し 20"/>
          <p:cNvSpPr/>
          <p:nvPr/>
        </p:nvSpPr>
        <p:spPr>
          <a:xfrm>
            <a:off x="2433638" y="1704975"/>
            <a:ext cx="1041400" cy="522288"/>
          </a:xfrm>
          <a:prstGeom prst="wedgeRoundRectCallout">
            <a:avLst>
              <a:gd name="adj1" fmla="val -18329"/>
              <a:gd name="adj2" fmla="val -12885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確かに日本画わからない</a:t>
            </a:r>
          </a:p>
        </p:txBody>
      </p:sp>
      <p:sp>
        <p:nvSpPr>
          <p:cNvPr id="15" name="角丸四角形吹き出し 14"/>
          <p:cNvSpPr/>
          <p:nvPr/>
        </p:nvSpPr>
        <p:spPr>
          <a:xfrm>
            <a:off x="796925" y="2174875"/>
            <a:ext cx="1695450" cy="482600"/>
          </a:xfrm>
          <a:prstGeom prst="wedgeRoundRectCallout">
            <a:avLst>
              <a:gd name="adj1" fmla="val -64115"/>
              <a:gd name="adj2" fmla="val -6208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フローリングに畳ラグ敷いている部屋も和室？</a:t>
            </a:r>
          </a:p>
        </p:txBody>
      </p:sp>
      <p:sp>
        <p:nvSpPr>
          <p:cNvPr id="25623" name="テキスト ボックス 4"/>
          <p:cNvSpPr txBox="1">
            <a:spLocks noChangeArrowheads="1"/>
          </p:cNvSpPr>
          <p:nvPr/>
        </p:nvSpPr>
        <p:spPr bwMode="auto">
          <a:xfrm>
            <a:off x="131763" y="492125"/>
            <a:ext cx="1306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a:latin typeface="Verdana" pitchFamily="34" charset="0"/>
              </a:rPr>
              <a:t>①アンケート結果</a:t>
            </a:r>
          </a:p>
        </p:txBody>
      </p:sp>
      <p:sp>
        <p:nvSpPr>
          <p:cNvPr id="25624" name="テキスト ボックス 22"/>
          <p:cNvSpPr txBox="1">
            <a:spLocks noChangeArrowheads="1"/>
          </p:cNvSpPr>
          <p:nvPr/>
        </p:nvSpPr>
        <p:spPr bwMode="auto">
          <a:xfrm>
            <a:off x="3168650" y="511175"/>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defRPr>
            </a:lvl9pPr>
          </a:lstStyle>
          <a:p>
            <a:pPr>
              <a:spcBef>
                <a:spcPct val="0"/>
              </a:spcBef>
              <a:buFontTx/>
              <a:buNone/>
            </a:pPr>
            <a:r>
              <a:rPr lang="ja-JP" altLang="en-US" sz="1200" b="1">
                <a:latin typeface="Verdana" pitchFamily="34" charset="0"/>
              </a:rPr>
              <a:t>②　日本文化と襖絵　</a:t>
            </a:r>
            <a:endParaRPr lang="en-US" altLang="ja-JP" sz="1200" b="1">
              <a:latin typeface="Verdana" pitchFamily="34" charset="0"/>
            </a:endParaRPr>
          </a:p>
          <a:p>
            <a:pPr>
              <a:spcBef>
                <a:spcPct val="0"/>
              </a:spcBef>
              <a:buFontTx/>
              <a:buNone/>
            </a:pPr>
            <a:r>
              <a:rPr lang="ja-JP" altLang="en-US" sz="1200" b="1">
                <a:latin typeface="Verdana" pitchFamily="34" charset="0"/>
              </a:rPr>
              <a:t>　　　鑑賞</a:t>
            </a:r>
          </a:p>
        </p:txBody>
      </p:sp>
      <p:sp>
        <p:nvSpPr>
          <p:cNvPr id="17" name="角丸四角形吹き出し 16"/>
          <p:cNvSpPr/>
          <p:nvPr/>
        </p:nvSpPr>
        <p:spPr>
          <a:xfrm>
            <a:off x="6704806" y="4156075"/>
            <a:ext cx="2229644" cy="373063"/>
          </a:xfrm>
          <a:prstGeom prst="wedgeRoundRectCallout">
            <a:avLst>
              <a:gd name="adj1" fmla="val -71103"/>
              <a:gd name="adj2" fmla="val -6644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すぐに鉛筆で描き始めた生徒もいた</a:t>
            </a:r>
          </a:p>
        </p:txBody>
      </p:sp>
      <p:graphicFrame>
        <p:nvGraphicFramePr>
          <p:cNvPr id="23" name="表 22"/>
          <p:cNvGraphicFramePr>
            <a:graphicFrameLocks noGrp="1"/>
          </p:cNvGraphicFramePr>
          <p:nvPr>
            <p:extLst>
              <p:ext uri="{D42A27DB-BD31-4B8C-83A1-F6EECF244321}">
                <p14:modId xmlns:p14="http://schemas.microsoft.com/office/powerpoint/2010/main" val="4089450276"/>
              </p:ext>
            </p:extLst>
          </p:nvPr>
        </p:nvGraphicFramePr>
        <p:xfrm>
          <a:off x="168275" y="3359150"/>
          <a:ext cx="3323605" cy="1196975"/>
        </p:xfrm>
        <a:graphic>
          <a:graphicData uri="http://schemas.openxmlformats.org/drawingml/2006/table">
            <a:tbl>
              <a:tblPr firstRow="1" bandRow="1">
                <a:tableStyleId>{5C22544A-7EE6-4342-B048-85BDC9FD1C3A}</a:tableStyleId>
              </a:tblPr>
              <a:tblGrid>
                <a:gridCol w="3323605">
                  <a:extLst>
                    <a:ext uri="{9D8B030D-6E8A-4147-A177-3AD203B41FA5}"/>
                  </a:extLst>
                </a:gridCol>
              </a:tblGrid>
              <a:tr h="199496">
                <a:tc>
                  <a:txBody>
                    <a:bodyPr/>
                    <a:lstStyle/>
                    <a:p>
                      <a:r>
                        <a:rPr kumimoji="1" lang="ja-JP" altLang="en-US" sz="1000" dirty="0" smtClean="0">
                          <a:solidFill>
                            <a:schemeClr val="tx1"/>
                          </a:solidFill>
                        </a:rPr>
                        <a:t>準備物</a:t>
                      </a:r>
                      <a:endParaRPr kumimoji="1" lang="ja-JP" altLang="en-US" sz="10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extLst>
              </a:tr>
              <a:tr h="997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襖空間のジオラマ、書画カメラ、スクリーン、薄など秋の草花、鑑賞資料、タブレット４台、アンケート結果、陰陽五行などの説明書</a:t>
                      </a:r>
                      <a:endParaRPr kumimoji="1" lang="en-US" altLang="ja-JP" sz="1000" dirty="0" smtClean="0"/>
                    </a:p>
                    <a:p>
                      <a:r>
                        <a:rPr kumimoji="1" lang="ja-JP" altLang="en-US" sz="1000" dirty="0" smtClean="0"/>
                        <a:t>帯状の紙、筆、刷毛、墨、硯か小皿、透明水彩、水入れ、色の道具ボックスを置いて復習や予習</a:t>
                      </a:r>
                      <a:endParaRPr kumimoji="1" lang="en-US" altLang="ja-JP"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24" name="四角形吹き出し 23"/>
          <p:cNvSpPr/>
          <p:nvPr/>
        </p:nvSpPr>
        <p:spPr>
          <a:xfrm>
            <a:off x="2003425" y="4156075"/>
            <a:ext cx="1912938" cy="373063"/>
          </a:xfrm>
          <a:prstGeom prst="wedgeRectCallout">
            <a:avLst>
              <a:gd name="adj1" fmla="val -40924"/>
              <a:gd name="adj2" fmla="val -98760"/>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授業準備物を書き出した例</a:t>
            </a:r>
            <a:endParaRPr lang="en-US" altLang="ja-JP" sz="1000" b="1" dirty="0">
              <a:solidFill>
                <a:srgbClr val="FF0000"/>
              </a:solidFill>
            </a:endParaRPr>
          </a:p>
        </p:txBody>
      </p:sp>
      <p:sp>
        <p:nvSpPr>
          <p:cNvPr id="25" name="四角形吹き出し 24"/>
          <p:cNvSpPr/>
          <p:nvPr/>
        </p:nvSpPr>
        <p:spPr>
          <a:xfrm>
            <a:off x="4092575" y="1579563"/>
            <a:ext cx="2433638" cy="390525"/>
          </a:xfrm>
          <a:prstGeom prst="wedgeRectCallout">
            <a:avLst>
              <a:gd name="adj1" fmla="val -53974"/>
              <a:gd name="adj2" fmla="val -91867"/>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授業の流れを追って記録した例</a:t>
            </a:r>
            <a:endParaRPr lang="en-US" altLang="ja-JP" sz="1000" b="1" dirty="0">
              <a:solidFill>
                <a:srgbClr val="FF0000"/>
              </a:solidFill>
            </a:endParaRPr>
          </a:p>
        </p:txBody>
      </p:sp>
      <p:sp>
        <p:nvSpPr>
          <p:cNvPr id="26" name="四角形吹き出し 25"/>
          <p:cNvSpPr/>
          <p:nvPr/>
        </p:nvSpPr>
        <p:spPr>
          <a:xfrm>
            <a:off x="5385991" y="5314951"/>
            <a:ext cx="2433637" cy="490537"/>
          </a:xfrm>
          <a:prstGeom prst="wedgeRectCallout">
            <a:avLst>
              <a:gd name="adj1" fmla="val -53100"/>
              <a:gd name="adj2" fmla="val -83202"/>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FF0000"/>
                </a:solidFill>
              </a:rPr>
              <a:t>授業の感想を書くことで課題を探っている</a:t>
            </a:r>
            <a:endParaRPr lang="en-US" altLang="ja-JP" sz="1000" b="1" dirty="0">
              <a:solidFill>
                <a:srgbClr val="FF0000"/>
              </a:solidFill>
            </a:endParaRPr>
          </a:p>
        </p:txBody>
      </p:sp>
      <p:sp>
        <p:nvSpPr>
          <p:cNvPr id="2" name="正方形/長方形 1"/>
          <p:cNvSpPr/>
          <p:nvPr/>
        </p:nvSpPr>
        <p:spPr>
          <a:xfrm>
            <a:off x="3960813" y="2030413"/>
            <a:ext cx="5046662" cy="7080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1000" b="1" dirty="0"/>
              <a:t>③ガイダンス</a:t>
            </a:r>
            <a:endParaRPr lang="en-US" altLang="ja-JP" sz="1000" b="1" dirty="0"/>
          </a:p>
          <a:p>
            <a:pPr>
              <a:defRPr/>
            </a:pPr>
            <a:r>
              <a:rPr lang="en-US" altLang="ja-JP" sz="1000" dirty="0"/>
              <a:t>【</a:t>
            </a:r>
            <a:r>
              <a:rPr lang="ja-JP" altLang="en-US" sz="1000" dirty="0"/>
              <a:t>虫の音を聞き自然を愛でる自然観、桜の「事・様・姿・状態」に、宿る、循環、めぐる（四季、昼夜、生死、栄枯盛衰、喜怒哀楽）などを重ね見立てる人生観、たらしこみの偶然性を見立て味わう感性など日本人の美意識の特徴を探してみよう</a:t>
            </a:r>
            <a:r>
              <a:rPr lang="en-US" altLang="ja-JP" sz="1000" dirty="0"/>
              <a:t>】</a:t>
            </a:r>
          </a:p>
        </p:txBody>
      </p:sp>
      <p:sp>
        <p:nvSpPr>
          <p:cNvPr id="14" name="角丸四角形吹き出し 13"/>
          <p:cNvSpPr/>
          <p:nvPr/>
        </p:nvSpPr>
        <p:spPr>
          <a:xfrm>
            <a:off x="1811338" y="2738438"/>
            <a:ext cx="1438275" cy="436562"/>
          </a:xfrm>
          <a:prstGeom prst="wedgeRoundRectCallout">
            <a:avLst>
              <a:gd name="adj1" fmla="val -61807"/>
              <a:gd name="adj2" fmla="val 675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t>祖父母の家で見た人が多かった</a:t>
            </a:r>
          </a:p>
        </p:txBody>
      </p:sp>
      <p:sp>
        <p:nvSpPr>
          <p:cNvPr id="22" name="下矢印 21"/>
          <p:cNvSpPr/>
          <p:nvPr/>
        </p:nvSpPr>
        <p:spPr>
          <a:xfrm>
            <a:off x="6775450" y="1830388"/>
            <a:ext cx="241300" cy="396875"/>
          </a:xfrm>
          <a:prstGeom prst="downArrow">
            <a:avLst>
              <a:gd name="adj1" fmla="val 50000"/>
              <a:gd name="adj2" fmla="val 6988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p>
        </p:txBody>
      </p:sp>
      <p:sp>
        <p:nvSpPr>
          <p:cNvPr id="28" name="下矢印 27"/>
          <p:cNvSpPr/>
          <p:nvPr/>
        </p:nvSpPr>
        <p:spPr>
          <a:xfrm>
            <a:off x="6305550" y="2738438"/>
            <a:ext cx="241300" cy="396875"/>
          </a:xfrm>
          <a:prstGeom prst="downArrow">
            <a:avLst>
              <a:gd name="adj1" fmla="val 50000"/>
              <a:gd name="adj2" fmla="val 6988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p>
        </p:txBody>
      </p:sp>
      <p:sp>
        <p:nvSpPr>
          <p:cNvPr id="18" name="角丸四角形吹き出し 17"/>
          <p:cNvSpPr/>
          <p:nvPr/>
        </p:nvSpPr>
        <p:spPr>
          <a:xfrm>
            <a:off x="6524625" y="1579563"/>
            <a:ext cx="2305050" cy="250825"/>
          </a:xfrm>
          <a:prstGeom prst="wedgeRoundRectCallout">
            <a:avLst>
              <a:gd name="adj1" fmla="val -10061"/>
              <a:gd name="adj2" fmla="val -8433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解字や陰陽五行説の桃太郎面白い</a:t>
            </a:r>
          </a:p>
        </p:txBody>
      </p:sp>
      <p:pic>
        <p:nvPicPr>
          <p:cNvPr id="29" name="図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7750" y="2877439"/>
            <a:ext cx="1592666" cy="1194499"/>
          </a:xfrm>
          <a:prstGeom prst="rect">
            <a:avLst/>
          </a:prstGeom>
        </p:spPr>
      </p:pic>
    </p:spTree>
    <p:extLst>
      <p:ext uri="{BB962C8B-B14F-4D97-AF65-F5344CB8AC3E}">
        <p14:creationId xmlns:p14="http://schemas.microsoft.com/office/powerpoint/2010/main" val="410220348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テーマ">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TotalTime>
  <Words>3348</Words>
  <Application>Microsoft Macintosh PowerPoint</Application>
  <PresentationFormat>画面に合わせる (4:3)</PresentationFormat>
  <Paragraphs>609</Paragraphs>
  <Slides>11</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Arial</vt:lpstr>
      <vt:lpstr>Calibri</vt:lpstr>
      <vt:lpstr>Century</vt:lpstr>
      <vt:lpstr>ＤＦ特太ゴシック体</vt:lpstr>
      <vt:lpstr>MS PGothic</vt:lpstr>
      <vt:lpstr>ＭＳ Ｐゴシック</vt:lpstr>
      <vt:lpstr>ＭＳ 明朝</vt:lpstr>
      <vt:lpstr>Times New Roman</vt:lpstr>
      <vt:lpstr>Verdana</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伊藤裕貴</dc:creator>
  <cp:lastModifiedBy>伊藤裕貴</cp:lastModifiedBy>
  <cp:revision>73</cp:revision>
  <cp:lastPrinted>2016-11-30T00:19:53Z</cp:lastPrinted>
  <dcterms:created xsi:type="dcterms:W3CDTF">2016-11-28T22:49:18Z</dcterms:created>
  <dcterms:modified xsi:type="dcterms:W3CDTF">2017-02-05T06:12:06Z</dcterms:modified>
</cp:coreProperties>
</file>