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2" r:id="rId2"/>
    <p:sldId id="293" r:id="rId3"/>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CCFF"/>
    <a:srgbClr val="FFFF66"/>
    <a:srgbClr val="CCFF99"/>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9" autoAdjust="0"/>
    <p:restoredTop sz="94660"/>
  </p:normalViewPr>
  <p:slideViewPr>
    <p:cSldViewPr>
      <p:cViewPr varScale="1">
        <p:scale>
          <a:sx n="69" d="100"/>
          <a:sy n="69" d="100"/>
        </p:scale>
        <p:origin x="1380"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2021/7/29</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F9A73A0F-A3CB-4DDB-A278-523AC1A13DDC}" type="slidenum">
              <a:rPr lang="ja-JP" altLang="en-US" smtClean="0">
                <a:solidFill>
                  <a:srgbClr val="000000"/>
                </a:solidFill>
                <a:latin typeface="Verdana" panose="020B0604030504040204" pitchFamily="34" charset="0"/>
              </a:rPr>
              <a:pPr>
                <a:spcBef>
                  <a:spcPct val="0"/>
                </a:spcBef>
              </a:pPr>
              <a:t>1</a:t>
            </a:fld>
            <a:endParaRPr lang="ja-JP" altLang="en-US" smtClean="0">
              <a:solidFill>
                <a:srgbClr val="000000"/>
              </a:solidFill>
              <a:latin typeface="Verdana" panose="020B0604030504040204" pitchFamily="34" charset="0"/>
            </a:endParaRPr>
          </a:p>
        </p:txBody>
      </p:sp>
    </p:spTree>
    <p:extLst>
      <p:ext uri="{BB962C8B-B14F-4D97-AF65-F5344CB8AC3E}">
        <p14:creationId xmlns:p14="http://schemas.microsoft.com/office/powerpoint/2010/main" val="2994555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2021/7/29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2021/7/29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2021/7/29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2021/7/29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2021/7/29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2021/7/29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2021/7/29</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2021/7/29</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2021/7/29</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2021/7/29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2021/7/29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2021/7/29</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Group 165">
            <a:extLst/>
          </p:cNvPr>
          <p:cNvGraphicFramePr>
            <a:graphicFrameLocks noGrp="1"/>
          </p:cNvGraphicFramePr>
          <p:nvPr>
            <p:extLst>
              <p:ext uri="{D42A27DB-BD31-4B8C-83A1-F6EECF244321}">
                <p14:modId xmlns:p14="http://schemas.microsoft.com/office/powerpoint/2010/main" val="2798769398"/>
              </p:ext>
            </p:extLst>
          </p:nvPr>
        </p:nvGraphicFramePr>
        <p:xfrm>
          <a:off x="115888" y="1016000"/>
          <a:ext cx="8926512" cy="2189162"/>
        </p:xfrm>
        <a:graphic>
          <a:graphicData uri="http://schemas.openxmlformats.org/drawingml/2006/table">
            <a:tbl>
              <a:tblPr/>
              <a:tblGrid>
                <a:gridCol w="423277">
                  <a:extLst>
                    <a:ext uri="{9D8B030D-6E8A-4147-A177-3AD203B41FA5}">
                      <a16:colId xmlns:a16="http://schemas.microsoft.com/office/drawing/2014/main" val="20000"/>
                    </a:ext>
                  </a:extLst>
                </a:gridCol>
                <a:gridCol w="576113">
                  <a:extLst>
                    <a:ext uri="{9D8B030D-6E8A-4147-A177-3AD203B41FA5}">
                      <a16:colId xmlns:a16="http://schemas.microsoft.com/office/drawing/2014/main" val="20001"/>
                    </a:ext>
                  </a:extLst>
                </a:gridCol>
                <a:gridCol w="388290">
                  <a:extLst>
                    <a:ext uri="{9D8B030D-6E8A-4147-A177-3AD203B41FA5}">
                      <a16:colId xmlns:a16="http://schemas.microsoft.com/office/drawing/2014/main" val="20002"/>
                    </a:ext>
                  </a:extLst>
                </a:gridCol>
                <a:gridCol w="547894">
                  <a:extLst>
                    <a:ext uri="{9D8B030D-6E8A-4147-A177-3AD203B41FA5}">
                      <a16:colId xmlns:a16="http://schemas.microsoft.com/office/drawing/2014/main" val="20003"/>
                    </a:ext>
                  </a:extLst>
                </a:gridCol>
                <a:gridCol w="360071">
                  <a:extLst>
                    <a:ext uri="{9D8B030D-6E8A-4147-A177-3AD203B41FA5}">
                      <a16:colId xmlns:a16="http://schemas.microsoft.com/office/drawing/2014/main" val="20004"/>
                    </a:ext>
                  </a:extLst>
                </a:gridCol>
                <a:gridCol w="458682">
                  <a:extLst>
                    <a:ext uri="{9D8B030D-6E8A-4147-A177-3AD203B41FA5}">
                      <a16:colId xmlns:a16="http://schemas.microsoft.com/office/drawing/2014/main" val="20005"/>
                    </a:ext>
                  </a:extLst>
                </a:gridCol>
                <a:gridCol w="313231">
                  <a:extLst>
                    <a:ext uri="{9D8B030D-6E8A-4147-A177-3AD203B41FA5}">
                      <a16:colId xmlns:a16="http://schemas.microsoft.com/office/drawing/2014/main" val="20006"/>
                    </a:ext>
                  </a:extLst>
                </a:gridCol>
                <a:gridCol w="308299">
                  <a:extLst>
                    <a:ext uri="{9D8B030D-6E8A-4147-A177-3AD203B41FA5}">
                      <a16:colId xmlns:a16="http://schemas.microsoft.com/office/drawing/2014/main" val="20007"/>
                    </a:ext>
                  </a:extLst>
                </a:gridCol>
                <a:gridCol w="89528">
                  <a:extLst>
                    <a:ext uri="{9D8B030D-6E8A-4147-A177-3AD203B41FA5}">
                      <a16:colId xmlns:a16="http://schemas.microsoft.com/office/drawing/2014/main" val="20008"/>
                    </a:ext>
                  </a:extLst>
                </a:gridCol>
                <a:gridCol w="486586">
                  <a:extLst>
                    <a:ext uri="{9D8B030D-6E8A-4147-A177-3AD203B41FA5}">
                      <a16:colId xmlns:a16="http://schemas.microsoft.com/office/drawing/2014/main" val="20009"/>
                    </a:ext>
                  </a:extLst>
                </a:gridCol>
                <a:gridCol w="4974541">
                  <a:extLst>
                    <a:ext uri="{9D8B030D-6E8A-4147-A177-3AD203B41FA5}">
                      <a16:colId xmlns:a16="http://schemas.microsoft.com/office/drawing/2014/main" val="20010"/>
                    </a:ext>
                  </a:extLst>
                </a:gridCol>
              </a:tblGrid>
              <a:tr h="250924">
                <a:tc gridSpan="10">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ts val="900"/>
                        </a:lnSpc>
                        <a:spcBef>
                          <a:spcPct val="0"/>
                        </a:spcBef>
                        <a:spcAft>
                          <a:spcPct val="0"/>
                        </a:spcAft>
                        <a:buClrTx/>
                        <a:buSzPct val="100000"/>
                        <a:buFontTx/>
                        <a:buNone/>
                        <a:tabLst/>
                        <a:defRPr/>
                      </a:pPr>
                      <a:r>
                        <a:rPr kumimoji="1" lang="ja-JP" altLang="en-US" sz="9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この題材で育む「生きる力」</a:t>
                      </a:r>
                      <a:r>
                        <a:rPr kumimoji="1" lang="ja-JP" altLang="en-US" sz="9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　</a:t>
                      </a:r>
                      <a:r>
                        <a:rPr kumimoji="0" lang="ja-JP" altLang="en-US" sz="900" b="0"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（主なるものに〇）</a:t>
                      </a:r>
                      <a:endParaRPr kumimoji="0" lang="ja-JP" altLang="en-US" sz="9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91420" marR="91420" marT="45809" marB="458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C6D9F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Pct val="100000"/>
                        <a:buFontTx/>
                        <a:buNone/>
                        <a:tabLst/>
                      </a:pPr>
                      <a:r>
                        <a:rPr kumimoji="0" lang="ja-JP" altLang="en-US" sz="1000" b="1" i="0" u="none" strike="noStrike" cap="none" normalizeH="0" baseline="0" dirty="0" smtClean="0">
                          <a:ln>
                            <a:noFill/>
                          </a:ln>
                          <a:solidFill>
                            <a:srgbClr val="000000"/>
                          </a:solidFill>
                          <a:effectLst/>
                          <a:latin typeface="ＭＳ Ｐゴシック" panose="020B0600070205080204" pitchFamily="50" charset="-128"/>
                          <a:ea typeface="ＭＳ Ｐゴシック" panose="020B0600070205080204" pitchFamily="50" charset="-128"/>
                        </a:rPr>
                        <a:t>ガイダンス</a:t>
                      </a:r>
                      <a:endParaRPr kumimoji="0" lang="ja-JP" altLang="en-US" sz="1000" b="1"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endParaRPr>
                    </a:p>
                  </a:txBody>
                  <a:tcPr marL="91420" marR="91420" marT="45809" marB="4580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426782">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主体的・対話的で深い学び</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gridSpan="2">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問題発見・解決能力</a:t>
                      </a:r>
                      <a:endPar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言語能力（造形的な見方・考え方に関わるもの）</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0"/>
                        </a:spcBef>
                        <a:spcAft>
                          <a:spcPct val="0"/>
                        </a:spcAft>
                        <a:buClrTx/>
                        <a:buSzPct val="100000"/>
                        <a:buFontTx/>
                        <a:buNone/>
                        <a:tabLst/>
                        <a:defRPr/>
                      </a:pPr>
                      <a:endParaRPr kumimoji="1" lang="zh-TW"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zh-TW"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情報活用能力</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ysDot"/>
                      <a:round/>
                      <a:headEnd type="none" w="med" len="med"/>
                      <a:tailEnd type="none" w="med" len="med"/>
                    </a:lnB>
                    <a:lnTlToBr>
                      <a:noFill/>
                    </a:lnTlToBr>
                    <a:lnBlToTr>
                      <a:noFill/>
                    </a:lnBlToTr>
                    <a:noFill/>
                  </a:tcPr>
                </a:tc>
                <a:tc hMerge="1">
                  <a:txBody>
                    <a:bodyPr/>
                    <a:lstStyle/>
                    <a:p>
                      <a:pPr marL="0" marR="0" lvl="0" indent="0" algn="ctr" defTabSz="914400" rtl="0" eaLnBrk="0" fontAlgn="base" latinLnBrk="0" hangingPunct="0">
                        <a:lnSpc>
                          <a:spcPct val="100000"/>
                        </a:lnSpc>
                        <a:spcBef>
                          <a:spcPct val="0"/>
                        </a:spcBef>
                        <a:spcAft>
                          <a:spcPct val="0"/>
                        </a:spcAft>
                        <a:buClrTx/>
                        <a:buSzPct val="100000"/>
                        <a:buFontTx/>
                        <a:buNone/>
                        <a:tabLst/>
                        <a:defRPr/>
                      </a:pPr>
                      <a:endPar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a:tc>
                <a:tc>
                  <a:txBody>
                    <a:bodyPr/>
                    <a:lstStyle/>
                    <a:p>
                      <a:pPr marL="0" marR="0" lvl="0" indent="0" algn="ctr" defTabSz="914400" rtl="0" eaLnBrk="0" fontAlgn="base" latinLnBrk="0" hangingPunct="0">
                        <a:lnSpc>
                          <a:spcPts val="900"/>
                        </a:lnSpc>
                        <a:spcBef>
                          <a:spcPct val="0"/>
                        </a:spcBef>
                        <a:spcAft>
                          <a:spcPct val="0"/>
                        </a:spcAft>
                        <a:buClrTx/>
                        <a:buSzPct val="100000"/>
                        <a:buFontTx/>
                        <a:buNone/>
                        <a:tabLst/>
                        <a:defRPr/>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他者との協働</a:t>
                      </a:r>
                    </a:p>
                    <a:p>
                      <a:pPr marL="0" marR="0" lvl="0" indent="0" algn="ctr" defTabSz="914400" rtl="0" eaLnBrk="0" fontAlgn="base" latinLnBrk="0" hangingPunct="0">
                        <a:lnSpc>
                          <a:spcPts val="900"/>
                        </a:lnSpc>
                        <a:spcBef>
                          <a:spcPct val="0"/>
                        </a:spcBef>
                        <a:spcAft>
                          <a:spcPct val="0"/>
                        </a:spcAft>
                        <a:buClrTx/>
                        <a:buSzPct val="100000"/>
                        <a:buFontTx/>
                        <a:buNone/>
                        <a:tabLst/>
                        <a:defRPr/>
                      </a:pPr>
                      <a:endPar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rowSpan="6">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◎風景画諸派の形のとらえ方や色彩の表現を参考に</a:t>
                      </a: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mn-ea"/>
                        </a:rPr>
                        <a:t>、油彩絵の具</a:t>
                      </a: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の特性を</a:t>
                      </a: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mn-ea"/>
                        </a:rPr>
                        <a:t>生かして表現を工夫し、人にはない視点で校内の風景をとらえて描こう。</a:t>
                      </a:r>
                      <a:endPar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mn-ea"/>
                        </a:rPr>
                        <a:t>&lt;</a:t>
                      </a: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mn-ea"/>
                        </a:rPr>
                        <a:t>知識・技能</a:t>
                      </a:r>
                      <a:r>
                        <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mn-ea"/>
                        </a:rPr>
                        <a:t>&gt;</a:t>
                      </a: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　・油彩画の絵の具、キャンバス、筆など油彩画の材料や用具、技法について知り、その特性を活かしながら彩色しようとする。</a:t>
                      </a:r>
                      <a:endParaRPr kumimoji="1" lang="en-US" altLang="ja-JP" sz="1000" b="0" i="0" u="none" strike="noStrike"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&lt;</a:t>
                      </a: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思考力・判断力・表現力</a:t>
                      </a:r>
                      <a:r>
                        <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&gt;</a:t>
                      </a: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　・風景画諸派</a:t>
                      </a:r>
                      <a:r>
                        <a:rPr kumimoji="1" lang="ja-JP"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の絵の特徴から</a:t>
                      </a: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、風景画家の</a:t>
                      </a:r>
                      <a:r>
                        <a:rPr kumimoji="1" lang="ja-JP"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美意識</a:t>
                      </a: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について考えを深めようとする。</a:t>
                      </a:r>
                      <a:endParaRPr kumimoji="1" lang="en-US"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　・美しさやおもしろさ</a:t>
                      </a:r>
                      <a:r>
                        <a:rPr kumimoji="1" lang="ja-JP"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の感じられる</a:t>
                      </a: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場所を選び</a:t>
                      </a:r>
                      <a:r>
                        <a:rPr kumimoji="1" lang="ja-JP"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、構図や色彩を工夫して表現</a:t>
                      </a: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しようとする。</a:t>
                      </a:r>
                      <a:endParaRPr kumimoji="1" lang="en-US"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endParaRP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　・古典</a:t>
                      </a:r>
                      <a:r>
                        <a:rPr kumimoji="1" lang="ja-JP" altLang="en-US" sz="1000" kern="100" dirty="0" smtClean="0">
                          <a:solidFill>
                            <a:schemeClr val="tx1"/>
                          </a:solidFill>
                          <a:effectLst/>
                          <a:latin typeface="Century"/>
                          <a:ea typeface="ＭＳ 明朝"/>
                          <a:cs typeface="Times New Roman"/>
                        </a:rPr>
                        <a:t>から近現代諸派までの作品を比較し、油彩画の特質やよさを味わおうとする。</a:t>
                      </a:r>
                    </a:p>
                    <a:p>
                      <a:pPr marL="0" marR="0" lvl="0" indent="0" algn="l" defTabSz="914400" rtl="0" eaLnBrk="1" fontAlgn="base" latinLnBrk="0" hangingPunct="1">
                        <a:lnSpc>
                          <a:spcPct val="100000"/>
                        </a:lnSpc>
                        <a:spcBef>
                          <a:spcPct val="0"/>
                        </a:spcBef>
                        <a:spcAft>
                          <a:spcPct val="0"/>
                        </a:spcAft>
                        <a:buClrTx/>
                        <a:buSzPct val="100000"/>
                        <a:buFontTx/>
                        <a:buNone/>
                        <a:tabLst/>
                      </a:pPr>
                      <a:r>
                        <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&lt;</a:t>
                      </a:r>
                      <a:r>
                        <a:rPr kumimoji="1" lang="ja-JP" altLang="en-US"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主体的に学習に取り組む態度</a:t>
                      </a:r>
                      <a:r>
                        <a:rPr kumimoji="1" lang="en-US" altLang="ja-JP" sz="1000" b="1"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&gt;</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　</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1" fontAlgn="base" latinLnBrk="0" hangingPunct="1">
                        <a:lnSpc>
                          <a:spcPct val="100000"/>
                        </a:lnSpc>
                        <a:spcBef>
                          <a:spcPct val="0"/>
                        </a:spcBef>
                        <a:spcAft>
                          <a:spcPct val="0"/>
                        </a:spcAft>
                        <a:buClrTx/>
                        <a:buSzPct val="100000"/>
                        <a:buFontTx/>
                        <a:buNone/>
                        <a:tabLst/>
                        <a:defRPr/>
                      </a:pPr>
                      <a:r>
                        <a:rPr kumimoji="1" lang="ja-JP" altLang="en-US" sz="1000" kern="1200" dirty="0" smtClean="0">
                          <a:solidFill>
                            <a:schemeClr val="tx1"/>
                          </a:solidFill>
                          <a:effectLst/>
                          <a:latin typeface="ＭＳ Ｐ明朝" panose="02020600040205080304" pitchFamily="18" charset="-128"/>
                          <a:ea typeface="ＭＳ Ｐ明朝" panose="02020600040205080304" pitchFamily="18" charset="-128"/>
                          <a:cs typeface="ＭＳ 明朝"/>
                        </a:rPr>
                        <a:t>　・普段目にしている校内の風景見つめ直し、</a:t>
                      </a:r>
                      <a:r>
                        <a:rPr lang="ja-JP" altLang="en-US" sz="1000" kern="100" dirty="0" smtClean="0">
                          <a:solidFill>
                            <a:schemeClr val="tx1"/>
                          </a:solidFill>
                          <a:effectLst/>
                          <a:latin typeface="Century"/>
                          <a:ea typeface="ＭＳ 明朝"/>
                          <a:cs typeface="Times New Roman"/>
                        </a:rPr>
                        <a:t>自分なりの構図を探したり、油彩画技法の面白さを進んで感じ取って表現したりしようとする。</a:t>
                      </a:r>
                      <a:endParaRPr kumimoji="1" lang="en-US" altLang="ja-JP" sz="1000" kern="1200" dirty="0" smtClean="0">
                        <a:solidFill>
                          <a:schemeClr val="tx1"/>
                        </a:solidFill>
                        <a:effectLst/>
                        <a:latin typeface="ＭＳ Ｐ明朝" panose="02020600040205080304" pitchFamily="18" charset="-128"/>
                        <a:ea typeface="ＭＳ Ｐ明朝" panose="02020600040205080304" pitchFamily="18" charset="-128"/>
                        <a:cs typeface="ＭＳ 明朝"/>
                      </a:endParaRPr>
                    </a:p>
                  </a:txBody>
                  <a:tcPr marL="72000" marR="36000" marT="36000" marB="36000" horzOverflow="overflow">
                    <a:lnL w="12700" cap="flat" cmpd="sng" algn="ctr">
                      <a:solidFill>
                        <a:srgbClr val="000000"/>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09235">
                <a:tc rowSpan="3">
                  <a:txBody>
                    <a:bodyPr/>
                    <a:lstStyle/>
                    <a:p>
                      <a:pPr algn="ctr">
                        <a:lnSpc>
                          <a:spcPts val="900"/>
                        </a:lnSpc>
                      </a:pPr>
                      <a:r>
                        <a:rPr lang="ja-JP" altLang="en-US" sz="800" dirty="0" smtClean="0"/>
                        <a:t>道徳</a:t>
                      </a:r>
                      <a:endParaRPr lang="en-US" altLang="ja-JP" sz="800" dirty="0" smtClean="0"/>
                    </a:p>
                    <a:p>
                      <a:pPr algn="ctr">
                        <a:lnSpc>
                          <a:spcPts val="900"/>
                        </a:lnSpc>
                      </a:pPr>
                      <a:r>
                        <a:rPr lang="ja-JP" altLang="en-US" sz="800" dirty="0" smtClean="0"/>
                        <a:t>教育</a:t>
                      </a:r>
                      <a:endParaRPr lang="en-US" altLang="ja-JP" sz="800" dirty="0" smtClean="0"/>
                    </a:p>
                    <a:p>
                      <a:pPr algn="ctr">
                        <a:lnSpc>
                          <a:spcPts val="900"/>
                        </a:lnSpc>
                      </a:pPr>
                      <a:r>
                        <a:rPr lang="ja-JP" altLang="en-US" sz="800" dirty="0" smtClean="0"/>
                        <a:t>関連</a:t>
                      </a:r>
                    </a:p>
                    <a:p>
                      <a:pPr>
                        <a:lnSpc>
                          <a:spcPts val="900"/>
                        </a:lnSpc>
                      </a:pPr>
                      <a:endParaRPr lang="ja-JP" altLang="en-US" sz="1800" dirty="0"/>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mn-ea"/>
                        </a:rPr>
                        <a:t>向上心・個性の伸長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mn-ea"/>
                        </a:rPr>
                        <a:t>希望と勇気、克己と強い意志</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smtClean="0">
                          <a:solidFill>
                            <a:schemeClr val="tx1"/>
                          </a:solidFill>
                          <a:latin typeface="+mn-ea"/>
                          <a:ea typeface="+mn-ea"/>
                        </a:rPr>
                        <a:t>真理の探究、創造</a:t>
                      </a:r>
                      <a:endParaRPr kumimoji="1" lang="ja-JP" altLang="en-US" sz="900" dirty="0">
                        <a:solidFill>
                          <a:schemeClr val="tx1"/>
                        </a:solidFill>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mn-ea"/>
                          <a:ea typeface="+mn-ea"/>
                        </a:rPr>
                        <a:t>思いやり、感謝</a:t>
                      </a: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rgbClr val="000000"/>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mn-ea"/>
                          <a:ea typeface="+mn-ea"/>
                        </a:rPr>
                        <a:t>相互理解、寛容</a:t>
                      </a: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426782">
                <a:tc vMerge="1">
                  <a:txBody>
                    <a:bodyPr/>
                    <a:lstStyle/>
                    <a:p>
                      <a:endParaRPr lang="ja-JP" altLang="en-US"/>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mn-ea"/>
                        </a:rPr>
                        <a:t>社会参画、公共の精神</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mn-ea"/>
                        </a:rPr>
                        <a:t>郷土の伝統と文化の尊重、郷土を愛する態度</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auto" latinLnBrk="0" hangingPunct="1">
                        <a:lnSpc>
                          <a:spcPts val="900"/>
                        </a:lnSpc>
                        <a:spcBef>
                          <a:spcPts val="0"/>
                        </a:spcBef>
                        <a:spcAft>
                          <a:spcPts val="0"/>
                        </a:spcAft>
                        <a:buClrTx/>
                        <a:buSzTx/>
                        <a:buFontTx/>
                        <a:buNone/>
                        <a:tabLst/>
                        <a:defRPr/>
                      </a:pPr>
                      <a:r>
                        <a:rPr kumimoji="1" lang="ja-JP" altLang="en-US" sz="900" dirty="0" smtClean="0">
                          <a:solidFill>
                            <a:schemeClr val="tx1"/>
                          </a:solidFill>
                          <a:latin typeface="+mn-ea"/>
                          <a:ea typeface="+mn-ea"/>
                        </a:rPr>
                        <a:t>我が国の伝統と文化の尊重、国を愛する態度</a:t>
                      </a:r>
                      <a:endParaRPr kumimoji="1" lang="ja-JP" altLang="en-US" sz="900" dirty="0">
                        <a:solidFill>
                          <a:schemeClr val="tx1"/>
                        </a:solidFill>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mn-ea"/>
                          <a:ea typeface="+mn-ea"/>
                        </a:rPr>
                        <a:t>国際理解、国際貢献</a:t>
                      </a: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mn-ea"/>
                          <a:ea typeface="+mn-ea"/>
                        </a:rPr>
                        <a:t>生命の尊さ</a:t>
                      </a: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249197">
                <a:tc vMerge="1">
                  <a:txBody>
                    <a:bodyPr/>
                    <a:lstStyle/>
                    <a:p>
                      <a:endParaRPr lang="ja-JP" altLang="en-US" dirty="0"/>
                    </a:p>
                  </a:txBody>
                  <a:tcPr marL="0" marR="0" marT="7209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mn-ea"/>
                        </a:rPr>
                        <a:t>自然愛護</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6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mn-ea"/>
                        </a:rPr>
                        <a:t>感動、畏敬の念</a:t>
                      </a: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a:txBody>
                    <a:bodyPr/>
                    <a:lstStyle/>
                    <a:p>
                      <a:pPr marL="0" marR="0" lvl="0" indent="0" algn="ctr" defTabSz="914400" rtl="0" eaLnBrk="1" fontAlgn="auto" latinLnBrk="0" hangingPunct="1">
                        <a:lnSpc>
                          <a:spcPts val="600"/>
                        </a:lnSpc>
                        <a:spcBef>
                          <a:spcPts val="0"/>
                        </a:spcBef>
                        <a:spcAft>
                          <a:spcPts val="0"/>
                        </a:spcAft>
                        <a:buClrTx/>
                        <a:buSzTx/>
                        <a:buFontTx/>
                        <a:buNone/>
                        <a:tabLst/>
                        <a:defRPr/>
                      </a:pPr>
                      <a:r>
                        <a:rPr kumimoji="1" lang="ja-JP" altLang="en-US" sz="900" dirty="0" smtClean="0">
                          <a:solidFill>
                            <a:schemeClr val="tx1"/>
                          </a:solidFill>
                          <a:latin typeface="+mn-ea"/>
                          <a:ea typeface="+mn-ea"/>
                        </a:rPr>
                        <a:t>よりよく生きる喜び</a:t>
                      </a:r>
                      <a:endParaRPr kumimoji="1" lang="ja-JP" altLang="en-US" sz="900" dirty="0">
                        <a:solidFill>
                          <a:schemeClr val="tx1"/>
                        </a:solidFill>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base" latinLnBrk="0" hangingPunct="1">
                        <a:lnSpc>
                          <a:spcPts val="600"/>
                        </a:lnSpc>
                        <a:spcBef>
                          <a:spcPct val="0"/>
                        </a:spcBef>
                        <a:spcAft>
                          <a:spcPct val="0"/>
                        </a:spcAft>
                        <a:buClrTx/>
                        <a:buSzPct val="100000"/>
                        <a:buFontTx/>
                        <a:buNone/>
                        <a:tabLst/>
                      </a:pPr>
                      <a:endParaRPr kumimoji="1" lang="ja-JP" altLang="en-US" sz="900" b="0" i="0" u="none" strike="noStrike" cap="none" normalizeH="0" baseline="0" dirty="0">
                        <a:ln>
                          <a:noFill/>
                        </a:ln>
                        <a:solidFill>
                          <a:schemeClr val="tx1"/>
                        </a:solidFill>
                        <a:effectLst/>
                        <a:latin typeface="+mn-ea"/>
                        <a:ea typeface="+mn-ea"/>
                      </a:endParaRPr>
                    </a:p>
                  </a:txBody>
                  <a:tcPr marL="0" marR="0" marT="72114"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4"/>
                  </a:ext>
                </a:extLst>
              </a:tr>
              <a:tr h="191690">
                <a:tc gridSpan="10">
                  <a:txBody>
                    <a:bodyPr/>
                    <a:lstStyle/>
                    <a:p>
                      <a:pPr marL="0" marR="0" lvl="0" indent="0" algn="l" defTabSz="914400" rtl="0" eaLnBrk="0" fontAlgn="base" latinLnBrk="0" hangingPunct="0">
                        <a:lnSpc>
                          <a:spcPts val="900"/>
                        </a:lnSpc>
                        <a:spcBef>
                          <a:spcPct val="0"/>
                        </a:spcBef>
                        <a:spcAft>
                          <a:spcPct val="0"/>
                        </a:spcAft>
                        <a:buClrTx/>
                        <a:buSzPct val="100000"/>
                        <a:buFontTx/>
                        <a:buNone/>
                        <a:tabLst/>
                      </a:pPr>
                      <a:r>
                        <a:rPr kumimoji="1" lang="ja-JP" altLang="en-US" sz="900" b="1"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　カリキュラム・マネジメント</a:t>
                      </a:r>
                      <a:endParaRPr kumimoji="1" lang="ja-JP" altLang="en-US" sz="9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0" marR="0" marT="72114" marB="0"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lang="ja-JP" altLang="en-US"/>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ja-JP" altLang="en-US" dirty="0"/>
                    </a:p>
                  </a:txBody>
                  <a:tcPr marL="0" marR="0" marT="72097" marB="0" anchor="ctr" horzOverflow="overflow">
                    <a:lnL w="12700" cap="flat" cmpd="sng" algn="ctr">
                      <a:solidFill>
                        <a:schemeClr val="tx1"/>
                      </a:solidFill>
                      <a:prstDash val="sysDot"/>
                      <a:round/>
                      <a:headEnd type="none" w="med" len="med"/>
                      <a:tailEnd type="none" w="med" len="med"/>
                    </a:lnL>
                    <a:lnR w="12700" cap="flat" cmpd="sng" algn="ctr">
                      <a:solidFill>
                        <a:srgbClr val="000000"/>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5"/>
                  </a:ext>
                </a:extLst>
              </a:tr>
              <a:tr h="334552">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地域や産業界等の連携（キャリア教育）</a:t>
                      </a:r>
                    </a:p>
                  </a:txBody>
                  <a:tcPr marL="0" marR="0" marT="7211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a:p>
                  </a:txBody>
                  <a:tcPr marL="0" marR="0" marT="72097" marB="0" anchor="ctr" horzOverflow="overflow"/>
                </a:tc>
                <a:tc gridSpan="5">
                  <a:txBody>
                    <a:bodyPr/>
                    <a:lstStyle/>
                    <a:p>
                      <a:pPr marL="0" marR="0" lvl="0" indent="0" algn="ctr" defTabSz="914400" rtl="0" eaLnBrk="0" fontAlgn="base" latinLnBrk="0" hangingPunct="0">
                        <a:lnSpc>
                          <a:spcPts val="900"/>
                        </a:lnSpc>
                        <a:spcBef>
                          <a:spcPct val="0"/>
                        </a:spcBef>
                        <a:spcAft>
                          <a:spcPct val="0"/>
                        </a:spcAft>
                        <a:buClrTx/>
                        <a:buSzPct val="100000"/>
                        <a:buFontTx/>
                        <a:buNone/>
                        <a:tabLst/>
                      </a:pPr>
                      <a:r>
                        <a:rPr kumimoji="1" lang="ja-JP" altLang="en-US" sz="9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教科横断的な視点</a:t>
                      </a:r>
                    </a:p>
                  </a:txBody>
                  <a:tcPr marL="0" marR="0" marT="72114" marB="0" anchor="ctr" horzOverflow="overflow">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lang="ja-JP" altLang="en-US" dirty="0"/>
                    </a:p>
                  </a:txBody>
                  <a:tcPr marL="0" marR="0" marT="72097" marB="0" anchor="ctr" horzOverflow="overflow"/>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6"/>
                  </a:ext>
                </a:extLst>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2764776574"/>
              </p:ext>
            </p:extLst>
          </p:nvPr>
        </p:nvGraphicFramePr>
        <p:xfrm>
          <a:off x="2234155" y="3384662"/>
          <a:ext cx="6808246" cy="3401252"/>
        </p:xfrm>
        <a:graphic>
          <a:graphicData uri="http://schemas.openxmlformats.org/drawingml/2006/table">
            <a:tbl>
              <a:tblPr/>
              <a:tblGrid>
                <a:gridCol w="220217">
                  <a:extLst>
                    <a:ext uri="{9D8B030D-6E8A-4147-A177-3AD203B41FA5}">
                      <a16:colId xmlns:a16="http://schemas.microsoft.com/office/drawing/2014/main" val="20000"/>
                    </a:ext>
                  </a:extLst>
                </a:gridCol>
                <a:gridCol w="213715">
                  <a:extLst>
                    <a:ext uri="{9D8B030D-6E8A-4147-A177-3AD203B41FA5}">
                      <a16:colId xmlns:a16="http://schemas.microsoft.com/office/drawing/2014/main" val="20001"/>
                    </a:ext>
                  </a:extLst>
                </a:gridCol>
                <a:gridCol w="1567241">
                  <a:extLst>
                    <a:ext uri="{9D8B030D-6E8A-4147-A177-3AD203B41FA5}">
                      <a16:colId xmlns:a16="http://schemas.microsoft.com/office/drawing/2014/main" val="20002"/>
                    </a:ext>
                  </a:extLst>
                </a:gridCol>
                <a:gridCol w="4807073">
                  <a:extLst>
                    <a:ext uri="{9D8B030D-6E8A-4147-A177-3AD203B41FA5}">
                      <a16:colId xmlns:a16="http://schemas.microsoft.com/office/drawing/2014/main" val="20003"/>
                    </a:ext>
                  </a:extLst>
                </a:gridCol>
              </a:tblGrid>
              <a:tr h="206628">
                <a:tc rowSpan="2" gridSpan="2">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指導ユニット</a:t>
                      </a:r>
                      <a:r>
                        <a:rPr kumimoji="0" lang="ja-JP" altLang="en-US" sz="1000" b="0"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　　　　　　　　　　　　　　　　　　　　　</a:t>
                      </a: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57" marR="91457" marT="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rowSpan="2" hMerge="1">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ja-JP" sz="1000" b="1"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91441" marR="91441"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gridSpan="2">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授業の流れ</a:t>
                      </a:r>
                    </a:p>
                  </a:txBody>
                  <a:tcPr marL="91457" marR="9145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kumimoji="1" lang="ja-JP" altLang="en-US" dirty="0"/>
                    </a:p>
                  </a:txBody>
                  <a:tcPr/>
                </a:tc>
                <a:extLst>
                  <a:ext uri="{0D108BD9-81ED-4DB2-BD59-A6C34878D82A}">
                    <a16:rowId xmlns:a16="http://schemas.microsoft.com/office/drawing/2014/main" val="10000"/>
                  </a:ext>
                </a:extLst>
              </a:tr>
              <a:tr h="293997">
                <a:tc gridSpan="2" vMerge="1">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Verdana" pitchFamily="34" charset="0"/>
                        <a:ea typeface="ＭＳ Ｐゴシック" pitchFamily="50" charset="-128"/>
                      </a:endParaRPr>
                    </a:p>
                  </a:txBody>
                  <a:tcPr marL="91432" marR="91432"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vMerge="1">
                  <a:txBody>
                    <a:bodyPr/>
                    <a:lstStyle/>
                    <a:p>
                      <a:endParaRPr kumimoji="1" lang="ja-JP" altLang="en-US"/>
                    </a:p>
                  </a:txBody>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発</a:t>
                      </a:r>
                      <a:r>
                        <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rPr>
                        <a:t>　問　　　　　　　　　　　　　　　　　</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lvl1pPr>
                        <a:spcBef>
                          <a:spcPct val="20000"/>
                        </a:spcBef>
                        <a:buFont typeface="Arial" pitchFamily="34" charset="0"/>
                        <a:defRPr kumimoji="1" sz="2800">
                          <a:solidFill>
                            <a:schemeClr val="tx1"/>
                          </a:solidFill>
                          <a:latin typeface="Arial" pitchFamily="34" charset="0"/>
                        </a:defRPr>
                      </a:lvl1pPr>
                      <a:lvl2pPr marL="742950" indent="-285750">
                        <a:spcBef>
                          <a:spcPct val="20000"/>
                        </a:spcBef>
                        <a:buFont typeface="Arial" pitchFamily="34" charset="0"/>
                        <a:defRPr kumimoji="1" sz="2400">
                          <a:solidFill>
                            <a:schemeClr val="tx1"/>
                          </a:solidFill>
                          <a:latin typeface="Arial" pitchFamily="34" charset="0"/>
                        </a:defRPr>
                      </a:lvl2pPr>
                      <a:lvl3pPr marL="1143000" indent="-228600">
                        <a:spcBef>
                          <a:spcPct val="20000"/>
                        </a:spcBef>
                        <a:buFont typeface="Arial" pitchFamily="34" charset="0"/>
                        <a:defRPr kumimoji="1" sz="2000">
                          <a:solidFill>
                            <a:schemeClr val="tx1"/>
                          </a:solidFill>
                          <a:latin typeface="Arial" pitchFamily="34" charset="0"/>
                        </a:defRPr>
                      </a:lvl3pPr>
                      <a:lvl4pPr marL="1600200" indent="-228600">
                        <a:spcBef>
                          <a:spcPct val="20000"/>
                        </a:spcBef>
                        <a:buFont typeface="Arial" pitchFamily="34" charset="0"/>
                        <a:defRPr kumimoji="1">
                          <a:solidFill>
                            <a:schemeClr val="tx1"/>
                          </a:solidFill>
                          <a:latin typeface="Arial" pitchFamily="34" charset="0"/>
                        </a:defRPr>
                      </a:lvl4pPr>
                      <a:lvl5pPr marL="2057400" indent="-228600">
                        <a:spcBef>
                          <a:spcPct val="20000"/>
                        </a:spcBef>
                        <a:buFont typeface="Arial" pitchFamily="34" charset="0"/>
                        <a:defRPr kumimoji="1">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defRPr kumimoji="1">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defRPr kumimoji="1">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defRPr kumimoji="1">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defRPr kumimoji="1">
                          <a:solidFill>
                            <a:schemeClr val="tx1"/>
                          </a:solidFill>
                          <a:latin typeface="Arial"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ja-JP" altLang="en-US" sz="1000" b="1" i="0" u="none" strike="noStrike" cap="none" normalizeH="0" baseline="0" dirty="0" smtClean="0">
                          <a:ln>
                            <a:noFill/>
                          </a:ln>
                          <a:solidFill>
                            <a:schemeClr val="tx1"/>
                          </a:solidFill>
                          <a:effectLst/>
                          <a:latin typeface="ＭＳ 明朝" pitchFamily="17" charset="-128"/>
                          <a:ea typeface="ＭＳ 明朝" pitchFamily="17" charset="-128"/>
                          <a:cs typeface="Times New Roman" pitchFamily="18" charset="0"/>
                        </a:rPr>
                        <a:t>資質・能力とつながる活動の要点</a:t>
                      </a:r>
                      <a:endParaRPr kumimoji="0" lang="ja-JP" altLang="en-US" sz="1000" b="1" i="0" u="none" strike="noStrike" cap="none" normalizeH="0" baseline="0" dirty="0">
                        <a:ln>
                          <a:noFill/>
                        </a:ln>
                        <a:solidFill>
                          <a:schemeClr val="tx1"/>
                        </a:solidFill>
                        <a:effectLst/>
                        <a:latin typeface="ＭＳ 明朝" pitchFamily="17" charset="-128"/>
                        <a:ea typeface="ＭＳ 明朝" pitchFamily="17" charset="-128"/>
                        <a:cs typeface="Times New Roman" pitchFamily="18" charset="0"/>
                      </a:endParaRPr>
                    </a:p>
                  </a:txBody>
                  <a:tcPr marL="0" marR="0" marT="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1"/>
                  </a:ext>
                </a:extLst>
              </a:tr>
              <a:tr h="4298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800" dirty="0" smtClean="0"/>
                    </a:p>
                  </a:txBody>
                  <a:tcPr marL="91456" marR="91456" marT="45701" marB="45701"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①</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smtClean="0">
                          <a:solidFill>
                            <a:srgbClr val="000000"/>
                          </a:solidFill>
                          <a:effectLst/>
                          <a:latin typeface="ＭＳ Ｐゴシック" panose="020B0600070205080204" pitchFamily="50" charset="-128"/>
                          <a:ea typeface="+mn-ea"/>
                          <a:cs typeface="Arial"/>
                        </a:rPr>
                        <a:t>見付けた風景から</a:t>
                      </a:r>
                      <a:r>
                        <a:rPr lang="ja-JP" altLang="ja-JP" sz="1000" kern="1200" dirty="0" smtClean="0">
                          <a:solidFill>
                            <a:srgbClr val="000000"/>
                          </a:solidFill>
                          <a:effectLst/>
                          <a:latin typeface="ＭＳ Ｐゴシック" panose="020B0600070205080204" pitchFamily="50" charset="-128"/>
                          <a:ea typeface="+mn-ea"/>
                          <a:cs typeface="Arial"/>
                        </a:rPr>
                        <a:t>主題</a:t>
                      </a:r>
                      <a:r>
                        <a:rPr lang="ja-JP" altLang="en-US" sz="1000" kern="1200" dirty="0" smtClean="0">
                          <a:solidFill>
                            <a:srgbClr val="000000"/>
                          </a:solidFill>
                          <a:effectLst/>
                          <a:latin typeface="ＭＳ Ｐゴシック" panose="020B0600070205080204" pitchFamily="50" charset="-128"/>
                          <a:ea typeface="+mn-ea"/>
                          <a:cs typeface="Arial"/>
                        </a:rPr>
                        <a:t>生成し</a:t>
                      </a:r>
                      <a:r>
                        <a:rPr lang="ja-JP" altLang="en-US" sz="1000" kern="100" dirty="0" smtClean="0">
                          <a:solidFill>
                            <a:schemeClr val="tx1"/>
                          </a:solidFill>
                          <a:effectLst/>
                          <a:latin typeface="ＭＳ Ｐゴシック" panose="020B0600070205080204" pitchFamily="50" charset="-128"/>
                          <a:ea typeface="+mn-ea"/>
                          <a:cs typeface="Times New Roman"/>
                        </a:rPr>
                        <a:t>スケッチをしよ</a:t>
                      </a:r>
                      <a:r>
                        <a:rPr lang="ja-JP" altLang="en-US" sz="1000" kern="100" dirty="0" smtClean="0">
                          <a:effectLst/>
                          <a:latin typeface="ＭＳ Ｐゴシック" panose="020B0600070205080204" pitchFamily="50" charset="-128"/>
                          <a:ea typeface="+mn-ea"/>
                          <a:cs typeface="Times New Roman"/>
                        </a:rPr>
                        <a:t>う（２時間）</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200" dirty="0" smtClean="0">
                          <a:solidFill>
                            <a:srgbClr val="000000"/>
                          </a:solidFill>
                          <a:effectLst/>
                          <a:latin typeface="ＭＳ Ｐゴシック" panose="020B0600070205080204" pitchFamily="50" charset="-128"/>
                          <a:ea typeface="+mn-ea"/>
                          <a:cs typeface="Arial"/>
                        </a:rPr>
                        <a:t>学校の敷地内をまわり、魅力を感じた場所から表現したい美しさやおもしろみなどの主題を生成し、鉛筆でスケッチをする。自分の表現の方針を決める</a:t>
                      </a:r>
                      <a:r>
                        <a:rPr lang="ja-JP" altLang="ja-JP" sz="1000" kern="1200" dirty="0" smtClean="0">
                          <a:solidFill>
                            <a:srgbClr val="000000"/>
                          </a:solidFill>
                          <a:effectLst/>
                          <a:latin typeface="ＭＳ Ｐゴシック" panose="020B0600070205080204" pitchFamily="50" charset="-128"/>
                          <a:ea typeface="+mn-ea"/>
                          <a:cs typeface="Arial"/>
                        </a:rPr>
                        <a:t>。</a:t>
                      </a:r>
                      <a:endParaRPr lang="ja-JP" altLang="ja-JP" sz="1000" kern="100" dirty="0" smtClean="0">
                        <a:effectLst/>
                        <a:latin typeface="ＭＳ Ｐゴシック" panose="020B0600070205080204" pitchFamily="50" charset="-128"/>
                        <a:ea typeface="+mn-ea"/>
                        <a:cs typeface="Times New Roman"/>
                      </a:endParaRPr>
                    </a:p>
                  </a:txBody>
                  <a:tcPr marL="36000" marR="9527" marT="45701" marB="45701">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29831">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②</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smtClean="0">
                          <a:solidFill>
                            <a:srgbClr val="000000"/>
                          </a:solidFill>
                          <a:effectLst/>
                          <a:latin typeface="ＭＳ Ｐゴシック" panose="020B0600070205080204" pitchFamily="50" charset="-128"/>
                          <a:ea typeface="+mn-ea"/>
                          <a:cs typeface="Arial"/>
                        </a:rPr>
                        <a:t>遠近法を使って奥行きを表現してみよう（１時間）</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smtClean="0">
                          <a:solidFill>
                            <a:srgbClr val="000000"/>
                          </a:solidFill>
                          <a:effectLst/>
                          <a:latin typeface="ＭＳ Ｐゴシック" panose="020B0600070205080204" pitchFamily="50" charset="-128"/>
                          <a:ea typeface="+mn-ea"/>
                          <a:cs typeface="Arial"/>
                        </a:rPr>
                        <a:t>教科書に載っている透視図法や空気遠近法</a:t>
                      </a:r>
                      <a:r>
                        <a:rPr lang="ja-JP" altLang="ja-JP" sz="1000" kern="1200" dirty="0" smtClean="0">
                          <a:solidFill>
                            <a:srgbClr val="000000"/>
                          </a:solidFill>
                          <a:effectLst/>
                          <a:latin typeface="ＭＳ Ｐゴシック" panose="020B0600070205080204" pitchFamily="50" charset="-128"/>
                          <a:ea typeface="+mn-ea"/>
                          <a:cs typeface="Arial"/>
                        </a:rPr>
                        <a:t>、</a:t>
                      </a:r>
                      <a:r>
                        <a:rPr lang="ja-JP" altLang="en-US" sz="1000" kern="1200" dirty="0" smtClean="0">
                          <a:solidFill>
                            <a:srgbClr val="000000"/>
                          </a:solidFill>
                          <a:effectLst/>
                          <a:latin typeface="ＭＳ Ｐゴシック" panose="020B0600070205080204" pitchFamily="50" charset="-128"/>
                          <a:ea typeface="+mn-ea"/>
                          <a:cs typeface="Arial"/>
                        </a:rPr>
                        <a:t>その他の遠近法の知識を身に付け、演習を行って実際の描画方法を体得する</a:t>
                      </a:r>
                      <a:r>
                        <a:rPr lang="ja-JP" altLang="en-US" sz="1000" kern="0" dirty="0" smtClean="0">
                          <a:effectLst/>
                          <a:latin typeface="ＭＳ Ｐゴシック" panose="020B0600070205080204" pitchFamily="50" charset="-128"/>
                          <a:ea typeface="+mn-ea"/>
                          <a:cs typeface="Arial"/>
                        </a:rPr>
                        <a:t>。</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95166">
                <a:tc>
                  <a:txBody>
                    <a:bodyPr/>
                    <a:lstStyle/>
                    <a:p>
                      <a:r>
                        <a:rPr lang="ja-JP" altLang="en-US" sz="800" dirty="0" smtClean="0"/>
                        <a:t>〇</a:t>
                      </a:r>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0" dirty="0">
                          <a:effectLst/>
                          <a:latin typeface="Arial"/>
                          <a:ea typeface="ＭＳ Ｐゴシック"/>
                          <a:cs typeface="Arial"/>
                        </a:rPr>
                        <a:t>③</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smtClean="0">
                          <a:solidFill>
                            <a:srgbClr val="000000"/>
                          </a:solidFill>
                          <a:effectLst/>
                          <a:latin typeface="ＭＳ Ｐゴシック" panose="020B0600070205080204" pitchFamily="50" charset="-128"/>
                          <a:ea typeface="+mn-ea"/>
                          <a:cs typeface="Arial"/>
                        </a:rPr>
                        <a:t>油彩風景画</a:t>
                      </a:r>
                      <a:r>
                        <a:rPr lang="ja-JP" altLang="ja-JP" sz="1000" kern="1200" dirty="0" smtClean="0">
                          <a:solidFill>
                            <a:srgbClr val="000000"/>
                          </a:solidFill>
                          <a:effectLst/>
                          <a:latin typeface="ＭＳ Ｐゴシック" panose="020B0600070205080204" pitchFamily="50" charset="-128"/>
                          <a:ea typeface="+mn-ea"/>
                          <a:cs typeface="Arial"/>
                        </a:rPr>
                        <a:t>の特徴を</a:t>
                      </a:r>
                      <a:r>
                        <a:rPr lang="ja-JP" altLang="en-US" sz="1000" kern="1200" dirty="0" smtClean="0">
                          <a:solidFill>
                            <a:srgbClr val="000000"/>
                          </a:solidFill>
                          <a:effectLst/>
                          <a:latin typeface="ＭＳ Ｐゴシック" panose="020B0600070205080204" pitchFamily="50" charset="-128"/>
                          <a:ea typeface="+mn-ea"/>
                          <a:cs typeface="Arial"/>
                        </a:rPr>
                        <a:t>感じ取ろう（１時間）</a:t>
                      </a:r>
                      <a:endParaRPr lang="ja-JP" altLang="ja-JP" sz="1000" kern="100" dirty="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200" dirty="0" smtClean="0">
                          <a:solidFill>
                            <a:srgbClr val="000000"/>
                          </a:solidFill>
                          <a:effectLst/>
                          <a:latin typeface="ＭＳ Ｐゴシック" panose="020B0600070205080204" pitchFamily="50" charset="-128"/>
                          <a:ea typeface="+mn-ea"/>
                          <a:cs typeface="Arial"/>
                        </a:rPr>
                        <a:t>風景画や油彩画の作品</a:t>
                      </a:r>
                      <a:r>
                        <a:rPr lang="ja-JP" altLang="ja-JP" sz="1000" kern="1200" dirty="0" smtClean="0">
                          <a:solidFill>
                            <a:srgbClr val="000000"/>
                          </a:solidFill>
                          <a:effectLst/>
                          <a:latin typeface="ＭＳ Ｐゴシック" panose="020B0600070205080204" pitchFamily="50" charset="-128"/>
                          <a:ea typeface="+mn-ea"/>
                          <a:cs typeface="Arial"/>
                        </a:rPr>
                        <a:t>を</a:t>
                      </a:r>
                      <a:r>
                        <a:rPr lang="ja-JP" altLang="en-US" sz="1000" kern="1200" dirty="0" smtClean="0">
                          <a:solidFill>
                            <a:srgbClr val="000000"/>
                          </a:solidFill>
                          <a:effectLst/>
                          <a:latin typeface="ＭＳ Ｐゴシック" panose="020B0600070205080204" pitchFamily="50" charset="-128"/>
                          <a:ea typeface="+mn-ea"/>
                          <a:cs typeface="Arial"/>
                        </a:rPr>
                        <a:t>鑑賞し</a:t>
                      </a:r>
                      <a:r>
                        <a:rPr lang="ja-JP" altLang="ja-JP" sz="1000" kern="1200" dirty="0" smtClean="0">
                          <a:solidFill>
                            <a:srgbClr val="000000"/>
                          </a:solidFill>
                          <a:effectLst/>
                          <a:latin typeface="ＭＳ Ｐゴシック" panose="020B0600070205080204" pitchFamily="50" charset="-128"/>
                          <a:ea typeface="+mn-ea"/>
                          <a:cs typeface="Arial"/>
                        </a:rPr>
                        <a:t>、</a:t>
                      </a:r>
                      <a:r>
                        <a:rPr lang="ja-JP" altLang="en-US" sz="1000" kern="1200" dirty="0" smtClean="0">
                          <a:solidFill>
                            <a:srgbClr val="000000"/>
                          </a:solidFill>
                          <a:effectLst/>
                          <a:latin typeface="ＭＳ Ｐゴシック" panose="020B0600070205080204" pitchFamily="50" charset="-128"/>
                          <a:ea typeface="+mn-ea"/>
                          <a:cs typeface="Arial"/>
                        </a:rPr>
                        <a:t>描かれている物や形のとらえ方、色の表現の仕方</a:t>
                      </a:r>
                      <a:r>
                        <a:rPr lang="ja-JP" altLang="ja-JP" sz="1000" kern="1200" dirty="0" smtClean="0">
                          <a:solidFill>
                            <a:srgbClr val="000000"/>
                          </a:solidFill>
                          <a:effectLst/>
                          <a:latin typeface="ＭＳ Ｐゴシック" panose="020B0600070205080204" pitchFamily="50" charset="-128"/>
                          <a:ea typeface="+mn-ea"/>
                          <a:cs typeface="Arial"/>
                        </a:rPr>
                        <a:t>などから</a:t>
                      </a:r>
                      <a:r>
                        <a:rPr lang="ja-JP" altLang="en-US" sz="1000" kern="1200" dirty="0" smtClean="0">
                          <a:solidFill>
                            <a:srgbClr val="000000"/>
                          </a:solidFill>
                          <a:effectLst/>
                          <a:latin typeface="ＭＳ Ｐゴシック" panose="020B0600070205080204" pitchFamily="50" charset="-128"/>
                          <a:ea typeface="+mn-ea"/>
                          <a:cs typeface="Arial"/>
                        </a:rPr>
                        <a:t>西洋</a:t>
                      </a:r>
                      <a:r>
                        <a:rPr lang="ja-JP" altLang="ja-JP" sz="1000" kern="1200" dirty="0" smtClean="0">
                          <a:solidFill>
                            <a:srgbClr val="000000"/>
                          </a:solidFill>
                          <a:effectLst/>
                          <a:latin typeface="ＭＳ Ｐゴシック" panose="020B0600070205080204" pitchFamily="50" charset="-128"/>
                          <a:ea typeface="+mn-ea"/>
                          <a:cs typeface="Arial"/>
                        </a:rPr>
                        <a:t>の</a:t>
                      </a:r>
                      <a:r>
                        <a:rPr lang="ja-JP" altLang="en-US" sz="1000" kern="1200" dirty="0" smtClean="0">
                          <a:solidFill>
                            <a:srgbClr val="000000"/>
                          </a:solidFill>
                          <a:effectLst/>
                          <a:latin typeface="ＭＳ Ｐゴシック" panose="020B0600070205080204" pitchFamily="50" charset="-128"/>
                          <a:ea typeface="+mn-ea"/>
                          <a:cs typeface="Arial"/>
                        </a:rPr>
                        <a:t>絵画</a:t>
                      </a:r>
                      <a:r>
                        <a:rPr lang="ja-JP" altLang="ja-JP" sz="1000" kern="1200" dirty="0" smtClean="0">
                          <a:solidFill>
                            <a:srgbClr val="000000"/>
                          </a:solidFill>
                          <a:effectLst/>
                          <a:latin typeface="ＭＳ Ｐゴシック" panose="020B0600070205080204" pitchFamily="50" charset="-128"/>
                          <a:ea typeface="+mn-ea"/>
                          <a:cs typeface="Arial"/>
                        </a:rPr>
                        <a:t>に見られる</a:t>
                      </a:r>
                      <a:r>
                        <a:rPr lang="ja-JP" altLang="en-US" sz="1000" kern="1200" dirty="0" smtClean="0">
                          <a:solidFill>
                            <a:srgbClr val="000000"/>
                          </a:solidFill>
                          <a:effectLst/>
                          <a:latin typeface="ＭＳ Ｐゴシック" panose="020B0600070205080204" pitchFamily="50" charset="-128"/>
                          <a:ea typeface="+mn-ea"/>
                          <a:cs typeface="Arial"/>
                        </a:rPr>
                        <a:t>特徴について考える</a:t>
                      </a:r>
                      <a:r>
                        <a:rPr lang="ja-JP" altLang="ja-JP" sz="1000" kern="1200" dirty="0" smtClean="0">
                          <a:solidFill>
                            <a:srgbClr val="000000"/>
                          </a:solidFill>
                          <a:effectLst/>
                          <a:latin typeface="ＭＳ Ｐゴシック" panose="020B0600070205080204" pitchFamily="50" charset="-128"/>
                          <a:ea typeface="+mn-ea"/>
                          <a:cs typeface="Arial"/>
                        </a:rPr>
                        <a:t>。</a:t>
                      </a:r>
                      <a:r>
                        <a:rPr lang="ja-JP" altLang="en-US" sz="1000" kern="0" dirty="0" smtClean="0">
                          <a:effectLst/>
                          <a:latin typeface="ＭＳ Ｐゴシック" panose="020B0600070205080204" pitchFamily="50" charset="-128"/>
                          <a:ea typeface="+mn-ea"/>
                          <a:cs typeface="Arial"/>
                        </a:rPr>
                        <a:t>グループ内で他者と意見交換をして、各主義様式や画家の作風について理解を深める。</a:t>
                      </a:r>
                      <a:endParaRPr lang="ja-JP" sz="1000" kern="100" dirty="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82780">
                <a:tc>
                  <a:txBody>
                    <a:bodyPr/>
                    <a:lstStyle/>
                    <a:p>
                      <a:r>
                        <a:rPr lang="ja-JP" altLang="en-US" sz="800" dirty="0" smtClean="0"/>
                        <a:t>〇</a:t>
                      </a:r>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④</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0" dirty="0" smtClean="0">
                          <a:effectLst/>
                          <a:latin typeface="ＭＳ Ｐゴシック" panose="020B0600070205080204" pitchFamily="50" charset="-128"/>
                          <a:ea typeface="ＭＳ Ｐゴシック" panose="020B0600070205080204" pitchFamily="50" charset="-128"/>
                          <a:cs typeface="Arial"/>
                        </a:rPr>
                        <a:t>油絵の具の性質や画材の特徴を知ろう</a:t>
                      </a:r>
                      <a:r>
                        <a:rPr lang="ja-JP" altLang="en-US" sz="1000" kern="1200" dirty="0" smtClean="0">
                          <a:solidFill>
                            <a:srgbClr val="000000"/>
                          </a:solidFill>
                          <a:effectLst/>
                          <a:latin typeface="ＭＳ Ｐゴシック" panose="020B0600070205080204" pitchFamily="50" charset="-128"/>
                          <a:ea typeface="+mn-ea"/>
                          <a:cs typeface="Arial"/>
                        </a:rPr>
                        <a:t>（１時間）</a:t>
                      </a:r>
                      <a:endParaRPr lang="ja-JP" altLang="ja-JP" sz="1000" kern="100" dirty="0" smtClean="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l" fontAlgn="base">
                        <a:spcAft>
                          <a:spcPts val="0"/>
                        </a:spcAft>
                      </a:pPr>
                      <a:r>
                        <a:rPr lang="ja-JP" altLang="en-US" sz="1000" kern="100" dirty="0" smtClean="0">
                          <a:effectLst/>
                          <a:latin typeface="ＭＳ Ｐゴシック" panose="020B0600070205080204" pitchFamily="50" charset="-128"/>
                          <a:ea typeface="ＭＳ Ｐゴシック" panose="020B0600070205080204" pitchFamily="50" charset="-128"/>
                          <a:cs typeface="Times New Roman"/>
                        </a:rPr>
                        <a:t>油彩画に使用する道具や絵の具の特性について知り、主要な媒材である乾性油の働きについて、化学や家庭科など教科横断的視点から理解を深める。</a:t>
                      </a:r>
                      <a:endParaRPr lang="en-US" altLang="ja-JP" sz="1000" kern="100" dirty="0" smtClean="0">
                        <a:effectLst/>
                        <a:latin typeface="ＭＳ Ｐゴシック" panose="020B0600070205080204" pitchFamily="50" charset="-128"/>
                        <a:ea typeface="ＭＳ Ｐゴシック" panose="020B0600070205080204" pitchFamily="50" charset="-128"/>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14417">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sz="900" kern="1200" dirty="0">
                          <a:solidFill>
                            <a:srgbClr val="000000"/>
                          </a:solidFill>
                          <a:effectLst/>
                          <a:latin typeface="Century"/>
                          <a:ea typeface="ＭＳ 明朝"/>
                          <a:cs typeface="Times New Roman"/>
                        </a:rPr>
                        <a:t>⑤</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smtClean="0">
                          <a:effectLst/>
                          <a:latin typeface="ＭＳ Ｐゴシック" panose="020B0600070205080204" pitchFamily="50" charset="-128"/>
                          <a:ea typeface="+mn-ea"/>
                          <a:cs typeface="Times New Roman"/>
                        </a:rPr>
                        <a:t>着色をしながら油彩画の画材に慣れよう（２時間）</a:t>
                      </a:r>
                      <a:endParaRPr lang="ja-JP" altLang="ja-JP" sz="1000" kern="100" dirty="0" smtClean="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smtClean="0">
                          <a:effectLst/>
                          <a:latin typeface="ＭＳ Ｐゴシック" panose="020B0600070205080204" pitchFamily="50" charset="-128"/>
                          <a:ea typeface="+mn-ea"/>
                          <a:cs typeface="Times New Roman"/>
                        </a:rPr>
                        <a:t>木炭で下描きした後、揮発性油でおつゆ描きをしながら油彩絵の具の特質を感じ取り、パレット、筆洗などの画材の扱いに慣れる。</a:t>
                      </a:r>
                      <a:endParaRPr lang="ja-JP" altLang="ja-JP" sz="1000" kern="100" dirty="0" smtClean="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334917">
                <a:tc>
                  <a:txBody>
                    <a:bodyPr/>
                    <a:lstStyle/>
                    <a:p>
                      <a:endParaRPr lang="ja-JP" altLang="en-US" sz="800" dirty="0"/>
                    </a:p>
                  </a:txBody>
                  <a:tcPr marL="91456" marR="91456"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eaLnBrk="0" fontAlgn="base" hangingPunct="0">
                        <a:spcAft>
                          <a:spcPts val="0"/>
                        </a:spcAft>
                      </a:pPr>
                      <a:r>
                        <a:rPr lang="ja-JP" altLang="en-US" sz="900" kern="100" dirty="0" smtClean="0">
                          <a:effectLst/>
                          <a:latin typeface="Century"/>
                          <a:ea typeface="ＭＳ 明朝"/>
                          <a:cs typeface="Times New Roman"/>
                        </a:rPr>
                        <a:t>⑥</a:t>
                      </a:r>
                      <a:endParaRPr lang="ja-JP" sz="900" kern="100" dirty="0">
                        <a:effectLst/>
                        <a:latin typeface="Century"/>
                        <a:ea typeface="ＭＳ 明朝"/>
                        <a:cs typeface="Times New Roman"/>
                      </a:endParaRPr>
                    </a:p>
                  </a:txBody>
                  <a:tcPr marL="91456" marR="91456" marT="45701" marB="4570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ja-JP" altLang="en-US" sz="1000" kern="100" dirty="0" smtClean="0">
                          <a:effectLst/>
                          <a:latin typeface="ＭＳ Ｐゴシック" panose="020B0600070205080204" pitchFamily="50" charset="-128"/>
                          <a:ea typeface="+mn-ea"/>
                          <a:cs typeface="Times New Roman"/>
                        </a:rPr>
                        <a:t>油絵の具の効果を生かして主題に迫ろう（７時間）</a:t>
                      </a:r>
                      <a:endParaRPr lang="ja-JP" altLang="ja-JP" sz="1000" kern="100" dirty="0" smtClean="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mn-ea"/>
                        </a:rPr>
                        <a:t>参考にしたい近現代の風景油彩画から形と色彩に着目して様式の表現上の特徴をおさえ、点描など油彩の描画法の効果を物理的学びの視点とつなげて理解するとともに、「輪郭」、「タッチ」など描画具の扱いを工夫して</a:t>
                      </a:r>
                      <a:r>
                        <a:rPr lang="ja-JP" altLang="en-US" sz="1000" kern="1200" dirty="0" smtClean="0">
                          <a:solidFill>
                            <a:srgbClr val="000000"/>
                          </a:solidFill>
                          <a:effectLst/>
                          <a:latin typeface="ＭＳ Ｐゴシック" panose="020B0600070205080204" pitchFamily="50" charset="-128"/>
                          <a:ea typeface="+mn-ea"/>
                          <a:cs typeface="Times New Roman"/>
                        </a:rPr>
                        <a:t>自分の表現したい</a:t>
                      </a: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mn-ea"/>
                        </a:rPr>
                        <a:t>主題を追求する</a:t>
                      </a:r>
                      <a:r>
                        <a:rPr lang="ja-JP" altLang="en-US" sz="1000" kern="1200" dirty="0" smtClean="0">
                          <a:solidFill>
                            <a:srgbClr val="000000"/>
                          </a:solidFill>
                          <a:effectLst/>
                          <a:latin typeface="ＭＳ Ｐゴシック" panose="020B0600070205080204" pitchFamily="50" charset="-128"/>
                          <a:ea typeface="+mn-ea"/>
                          <a:cs typeface="Times New Roman"/>
                        </a:rPr>
                        <a:t>。</a:t>
                      </a:r>
                      <a:endParaRPr lang="ja-JP" altLang="ja-JP" sz="1000" kern="100" dirty="0" smtClean="0">
                        <a:effectLst/>
                        <a:latin typeface="ＭＳ Ｐゴシック" panose="020B0600070205080204" pitchFamily="50" charset="-128"/>
                        <a:ea typeface="+mn-ea"/>
                        <a:cs typeface="Times New Roman"/>
                      </a:endParaRPr>
                    </a:p>
                  </a:txBody>
                  <a:tcPr marL="36000" marR="9527" marT="45701" marB="4570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531631292"/>
                  </a:ext>
                </a:extLst>
              </a:tr>
            </a:tbl>
          </a:graphicData>
        </a:graphic>
      </p:graphicFrame>
      <p:graphicFrame>
        <p:nvGraphicFramePr>
          <p:cNvPr id="33" name="Group 317"/>
          <p:cNvGraphicFramePr>
            <a:graphicFrameLocks noGrp="1"/>
          </p:cNvGraphicFramePr>
          <p:nvPr>
            <p:extLst>
              <p:ext uri="{D42A27DB-BD31-4B8C-83A1-F6EECF244321}">
                <p14:modId xmlns:p14="http://schemas.microsoft.com/office/powerpoint/2010/main" val="3203631279"/>
              </p:ext>
            </p:extLst>
          </p:nvPr>
        </p:nvGraphicFramePr>
        <p:xfrm>
          <a:off x="101600" y="241300"/>
          <a:ext cx="8940800" cy="652463"/>
        </p:xfrm>
        <a:graphic>
          <a:graphicData uri="http://schemas.openxmlformats.org/drawingml/2006/table">
            <a:tbl>
              <a:tblPr/>
              <a:tblGrid>
                <a:gridCol w="1443402">
                  <a:extLst>
                    <a:ext uri="{9D8B030D-6E8A-4147-A177-3AD203B41FA5}">
                      <a16:colId xmlns:a16="http://schemas.microsoft.com/office/drawing/2014/main" val="20000"/>
                    </a:ext>
                  </a:extLst>
                </a:gridCol>
                <a:gridCol w="720336">
                  <a:extLst>
                    <a:ext uri="{9D8B030D-6E8A-4147-A177-3AD203B41FA5}">
                      <a16:colId xmlns:a16="http://schemas.microsoft.com/office/drawing/2014/main" val="20001"/>
                    </a:ext>
                  </a:extLst>
                </a:gridCol>
                <a:gridCol w="2593209">
                  <a:extLst>
                    <a:ext uri="{9D8B030D-6E8A-4147-A177-3AD203B41FA5}">
                      <a16:colId xmlns:a16="http://schemas.microsoft.com/office/drawing/2014/main" val="20002"/>
                    </a:ext>
                  </a:extLst>
                </a:gridCol>
                <a:gridCol w="576268">
                  <a:extLst>
                    <a:ext uri="{9D8B030D-6E8A-4147-A177-3AD203B41FA5}">
                      <a16:colId xmlns:a16="http://schemas.microsoft.com/office/drawing/2014/main" val="20003"/>
                    </a:ext>
                  </a:extLst>
                </a:gridCol>
                <a:gridCol w="792369">
                  <a:extLst>
                    <a:ext uri="{9D8B030D-6E8A-4147-A177-3AD203B41FA5}">
                      <a16:colId xmlns:a16="http://schemas.microsoft.com/office/drawing/2014/main" val="20004"/>
                    </a:ext>
                  </a:extLst>
                </a:gridCol>
                <a:gridCol w="420316">
                  <a:extLst>
                    <a:ext uri="{9D8B030D-6E8A-4147-A177-3AD203B41FA5}">
                      <a16:colId xmlns:a16="http://schemas.microsoft.com/office/drawing/2014/main" val="20005"/>
                    </a:ext>
                  </a:extLst>
                </a:gridCol>
                <a:gridCol w="217998">
                  <a:extLst>
                    <a:ext uri="{9D8B030D-6E8A-4147-A177-3AD203B41FA5}">
                      <a16:colId xmlns:a16="http://schemas.microsoft.com/office/drawing/2014/main" val="20006"/>
                    </a:ext>
                  </a:extLst>
                </a:gridCol>
                <a:gridCol w="946424">
                  <a:extLst>
                    <a:ext uri="{9D8B030D-6E8A-4147-A177-3AD203B41FA5}">
                      <a16:colId xmlns:a16="http://schemas.microsoft.com/office/drawing/2014/main" val="20007"/>
                    </a:ext>
                  </a:extLst>
                </a:gridCol>
                <a:gridCol w="1230478">
                  <a:extLst>
                    <a:ext uri="{9D8B030D-6E8A-4147-A177-3AD203B41FA5}">
                      <a16:colId xmlns:a16="http://schemas.microsoft.com/office/drawing/2014/main" val="20008"/>
                    </a:ext>
                  </a:extLst>
                </a:gridCol>
              </a:tblGrid>
              <a:tr h="377052">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a:ln>
                            <a:noFill/>
                          </a:ln>
                          <a:solidFill>
                            <a:schemeClr val="bg1"/>
                          </a:solidFill>
                          <a:effectLst/>
                          <a:latin typeface="Arial" charset="0"/>
                          <a:ea typeface="ＭＳ Ｐゴシック" charset="-128"/>
                        </a:rPr>
                        <a:t>授業</a:t>
                      </a:r>
                      <a:r>
                        <a:rPr kumimoji="1" lang="ja-JP" altLang="en-US" sz="900" b="1" i="0" u="none" strike="noStrike" cap="none" normalizeH="0" baseline="0" dirty="0" smtClean="0">
                          <a:ln>
                            <a:noFill/>
                          </a:ln>
                          <a:solidFill>
                            <a:schemeClr val="bg1"/>
                          </a:solidFill>
                          <a:effectLst/>
                          <a:latin typeface="Arial" charset="0"/>
                          <a:ea typeface="ＭＳ Ｐゴシック" charset="-128"/>
                        </a:rPr>
                        <a:t>デザインシート</a:t>
                      </a:r>
                      <a:endParaRPr kumimoji="1" lang="en-US" altLang="ja-JP" sz="900" b="1" i="0" u="none" strike="noStrike" cap="none" normalizeH="0" baseline="0" dirty="0" smtClean="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altLang="ja-JP" sz="900" b="1" i="0" u="none" strike="noStrike" cap="none" normalizeH="0" baseline="0" dirty="0" smtClean="0">
                        <a:ln>
                          <a:noFill/>
                        </a:ln>
                        <a:solidFill>
                          <a:schemeClr val="bg1"/>
                        </a:solidFill>
                        <a:effectLst/>
                        <a:latin typeface="Arial" charset="0"/>
                        <a:ea typeface="ＭＳ Ｐゴシック"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900" b="1" i="0" u="none" strike="noStrike" cap="none" normalizeH="0" baseline="0" dirty="0" smtClean="0">
                          <a:ln>
                            <a:noFill/>
                          </a:ln>
                          <a:solidFill>
                            <a:schemeClr val="bg1"/>
                          </a:solidFill>
                          <a:effectLst/>
                          <a:latin typeface="Arial" charset="0"/>
                          <a:ea typeface="ＭＳ Ｐゴシック" charset="-128"/>
                        </a:rPr>
                        <a:t>Ver.R1.12</a:t>
                      </a:r>
                    </a:p>
                  </a:txBody>
                  <a:tcPr marL="91483" marR="91483" marT="45206" marB="452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rowSpan="2">
                  <a:txBody>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高校１年　美術</a:t>
                      </a:r>
                      <a:r>
                        <a:rPr kumimoji="1" lang="en-US" altLang="ja-JP" sz="900" b="0" i="0" u="none" strike="noStrike" cap="none" normalizeH="0" baseline="0" dirty="0">
                          <a:ln>
                            <a:noFill/>
                          </a:ln>
                          <a:solidFill>
                            <a:schemeClr val="tx1"/>
                          </a:solidFill>
                          <a:effectLst/>
                          <a:latin typeface="Arial" charset="0"/>
                          <a:ea typeface="ＭＳ Ｐゴシック" charset="-128"/>
                        </a:rPr>
                        <a:t>Ⅰ</a:t>
                      </a:r>
                      <a:r>
                        <a:rPr kumimoji="1" lang="ja-JP" altLang="en-US" sz="900" b="0" i="0" u="none" strike="noStrike" cap="none" normalizeH="0" baseline="0" dirty="0">
                          <a:ln>
                            <a:noFill/>
                          </a:ln>
                          <a:solidFill>
                            <a:schemeClr val="tx1"/>
                          </a:solidFill>
                          <a:effectLst/>
                          <a:latin typeface="Arial" charset="0"/>
                          <a:ea typeface="ＭＳ Ｐゴシック" charset="-128"/>
                        </a:rPr>
                        <a:t>　　　　　　　　　　　　　　　　　　　　　　　　　　　　　　　　　　　　　　　　　　　　　　　　　　　　　　　　　　　　　</a:t>
                      </a:r>
                    </a:p>
                  </a:txBody>
                  <a:tcPr marL="91483" marR="91483" marT="45206" marB="45206"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900" b="1" i="0" u="none" strike="noStrike" cap="none" normalizeH="0" baseline="0" dirty="0" smtClean="0">
                          <a:ln>
                            <a:noFill/>
                          </a:ln>
                          <a:solidFill>
                            <a:schemeClr val="tx1"/>
                          </a:solidFill>
                          <a:effectLst/>
                          <a:latin typeface="Arial" charset="0"/>
                          <a:ea typeface="ＭＳ Ｐゴシック" charset="-128"/>
                        </a:rPr>
                        <a:t>題材名</a:t>
                      </a:r>
                      <a:endParaRPr kumimoji="1" lang="en-US" altLang="ja-JP" sz="900" b="1"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charset="-128"/>
                        </a:rPr>
                        <a:t>　</a:t>
                      </a:r>
                      <a:endParaRPr kumimoji="1" lang="en-US" altLang="ja-JP" sz="900" b="0" i="0" u="none" strike="noStrike" cap="none" normalizeH="0" baseline="0" dirty="0" smtClean="0">
                        <a:ln>
                          <a:noFill/>
                        </a:ln>
                        <a:solidFill>
                          <a:schemeClr val="tx1"/>
                        </a:solidFill>
                        <a:effectLst/>
                        <a:latin typeface="Arial" charset="0"/>
                        <a:ea typeface="ＭＳ Ｐゴシック"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pitchFamily="34" charset="0"/>
                          <a:ea typeface="+mn-ea"/>
                        </a:rPr>
                        <a:t>「私の見付けた風景」</a:t>
                      </a: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　　　</a:t>
                      </a:r>
                      <a:endPar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　　　</a:t>
                      </a:r>
                      <a:r>
                        <a:rPr kumimoji="1" lang="ja-JP" altLang="en-US" sz="900" b="0" i="0" u="none" strike="noStrike" cap="none" normalizeH="0" baseline="0" dirty="0" smtClean="0">
                          <a:ln>
                            <a:noFill/>
                          </a:ln>
                          <a:solidFill>
                            <a:schemeClr val="tx1"/>
                          </a:solidFill>
                          <a:effectLst/>
                          <a:latin typeface="Arial" pitchFamily="34" charset="0"/>
                          <a:ea typeface="+mn-ea"/>
                        </a:rPr>
                        <a:t>（油彩画・主義様式探究）　　</a:t>
                      </a: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　　</a:t>
                      </a:r>
                      <a:r>
                        <a:rPr kumimoji="1" lang="en-US" altLang="ja-JP"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9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１３時間）</a:t>
                      </a:r>
                      <a:endParaRPr kumimoji="1" lang="ja-JP" altLang="en-US" sz="9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91483" marR="91483" marT="45206" marB="45206"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発想・構想</a:t>
                      </a:r>
                      <a:endPar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絵画・彫刻</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感じ取った</a:t>
                      </a: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こと</a:t>
                      </a:r>
                      <a:r>
                        <a:rPr kumimoji="1" lang="ja-JP" altLang="en-US" sz="7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や</a:t>
                      </a:r>
                      <a:endParaRPr kumimoji="1" lang="en-US" altLang="ja-JP" sz="7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ts val="800"/>
                        </a:lnSpc>
                        <a:spcBef>
                          <a:spcPct val="0"/>
                        </a:spcBef>
                        <a:spcAft>
                          <a:spcPct val="0"/>
                        </a:spcAft>
                        <a:buClrTx/>
                        <a:buSzPct val="100000"/>
                        <a:buFontTx/>
                        <a:buNone/>
                        <a:tabLst/>
                      </a:pPr>
                      <a:r>
                        <a:rPr kumimoji="1" lang="ja-JP" altLang="en-US" sz="7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考えた</a:t>
                      </a: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ことから</a:t>
                      </a: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algn="ctr">
                        <a:lnSpc>
                          <a:spcPts val="800"/>
                        </a:lnSpc>
                      </a:pPr>
                      <a:r>
                        <a:rPr kumimoji="1"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デザイン</a:t>
                      </a:r>
                      <a:endParaRPr kumimoji="1"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目的</a:t>
                      </a:r>
                      <a:r>
                        <a:rPr kumimoji="1" lang="ja-JP" altLang="en-US" sz="7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や機能から</a:t>
                      </a:r>
                      <a:endParaRPr kumimoji="1" lang="ja-JP" altLang="en-US" sz="700" dirty="0">
                        <a:solidFill>
                          <a:schemeClr val="tx1"/>
                        </a:solidFill>
                        <a:latin typeface="ＭＳ Ｐゴシック" panose="020B0600070205080204" pitchFamily="50" charset="-128"/>
                        <a:ea typeface="ＭＳ Ｐゴシック" panose="020B0600070205080204" pitchFamily="50" charset="-128"/>
                      </a:endParaRPr>
                    </a:p>
                  </a:txBody>
                  <a:tcPr marL="0" marR="0" marT="72127"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lnSpc>
                          <a:spcPts val="800"/>
                        </a:lnSpc>
                      </a:pPr>
                      <a:r>
                        <a:rPr kumimoji="1" lang="ja-JP" altLang="en-US" sz="900" dirty="0" smtClean="0">
                          <a:solidFill>
                            <a:schemeClr val="tx1"/>
                          </a:solidFill>
                          <a:latin typeface="ＭＳ Ｐゴシック" panose="020B0600070205080204" pitchFamily="50" charset="-128"/>
                          <a:ea typeface="ＭＳ Ｐゴシック" panose="020B0600070205080204" pitchFamily="50" charset="-128"/>
                        </a:rPr>
                        <a:t>映像メディア表現</a:t>
                      </a: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a:p>
                      <a:pPr algn="ctr">
                        <a:lnSpc>
                          <a:spcPts val="800"/>
                        </a:lnSpc>
                      </a:pPr>
                      <a:r>
                        <a:rPr kumimoji="1" lang="ja-JP" altLang="en-US" sz="700" dirty="0" smtClean="0">
                          <a:solidFill>
                            <a:schemeClr val="tx1"/>
                          </a:solidFill>
                          <a:latin typeface="ＭＳ Ｐゴシック" panose="020B0600070205080204" pitchFamily="50" charset="-128"/>
                          <a:ea typeface="ＭＳ Ｐゴシック" panose="020B0600070205080204" pitchFamily="50" charset="-128"/>
                        </a:rPr>
                        <a:t>映像メディアの特性から</a:t>
                      </a:r>
                      <a:endParaRPr kumimoji="1" lang="ja-JP" altLang="en-US" sz="700" dirty="0">
                        <a:solidFill>
                          <a:schemeClr val="tx1"/>
                        </a:solidFill>
                        <a:latin typeface="ＭＳ Ｐゴシック" panose="020B0600070205080204" pitchFamily="50" charset="-128"/>
                        <a:ea typeface="ＭＳ Ｐゴシック" panose="020B0600070205080204" pitchFamily="50" charset="-128"/>
                      </a:endParaRPr>
                    </a:p>
                  </a:txBody>
                  <a:tcPr marL="0" marR="0" marT="72127" marB="0" horzOverflow="overflow">
                    <a:lnL w="12700" cap="flat" cmpd="sng" algn="ctr">
                      <a:solidFill>
                        <a:schemeClr val="tx1"/>
                      </a:solidFill>
                      <a:prstDash val="solid"/>
                      <a:round/>
                      <a:headEnd type="none" w="med" len="med"/>
                      <a:tailEnd type="none" w="med" len="med"/>
                    </a:lnL>
                  </a:tcPr>
                </a:tc>
                <a:tc rowSpan="2">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charset="-128"/>
                        </a:rPr>
                        <a:t>福井県立武生高校</a:t>
                      </a:r>
                      <a:endParaRPr kumimoji="1" lang="en-US" altLang="ja-JP" sz="9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0" fontAlgn="base" latinLnBrk="0" hangingPunct="0">
                        <a:lnSpc>
                          <a:spcPct val="15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charset="-128"/>
                        </a:rPr>
                        <a:t>伊藤　裕貴</a:t>
                      </a:r>
                      <a:endParaRPr kumimoji="1" lang="en-US" altLang="ja-JP" sz="900" b="0" i="0" u="none" strike="noStrike" cap="none" normalizeH="0" baseline="0" dirty="0" smtClean="0">
                        <a:ln>
                          <a:noFill/>
                        </a:ln>
                        <a:solidFill>
                          <a:schemeClr val="tx1"/>
                        </a:solidFill>
                        <a:effectLst/>
                        <a:latin typeface="Arial"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ja-JP" altLang="en-US" sz="900" b="0" dirty="0" smtClean="0">
                          <a:solidFill>
                            <a:srgbClr val="000000"/>
                          </a:solidFill>
                          <a:latin typeface="Verdana" panose="020B0604030504040204" pitchFamily="34" charset="0"/>
                        </a:rPr>
                        <a:t>作成日：</a:t>
                      </a:r>
                      <a:r>
                        <a:rPr lang="en-US" altLang="ja-JP" sz="900" dirty="0" smtClean="0">
                          <a:solidFill>
                            <a:prstClr val="black"/>
                          </a:solidFill>
                          <a:latin typeface="Verdana" pitchFamily="34" charset="0"/>
                        </a:rPr>
                        <a:t>R3.1.8</a:t>
                      </a:r>
                      <a:endParaRPr lang="ja-JP" altLang="en-US" sz="1050" dirty="0" smtClean="0">
                        <a:solidFill>
                          <a:prstClr val="black"/>
                        </a:solidFill>
                        <a:latin typeface="Verdana" pitchFamily="34" charset="0"/>
                      </a:endParaRPr>
                    </a:p>
                  </a:txBody>
                  <a:tcPr marL="91483" marR="91483" marT="45206" marB="45206"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754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smtClean="0">
                          <a:ln>
                            <a:noFill/>
                          </a:ln>
                          <a:solidFill>
                            <a:schemeClr val="tx1"/>
                          </a:solidFill>
                          <a:effectLst/>
                          <a:latin typeface="Calibri" panose="020F0502020204030204" pitchFamily="34" charset="0"/>
                          <a:ea typeface="ＭＳ Ｐゴシック" panose="020B0600070205080204" pitchFamily="50" charset="-128"/>
                        </a:rPr>
                        <a:t>鑑賞</a:t>
                      </a:r>
                      <a:endParaRPr kumimoji="1" lang="ja-JP" altLang="en-US" sz="8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50" charset="-128"/>
                      </a:endParaRPr>
                    </a:p>
                  </a:txBody>
                  <a:tcPr marL="0" marR="0" marT="72127"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2">
                  <a:txBody>
                    <a:bodyPr/>
                    <a:lstStyle>
                      <a:lvl1pPr eaLnBrk="0" hangingPunct="0">
                        <a:spcBef>
                          <a:spcPct val="20000"/>
                        </a:spcBef>
                        <a:buFont typeface="Arial" panose="020B0604020202020204" pitchFamily="34" charset="0"/>
                        <a:defRPr kumimoji="1" sz="2800">
                          <a:solidFill>
                            <a:schemeClr val="tx1"/>
                          </a:solidFill>
                          <a:latin typeface="Calibri" panose="020F0502020204030204" pitchFamily="34" charset="0"/>
                          <a:cs typeface="Arial" panose="020B0604020202020204" pitchFamily="34" charset="0"/>
                        </a:defRPr>
                      </a:lvl1pPr>
                      <a:lvl2pPr eaLnBrk="0" hangingPunct="0">
                        <a:spcBef>
                          <a:spcPct val="20000"/>
                        </a:spcBef>
                        <a:buFont typeface="Arial" panose="020B0604020202020204" pitchFamily="34" charset="0"/>
                        <a:defRPr kumimoji="1" sz="2400">
                          <a:solidFill>
                            <a:schemeClr val="tx1"/>
                          </a:solidFill>
                          <a:latin typeface="Calibri" panose="020F0502020204030204" pitchFamily="34" charset="0"/>
                          <a:cs typeface="Arial" panose="020B0604020202020204" pitchFamily="34" charset="0"/>
                        </a:defRPr>
                      </a:lvl2pPr>
                      <a:lvl3pPr eaLnBrk="0" hangingPunct="0">
                        <a:spcBef>
                          <a:spcPct val="20000"/>
                        </a:spcBef>
                        <a:buFont typeface="Arial" panose="020B0604020202020204" pitchFamily="34" charset="0"/>
                        <a:defRPr kumimoji="1" sz="2000">
                          <a:solidFill>
                            <a:schemeClr val="tx1"/>
                          </a:solidFill>
                          <a:latin typeface="Calibri" panose="020F0502020204030204" pitchFamily="34" charset="0"/>
                          <a:cs typeface="Arial" panose="020B0604020202020204" pitchFamily="34" charset="0"/>
                        </a:defRPr>
                      </a:lvl3pPr>
                      <a:lvl4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4pPr>
                      <a:lvl5pPr eaLnBrk="0" hangingPunct="0">
                        <a:spcBef>
                          <a:spcPct val="20000"/>
                        </a:spcBef>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5pPr>
                      <a:lvl6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6pPr>
                      <a:lvl7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7pPr>
                      <a:lvl8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8pPr>
                      <a:lvl9pPr eaLnBrk="0" fontAlgn="base" hangingPunct="0">
                        <a:spcBef>
                          <a:spcPct val="20000"/>
                        </a:spcBef>
                        <a:spcAft>
                          <a:spcPct val="0"/>
                        </a:spcAft>
                        <a:buSzPct val="100000"/>
                        <a:buFont typeface="Arial" panose="020B0604020202020204" pitchFamily="34" charset="0"/>
                        <a:defRPr kumimoji="1">
                          <a:solidFill>
                            <a:schemeClr val="tx1"/>
                          </a:solidFill>
                          <a:latin typeface="Calibri" panose="020F0502020204030204" pitchFamily="34" charset="0"/>
                          <a:cs typeface="Arial" panose="020B0604020202020204" pitchFamily="34" charset="0"/>
                        </a:defRPr>
                      </a:lvl9pPr>
                    </a:lstStyle>
                    <a:p>
                      <a:pPr marL="0" marR="0" lvl="0" indent="0" algn="ctr" defTabSz="914400" rtl="0" eaLnBrk="0" fontAlgn="base" latinLnBrk="0" hangingPunct="0">
                        <a:lnSpc>
                          <a:spcPts val="800"/>
                        </a:lnSpc>
                        <a:spcBef>
                          <a:spcPct val="0"/>
                        </a:spcBef>
                        <a:spcAft>
                          <a:spcPct val="0"/>
                        </a:spcAft>
                        <a:buClrTx/>
                        <a:buSzPct val="100000"/>
                        <a:buFontTx/>
                        <a:buNone/>
                        <a:tabLst/>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美術作品の見方・感じ方</a:t>
                      </a: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生活や社会の中の</a:t>
                      </a:r>
                      <a:endParaRPr kumimoji="1" lang="en-US" altLang="ja-JP"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美術の働きや美術文化</a:t>
                      </a:r>
                    </a:p>
                  </a:txBody>
                  <a:tcPr marL="0" marR="0" marT="36000" marB="0" anchor="ctr" horzOverflow="overflow">
                    <a:lnL w="12700" cap="flat" cmpd="sng" algn="ctr">
                      <a:solidFill>
                        <a:schemeClr val="tx1"/>
                      </a:solidFill>
                      <a:prstDash val="solid"/>
                      <a:round/>
                      <a:headEnd type="none" w="med" len="med"/>
                      <a:tailEnd type="none" w="med" len="med"/>
                    </a:lnL>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6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97" marB="0" anchor="ctr" horzOverflow="overflow">
                    <a:lnL w="12700" cap="flat" cmpd="sng" algn="ctr">
                      <a:solidFill>
                        <a:schemeClr val="tx1"/>
                      </a:solidFill>
                      <a:prstDash val="solid"/>
                      <a:round/>
                      <a:headEnd type="none" w="med" len="med"/>
                      <a:tailEnd type="none" w="med" len="med"/>
                    </a:lnL>
                  </a:tcPr>
                </a:tc>
                <a:tc v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45" name="Group 315"/>
          <p:cNvGraphicFramePr>
            <a:graphicFrameLocks noGrp="1"/>
          </p:cNvGraphicFramePr>
          <p:nvPr>
            <p:extLst>
              <p:ext uri="{D42A27DB-BD31-4B8C-83A1-F6EECF244321}">
                <p14:modId xmlns:p14="http://schemas.microsoft.com/office/powerpoint/2010/main" val="3497991021"/>
              </p:ext>
            </p:extLst>
          </p:nvPr>
        </p:nvGraphicFramePr>
        <p:xfrm>
          <a:off x="128588" y="5013325"/>
          <a:ext cx="1995606" cy="1739653"/>
        </p:xfrm>
        <a:graphic>
          <a:graphicData uri="http://schemas.openxmlformats.org/drawingml/2006/table">
            <a:tbl>
              <a:tblPr/>
              <a:tblGrid>
                <a:gridCol w="1995606">
                  <a:extLst>
                    <a:ext uri="{9D8B030D-6E8A-4147-A177-3AD203B41FA5}">
                      <a16:colId xmlns:a16="http://schemas.microsoft.com/office/drawing/2014/main" val="20000"/>
                    </a:ext>
                  </a:extLst>
                </a:gridCol>
              </a:tblGrid>
              <a:tr h="2779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生徒のこれまでの学び</a:t>
                      </a:r>
                      <a:endParaRPr kumimoji="0" lang="en-US" altLang="ja-JP" sz="10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charset="-128"/>
                          <a:ea typeface="ＭＳ Ｐゴシック" charset="-128"/>
                          <a:cs typeface="Times New Roman" pitchFamily="18" charset="0"/>
                        </a:rPr>
                        <a:t>  ～小・中の内容の連続性～</a:t>
                      </a:r>
                    </a:p>
                  </a:txBody>
                  <a:tcPr marL="90144" marR="90144"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1450093">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風景写生画は小学校、中学校で</a:t>
                      </a:r>
                      <a:endParaRPr kumimoji="0" lang="en-US" altLang="ja-JP"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制作しているが、油彩画</a:t>
                      </a: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mn-ea"/>
                          <a:cs typeface="Times New Roman" pitchFamily="18" charset="0"/>
                        </a:rPr>
                        <a:t>についてはほとんどの生徒が</a:t>
                      </a:r>
                      <a:r>
                        <a:rPr kumimoji="0" lang="ja-JP" altLang="en-US" sz="10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Times New Roman" pitchFamily="18" charset="0"/>
                        </a:rPr>
                        <a:t>体験したことがない。</a:t>
                      </a:r>
                    </a:p>
                  </a:txBody>
                  <a:tcPr marL="72000" marR="72000" marT="7200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46" name="右矢印 45"/>
          <p:cNvSpPr/>
          <p:nvPr/>
        </p:nvSpPr>
        <p:spPr>
          <a:xfrm>
            <a:off x="1893643" y="5914775"/>
            <a:ext cx="411162" cy="47307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7" name="右矢印 27"/>
          <p:cNvSpPr/>
          <p:nvPr/>
        </p:nvSpPr>
        <p:spPr>
          <a:xfrm rot="5400000">
            <a:off x="4403726" y="3117850"/>
            <a:ext cx="279400" cy="454025"/>
          </a:xfrm>
          <a:prstGeom prst="righ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solidFill>
                <a:prstClr val="white"/>
              </a:solidFill>
            </a:endParaRPr>
          </a:p>
        </p:txBody>
      </p:sp>
      <p:sp>
        <p:nvSpPr>
          <p:cNvPr id="2" name="円/楕円 1"/>
          <p:cNvSpPr/>
          <p:nvPr/>
        </p:nvSpPr>
        <p:spPr>
          <a:xfrm>
            <a:off x="5364163" y="222250"/>
            <a:ext cx="792162" cy="4445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3" name="テキスト ボックス 3"/>
          <p:cNvSpPr txBox="1">
            <a:spLocks noChangeArrowheads="1"/>
          </p:cNvSpPr>
          <p:nvPr/>
        </p:nvSpPr>
        <p:spPr bwMode="auto">
          <a:xfrm>
            <a:off x="41063" y="20384"/>
            <a:ext cx="36210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solidFill>
                  <a:srgbClr val="000000"/>
                </a:solidFill>
                <a:latin typeface="Verdana" panose="020B0604030504040204" pitchFamily="34" charset="0"/>
              </a:rPr>
              <a:t>複数のユニットを必要に応じて組み合わせ構築したプログラム</a:t>
            </a:r>
          </a:p>
        </p:txBody>
      </p:sp>
      <p:sp>
        <p:nvSpPr>
          <p:cNvPr id="19" name="円/楕円 18"/>
          <p:cNvSpPr/>
          <p:nvPr/>
        </p:nvSpPr>
        <p:spPr>
          <a:xfrm>
            <a:off x="2482817" y="2897187"/>
            <a:ext cx="1462087" cy="3079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1" name="円/楕円 20"/>
          <p:cNvSpPr/>
          <p:nvPr/>
        </p:nvSpPr>
        <p:spPr>
          <a:xfrm>
            <a:off x="410912" y="1684085"/>
            <a:ext cx="776712" cy="3905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226" name="テキスト ボックス 21"/>
          <p:cNvSpPr txBox="1">
            <a:spLocks noChangeArrowheads="1"/>
          </p:cNvSpPr>
          <p:nvPr/>
        </p:nvSpPr>
        <p:spPr bwMode="auto">
          <a:xfrm>
            <a:off x="7785732" y="28000"/>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a:t>
            </a:r>
            <a:r>
              <a:rPr lang="ja-JP" altLang="en-US" sz="900" dirty="0" smtClean="0"/>
              <a:t>研究会</a:t>
            </a:r>
            <a:endParaRPr lang="ja-JP" altLang="en-US" sz="900" dirty="0"/>
          </a:p>
        </p:txBody>
      </p:sp>
      <p:sp>
        <p:nvSpPr>
          <p:cNvPr id="16" name="円/楕円 18"/>
          <p:cNvSpPr/>
          <p:nvPr/>
        </p:nvSpPr>
        <p:spPr>
          <a:xfrm>
            <a:off x="1403648" y="1296988"/>
            <a:ext cx="1512591" cy="38709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18" name="円/楕円 20"/>
          <p:cNvSpPr/>
          <p:nvPr/>
        </p:nvSpPr>
        <p:spPr>
          <a:xfrm>
            <a:off x="1120775" y="2440895"/>
            <a:ext cx="908050" cy="22225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pic>
        <p:nvPicPr>
          <p:cNvPr id="20" name="図 19"/>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2324" y="3384663"/>
            <a:ext cx="1956900" cy="1467675"/>
          </a:xfrm>
          <a:prstGeom prst="rect">
            <a:avLst/>
          </a:prstGeom>
        </p:spPr>
      </p:pic>
      <p:sp>
        <p:nvSpPr>
          <p:cNvPr id="23" name="円/楕円 1"/>
          <p:cNvSpPr/>
          <p:nvPr/>
        </p:nvSpPr>
        <p:spPr>
          <a:xfrm>
            <a:off x="5352594" y="642535"/>
            <a:ext cx="1307637" cy="2704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17" name="円/楕円 20"/>
          <p:cNvSpPr/>
          <p:nvPr/>
        </p:nvSpPr>
        <p:spPr>
          <a:xfrm>
            <a:off x="2025264" y="1659896"/>
            <a:ext cx="890973" cy="3905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24" name="円/楕円 18"/>
          <p:cNvSpPr/>
          <p:nvPr/>
        </p:nvSpPr>
        <p:spPr>
          <a:xfrm>
            <a:off x="2843808" y="1289646"/>
            <a:ext cx="793417" cy="3508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Tree>
    <p:extLst>
      <p:ext uri="{BB962C8B-B14F-4D97-AF65-F5344CB8AC3E}">
        <p14:creationId xmlns:p14="http://schemas.microsoft.com/office/powerpoint/2010/main" val="294383051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5400000">
            <a:off x="1643027" y="2131821"/>
            <a:ext cx="2530752" cy="1898064"/>
          </a:xfrm>
          <a:prstGeom prst="rect">
            <a:avLst/>
          </a:prstGeom>
        </p:spPr>
      </p:pic>
      <p:sp>
        <p:nvSpPr>
          <p:cNvPr id="7" name="正方形/長方形 6"/>
          <p:cNvSpPr/>
          <p:nvPr/>
        </p:nvSpPr>
        <p:spPr>
          <a:xfrm>
            <a:off x="228600" y="142875"/>
            <a:ext cx="1441420" cy="307777"/>
          </a:xfrm>
          <a:prstGeom prst="rect">
            <a:avLst/>
          </a:prstGeom>
        </p:spPr>
        <p:txBody>
          <a:bodyPr wrap="none">
            <a:spAutoFit/>
          </a:bodyPr>
          <a:lstStyle/>
          <a:p>
            <a:pPr>
              <a:defRPr/>
            </a:pPr>
            <a:r>
              <a:rPr lang="ja-JP" altLang="en-US" sz="1400" b="1" dirty="0">
                <a:solidFill>
                  <a:srgbClr val="002060"/>
                </a:solidFill>
              </a:rPr>
              <a:t>題材全体</a:t>
            </a:r>
            <a:r>
              <a:rPr lang="ja-JP" altLang="en-US" sz="1400" b="1" dirty="0" smtClean="0">
                <a:solidFill>
                  <a:srgbClr val="002060"/>
                </a:solidFill>
              </a:rPr>
              <a:t>の</a:t>
            </a:r>
            <a:r>
              <a:rPr lang="ja-JP" altLang="en-US" sz="1400" b="1" dirty="0" smtClean="0">
                <a:solidFill>
                  <a:srgbClr val="002060"/>
                </a:solidFill>
                <a:latin typeface="+mn-ea"/>
                <a:ea typeface="+mn-ea"/>
              </a:rPr>
              <a:t>流れ</a:t>
            </a:r>
            <a:endParaRPr lang="ja-JP" altLang="en-US" sz="1400" b="1" dirty="0">
              <a:solidFill>
                <a:srgbClr val="002060"/>
              </a:solidFill>
              <a:latin typeface="+mn-ea"/>
              <a:ea typeface="+mn-ea"/>
            </a:endParaRPr>
          </a:p>
        </p:txBody>
      </p:sp>
      <p:graphicFrame>
        <p:nvGraphicFramePr>
          <p:cNvPr id="14" name="表 13"/>
          <p:cNvGraphicFramePr>
            <a:graphicFrameLocks noGrp="1"/>
          </p:cNvGraphicFramePr>
          <p:nvPr>
            <p:extLst>
              <p:ext uri="{D42A27DB-BD31-4B8C-83A1-F6EECF244321}">
                <p14:modId xmlns:p14="http://schemas.microsoft.com/office/powerpoint/2010/main" val="4266833640"/>
              </p:ext>
            </p:extLst>
          </p:nvPr>
        </p:nvGraphicFramePr>
        <p:xfrm>
          <a:off x="228600" y="4717594"/>
          <a:ext cx="6104864" cy="2016902"/>
        </p:xfrm>
        <a:graphic>
          <a:graphicData uri="http://schemas.openxmlformats.org/drawingml/2006/table">
            <a:tbl>
              <a:tblPr firstRow="1" bandRow="1">
                <a:tableStyleId>{5C22544A-7EE6-4342-B048-85BDC9FD1C3A}</a:tableStyleId>
              </a:tblPr>
              <a:tblGrid>
                <a:gridCol w="6104864">
                  <a:extLst>
                    <a:ext uri="{9D8B030D-6E8A-4147-A177-3AD203B41FA5}">
                      <a16:colId xmlns:a16="http://schemas.microsoft.com/office/drawing/2014/main" val="20000"/>
                    </a:ext>
                  </a:extLst>
                </a:gridCol>
              </a:tblGrid>
              <a:tr h="279520">
                <a:tc>
                  <a:txBody>
                    <a:bodyPr/>
                    <a:lstStyle/>
                    <a:p>
                      <a:r>
                        <a:rPr kumimoji="1" lang="ja-JP" altLang="en-US" sz="1200" dirty="0" smtClean="0">
                          <a:solidFill>
                            <a:schemeClr val="tx1"/>
                          </a:solidFill>
                        </a:rPr>
                        <a:t>授業者より</a:t>
                      </a:r>
                      <a:endParaRPr kumimoji="1" lang="ja-JP" altLang="en-US" sz="1200" dirty="0">
                        <a:solidFill>
                          <a:schemeClr val="tx1"/>
                        </a:solidFill>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0"/>
                  </a:ext>
                </a:extLst>
              </a:tr>
              <a:tr h="1622276">
                <a:tc>
                  <a:txBody>
                    <a:bodyPr/>
                    <a:lstStyle/>
                    <a:p>
                      <a:r>
                        <a:rPr kumimoji="1" lang="ja-JP" altLang="en-US" sz="1200" dirty="0" smtClean="0">
                          <a:solidFill>
                            <a:schemeClr val="tx1"/>
                          </a:solidFill>
                          <a:latin typeface="+mn-ea"/>
                          <a:ea typeface="+mn-ea"/>
                        </a:rPr>
                        <a:t>・風景を主題とした油彩画の図版から主義・様式の特徴について形や色に着目して考察させ、自分の気に入った作品から制作の目標を設定し、参考作品との比較から深い学びにさせたい。</a:t>
                      </a:r>
                      <a:endParaRPr kumimoji="1" lang="en-US" altLang="ja-JP" sz="12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・主題の生成から、場所の面白さを感じとる一人ひとりの感性を大事にしたい。安易な場所設定にならないよう参考作例からイメージを膨らませるなど事前指導をしっかりすることが必要。</a:t>
                      </a:r>
                      <a:endParaRPr kumimoji="1" lang="en-US" altLang="ja-JP" sz="1200" dirty="0" smtClean="0">
                        <a:solidFill>
                          <a:schemeClr val="tx1"/>
                        </a:solidFill>
                        <a:latin typeface="+mn-ea"/>
                        <a:ea typeface="+mn-ea"/>
                      </a:endParaRPr>
                    </a:p>
                    <a:p>
                      <a:r>
                        <a:rPr kumimoji="1" lang="ja-JP" altLang="en-US" sz="1200" dirty="0" smtClean="0">
                          <a:solidFill>
                            <a:schemeClr val="tx1"/>
                          </a:solidFill>
                          <a:latin typeface="+mn-ea"/>
                          <a:ea typeface="+mn-ea"/>
                        </a:rPr>
                        <a:t>・油絵具についての理解を深めるため、教科横断的な授業を展開する。絵具や油については化学や家庭科、発色や描画法については物理との協働授業を模索した。</a:t>
                      </a:r>
                      <a:r>
                        <a:rPr kumimoji="1" lang="en-US" altLang="ja-JP" sz="1200" dirty="0" smtClean="0">
                          <a:solidFill>
                            <a:schemeClr val="tx1"/>
                          </a:solidFill>
                          <a:latin typeface="+mn-ea"/>
                          <a:ea typeface="+mn-ea"/>
                        </a:rPr>
                        <a:t>ICT</a:t>
                      </a:r>
                      <a:r>
                        <a:rPr kumimoji="1" lang="ja-JP" altLang="en-US" sz="1200" dirty="0" smtClean="0">
                          <a:solidFill>
                            <a:schemeClr val="tx1"/>
                          </a:solidFill>
                          <a:latin typeface="+mn-ea"/>
                          <a:ea typeface="+mn-ea"/>
                        </a:rPr>
                        <a:t>を活用しそれぞれの専門教員による解説動画を用いることで理解が深まり表現上のメリットも生じた。</a:t>
                      </a:r>
                      <a:endParaRPr kumimoji="1" lang="en-US" altLang="ja-JP" sz="1200" dirty="0" smtClean="0">
                        <a:solidFill>
                          <a:schemeClr val="tx1"/>
                        </a:solidFill>
                        <a:latin typeface="+mn-ea"/>
                        <a:ea typeface="+mn-ea"/>
                      </a:endParaRPr>
                    </a:p>
                    <a:p>
                      <a:r>
                        <a:rPr kumimoji="1" lang="ja-JP" altLang="en-US" sz="1200" dirty="0" smtClean="0">
                          <a:solidFill>
                            <a:schemeClr val="tx1"/>
                          </a:solidFill>
                          <a:latin typeface="+mn-ea"/>
                          <a:ea typeface="+mn-ea"/>
                        </a:rPr>
                        <a:t>・終盤にかけては油と絵具の混ぜ具合による画面の変化など油彩の特質を楽しみながら、筆やナイフのタッチなど巨匠の表現の工夫に着目させたい。</a:t>
                      </a:r>
                      <a:endParaRPr kumimoji="1" lang="en-US" altLang="ja-JP" sz="1200" dirty="0">
                        <a:solidFill>
                          <a:schemeClr val="tx1"/>
                        </a:solidFill>
                        <a:latin typeface="+mn-ea"/>
                        <a:ea typeface="+mn-ea"/>
                      </a:endParaRPr>
                    </a:p>
                  </a:txBody>
                  <a:tcPr marT="45731" marB="4573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2" name="図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31719" y="541812"/>
            <a:ext cx="1381292" cy="1035969"/>
          </a:xfrm>
          <a:prstGeom prst="rect">
            <a:avLst/>
          </a:prstGeom>
        </p:spPr>
      </p:pic>
      <p:pic>
        <p:nvPicPr>
          <p:cNvPr id="3" name="図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334923" y="1686214"/>
            <a:ext cx="1540162" cy="1155122"/>
          </a:xfrm>
          <a:prstGeom prst="rect">
            <a:avLst/>
          </a:prstGeom>
        </p:spPr>
      </p:pic>
      <p:pic>
        <p:nvPicPr>
          <p:cNvPr id="4" name="図 3"/>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946552" y="478403"/>
            <a:ext cx="1193385" cy="895038"/>
          </a:xfrm>
          <a:prstGeom prst="rect">
            <a:avLst/>
          </a:prstGeom>
        </p:spPr>
      </p:pic>
      <p:pic>
        <p:nvPicPr>
          <p:cNvPr id="5" name="図 4"/>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2220930" y="3594587"/>
            <a:ext cx="1441420" cy="1081065"/>
          </a:xfrm>
          <a:prstGeom prst="rect">
            <a:avLst/>
          </a:prstGeom>
        </p:spPr>
      </p:pic>
      <p:sp>
        <p:nvSpPr>
          <p:cNvPr id="18" name="正方形/長方形 17"/>
          <p:cNvSpPr/>
          <p:nvPr/>
        </p:nvSpPr>
        <p:spPr>
          <a:xfrm>
            <a:off x="1959371" y="206100"/>
            <a:ext cx="1636987" cy="246221"/>
          </a:xfrm>
          <a:prstGeom prst="rect">
            <a:avLst/>
          </a:prstGeom>
        </p:spPr>
        <p:txBody>
          <a:bodyPr wrap="none">
            <a:spAutoFit/>
          </a:bodyPr>
          <a:lstStyle/>
          <a:p>
            <a:pPr>
              <a:defRPr/>
            </a:pPr>
            <a:r>
              <a:rPr lang="ja-JP" altLang="en-US" sz="1000" dirty="0">
                <a:latin typeface="+mn-ea"/>
              </a:rPr>
              <a:t>探究する様式・画家の</a:t>
            </a:r>
            <a:r>
              <a:rPr lang="ja-JP" altLang="en-US" sz="1000" dirty="0" smtClean="0">
                <a:latin typeface="+mn-ea"/>
              </a:rPr>
              <a:t>決定</a:t>
            </a:r>
            <a:endParaRPr lang="ja-JP" altLang="en-US" sz="1000" dirty="0">
              <a:latin typeface="+mn-ea"/>
            </a:endParaRPr>
          </a:p>
        </p:txBody>
      </p:sp>
      <p:sp>
        <p:nvSpPr>
          <p:cNvPr id="21" name="角丸四角形吹き出し 20"/>
          <p:cNvSpPr/>
          <p:nvPr/>
        </p:nvSpPr>
        <p:spPr>
          <a:xfrm>
            <a:off x="2948123" y="1093124"/>
            <a:ext cx="1321738" cy="625610"/>
          </a:xfrm>
          <a:prstGeom prst="wedgeRoundRectCallout">
            <a:avLst>
              <a:gd name="adj1" fmla="val -65234"/>
              <a:gd name="adj2" fmla="val -4989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mn-ea"/>
              </a:rPr>
              <a:t>図版より油彩風景画を鑑賞、好きな表現を</a:t>
            </a:r>
            <a:r>
              <a:rPr lang="ja-JP" altLang="en-US" sz="1100" dirty="0" smtClean="0">
                <a:solidFill>
                  <a:schemeClr val="tx1"/>
                </a:solidFill>
                <a:latin typeface="+mn-ea"/>
              </a:rPr>
              <a:t>見つける</a:t>
            </a:r>
            <a:endParaRPr lang="ja-JP" altLang="en-US" sz="1100" dirty="0">
              <a:solidFill>
                <a:schemeClr val="tx1"/>
              </a:solidFill>
              <a:latin typeface="+mn-ea"/>
            </a:endParaRPr>
          </a:p>
        </p:txBody>
      </p:sp>
      <p:cxnSp>
        <p:nvCxnSpPr>
          <p:cNvPr id="22" name="直線矢印コネクタ 21"/>
          <p:cNvCxnSpPr/>
          <p:nvPr/>
        </p:nvCxnSpPr>
        <p:spPr>
          <a:xfrm flipV="1">
            <a:off x="1577019" y="1148502"/>
            <a:ext cx="477816" cy="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4" idx="2"/>
          </p:cNvCxnSpPr>
          <p:nvPr/>
        </p:nvCxnSpPr>
        <p:spPr>
          <a:xfrm flipH="1">
            <a:off x="2534535" y="1373441"/>
            <a:ext cx="8710" cy="5240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8121810" y="2860177"/>
            <a:ext cx="790601" cy="246221"/>
          </a:xfrm>
          <a:prstGeom prst="rect">
            <a:avLst/>
          </a:prstGeom>
        </p:spPr>
        <p:txBody>
          <a:bodyPr wrap="none">
            <a:spAutoFit/>
          </a:bodyPr>
          <a:lstStyle/>
          <a:p>
            <a:pPr>
              <a:defRPr/>
            </a:pPr>
            <a:r>
              <a:rPr lang="ja-JP" altLang="en-US" sz="1000" dirty="0" smtClean="0">
                <a:latin typeface="+mn-ea"/>
                <a:ea typeface="+mn-ea"/>
              </a:rPr>
              <a:t>おつゆ描き</a:t>
            </a:r>
            <a:endParaRPr lang="ja-JP" altLang="en-US" sz="1000" dirty="0">
              <a:latin typeface="+mn-ea"/>
              <a:ea typeface="+mn-ea"/>
            </a:endParaRPr>
          </a:p>
        </p:txBody>
      </p:sp>
      <p:pic>
        <p:nvPicPr>
          <p:cNvPr id="15" name="図 14"/>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758046" y="3795743"/>
            <a:ext cx="1614845" cy="1078716"/>
          </a:xfrm>
          <a:prstGeom prst="rect">
            <a:avLst/>
          </a:prstGeom>
        </p:spPr>
      </p:pic>
      <p:pic>
        <p:nvPicPr>
          <p:cNvPr id="17" name="図 16"/>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6751134" y="5167215"/>
            <a:ext cx="2032911" cy="1478481"/>
          </a:xfrm>
          <a:prstGeom prst="rect">
            <a:avLst/>
          </a:prstGeom>
        </p:spPr>
      </p:pic>
      <p:pic>
        <p:nvPicPr>
          <p:cNvPr id="20" name="図 19"/>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6137208" y="2245519"/>
            <a:ext cx="1614844" cy="1078716"/>
          </a:xfrm>
          <a:prstGeom prst="rect">
            <a:avLst/>
          </a:prstGeom>
          <a:ln w="19050">
            <a:solidFill>
              <a:srgbClr val="FF0000"/>
            </a:solidFill>
          </a:ln>
        </p:spPr>
      </p:pic>
      <p:sp>
        <p:nvSpPr>
          <p:cNvPr id="33" name="正方形/長方形 32"/>
          <p:cNvSpPr/>
          <p:nvPr/>
        </p:nvSpPr>
        <p:spPr>
          <a:xfrm>
            <a:off x="209504" y="1572495"/>
            <a:ext cx="1467068" cy="246221"/>
          </a:xfrm>
          <a:prstGeom prst="rect">
            <a:avLst/>
          </a:prstGeom>
        </p:spPr>
        <p:txBody>
          <a:bodyPr wrap="none">
            <a:spAutoFit/>
          </a:bodyPr>
          <a:lstStyle/>
          <a:p>
            <a:pPr>
              <a:defRPr/>
            </a:pPr>
            <a:r>
              <a:rPr lang="ja-JP" altLang="en-US" sz="1000" dirty="0" smtClean="0">
                <a:latin typeface="+mn-ea"/>
                <a:ea typeface="+mn-ea"/>
              </a:rPr>
              <a:t>＜主題生成＞風景写生</a:t>
            </a:r>
            <a:endParaRPr lang="ja-JP" altLang="en-US" sz="1000" dirty="0">
              <a:latin typeface="+mn-ea"/>
              <a:ea typeface="+mn-ea"/>
            </a:endParaRPr>
          </a:p>
        </p:txBody>
      </p:sp>
      <p:cxnSp>
        <p:nvCxnSpPr>
          <p:cNvPr id="39" name="直線矢印コネクタ 38"/>
          <p:cNvCxnSpPr/>
          <p:nvPr/>
        </p:nvCxnSpPr>
        <p:spPr>
          <a:xfrm>
            <a:off x="7710615" y="4794540"/>
            <a:ext cx="0" cy="37267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7942524" y="3595815"/>
            <a:ext cx="841521" cy="399856"/>
          </a:xfrm>
          <a:prstGeom prst="rect">
            <a:avLst/>
          </a:prstGeom>
          <a:solidFill>
            <a:schemeClr val="tx2">
              <a:lumMod val="20000"/>
              <a:lumOff val="80000"/>
            </a:schemeClr>
          </a:solidFill>
        </p:spPr>
        <p:txBody>
          <a:bodyPr wrap="square" anchor="ctr">
            <a:noAutofit/>
          </a:bodyPr>
          <a:lstStyle/>
          <a:p>
            <a:pPr algn="ctr">
              <a:defRPr/>
            </a:pPr>
            <a:r>
              <a:rPr lang="ja-JP" altLang="en-US" sz="1000" dirty="0" smtClean="0">
                <a:latin typeface="+mn-ea"/>
                <a:ea typeface="+mn-ea"/>
              </a:rPr>
              <a:t>乾性油で</a:t>
            </a:r>
            <a:endParaRPr lang="en-US" altLang="ja-JP" sz="1000" dirty="0" smtClean="0">
              <a:latin typeface="+mn-ea"/>
              <a:ea typeface="+mn-ea"/>
            </a:endParaRPr>
          </a:p>
          <a:p>
            <a:pPr algn="ctr">
              <a:defRPr/>
            </a:pPr>
            <a:r>
              <a:rPr lang="ja-JP" altLang="en-US" sz="1000" dirty="0" smtClean="0">
                <a:latin typeface="+mn-ea"/>
                <a:ea typeface="+mn-ea"/>
              </a:rPr>
              <a:t>描く</a:t>
            </a:r>
            <a:endParaRPr lang="ja-JP" altLang="en-US" sz="1000" dirty="0">
              <a:latin typeface="+mn-ea"/>
              <a:ea typeface="+mn-ea"/>
            </a:endParaRPr>
          </a:p>
        </p:txBody>
      </p:sp>
      <p:sp>
        <p:nvSpPr>
          <p:cNvPr id="50" name="正方形/長方形 49"/>
          <p:cNvSpPr/>
          <p:nvPr/>
        </p:nvSpPr>
        <p:spPr>
          <a:xfrm>
            <a:off x="6417546" y="4909369"/>
            <a:ext cx="566181" cy="246221"/>
          </a:xfrm>
          <a:prstGeom prst="rect">
            <a:avLst/>
          </a:prstGeom>
        </p:spPr>
        <p:txBody>
          <a:bodyPr wrap="none">
            <a:spAutoFit/>
          </a:bodyPr>
          <a:lstStyle/>
          <a:p>
            <a:pPr>
              <a:defRPr/>
            </a:pPr>
            <a:r>
              <a:rPr lang="ja-JP" altLang="en-US" sz="1000" dirty="0" smtClean="0">
                <a:latin typeface="+mn-ea"/>
                <a:ea typeface="+mn-ea"/>
              </a:rPr>
              <a:t>仕上げ</a:t>
            </a:r>
            <a:endParaRPr lang="ja-JP" altLang="en-US" sz="1000" dirty="0">
              <a:latin typeface="+mn-ea"/>
              <a:ea typeface="+mn-ea"/>
            </a:endParaRPr>
          </a:p>
        </p:txBody>
      </p:sp>
      <p:cxnSp>
        <p:nvCxnSpPr>
          <p:cNvPr id="61" name="カギ線コネクタ 60"/>
          <p:cNvCxnSpPr/>
          <p:nvPr/>
        </p:nvCxnSpPr>
        <p:spPr>
          <a:xfrm rot="5400000">
            <a:off x="7330711" y="3048772"/>
            <a:ext cx="954407" cy="539535"/>
          </a:xfrm>
          <a:prstGeom prst="bentConnector3">
            <a:avLst>
              <a:gd name="adj1" fmla="val 63511"/>
            </a:avLst>
          </a:prstGeom>
          <a:ln w="63500">
            <a:tailEnd type="triangle"/>
          </a:ln>
        </p:spPr>
        <p:style>
          <a:lnRef idx="1">
            <a:schemeClr val="accent1"/>
          </a:lnRef>
          <a:fillRef idx="0">
            <a:schemeClr val="accent1"/>
          </a:fillRef>
          <a:effectRef idx="0">
            <a:schemeClr val="accent1"/>
          </a:effectRef>
          <a:fontRef idx="minor">
            <a:schemeClr val="tx1"/>
          </a:fontRef>
        </p:style>
      </p:cxnSp>
      <p:pic>
        <p:nvPicPr>
          <p:cNvPr id="5121" name="図 5120"/>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4971245" y="457292"/>
            <a:ext cx="1296595" cy="972446"/>
          </a:xfrm>
          <a:prstGeom prst="rect">
            <a:avLst/>
          </a:prstGeom>
          <a:ln w="19050">
            <a:solidFill>
              <a:srgbClr val="FF0000"/>
            </a:solidFill>
          </a:ln>
        </p:spPr>
      </p:pic>
      <p:sp>
        <p:nvSpPr>
          <p:cNvPr id="84" name="正方形/長方形 83"/>
          <p:cNvSpPr/>
          <p:nvPr/>
        </p:nvSpPr>
        <p:spPr>
          <a:xfrm>
            <a:off x="6297621" y="3514814"/>
            <a:ext cx="537327" cy="246221"/>
          </a:xfrm>
          <a:prstGeom prst="rect">
            <a:avLst/>
          </a:prstGeom>
        </p:spPr>
        <p:txBody>
          <a:bodyPr wrap="none">
            <a:spAutoFit/>
          </a:bodyPr>
          <a:lstStyle/>
          <a:p>
            <a:pPr>
              <a:defRPr/>
            </a:pPr>
            <a:r>
              <a:rPr lang="ja-JP" altLang="en-US" sz="1000" dirty="0" smtClean="0">
                <a:latin typeface="+mn-ea"/>
                <a:ea typeface="+mn-ea"/>
              </a:rPr>
              <a:t>中塗り</a:t>
            </a:r>
            <a:endParaRPr lang="ja-JP" altLang="en-US" sz="1000" dirty="0">
              <a:latin typeface="+mn-ea"/>
              <a:ea typeface="+mn-ea"/>
            </a:endParaRPr>
          </a:p>
        </p:txBody>
      </p:sp>
      <p:sp>
        <p:nvSpPr>
          <p:cNvPr id="85" name="正方形/長方形 84"/>
          <p:cNvSpPr/>
          <p:nvPr/>
        </p:nvSpPr>
        <p:spPr>
          <a:xfrm>
            <a:off x="7909963" y="4538478"/>
            <a:ext cx="940210" cy="562528"/>
          </a:xfrm>
          <a:prstGeom prst="rect">
            <a:avLst/>
          </a:prstGeom>
          <a:solidFill>
            <a:schemeClr val="tx2">
              <a:lumMod val="20000"/>
              <a:lumOff val="80000"/>
            </a:schemeClr>
          </a:solidFill>
        </p:spPr>
        <p:txBody>
          <a:bodyPr wrap="square" anchor="ctr">
            <a:noAutofit/>
          </a:bodyPr>
          <a:lstStyle/>
          <a:p>
            <a:pPr algn="ctr">
              <a:defRPr/>
            </a:pPr>
            <a:r>
              <a:rPr lang="ja-JP" altLang="en-US" sz="1000" dirty="0" smtClean="0">
                <a:latin typeface="+mn-ea"/>
                <a:ea typeface="+mn-ea"/>
              </a:rPr>
              <a:t>参考画家の描き方を探究しながら描く</a:t>
            </a:r>
            <a:endParaRPr lang="ja-JP" altLang="en-US" sz="1000" dirty="0">
              <a:latin typeface="+mn-ea"/>
              <a:ea typeface="+mn-ea"/>
            </a:endParaRPr>
          </a:p>
        </p:txBody>
      </p:sp>
      <p:sp>
        <p:nvSpPr>
          <p:cNvPr id="34" name="正方形/長方形 33"/>
          <p:cNvSpPr/>
          <p:nvPr/>
        </p:nvSpPr>
        <p:spPr>
          <a:xfrm>
            <a:off x="7026210" y="1544262"/>
            <a:ext cx="754819" cy="399856"/>
          </a:xfrm>
          <a:prstGeom prst="rect">
            <a:avLst/>
          </a:prstGeom>
          <a:solidFill>
            <a:schemeClr val="tx2">
              <a:lumMod val="20000"/>
              <a:lumOff val="80000"/>
            </a:schemeClr>
          </a:solidFill>
        </p:spPr>
        <p:txBody>
          <a:bodyPr wrap="square" anchor="ctr">
            <a:noAutofit/>
          </a:bodyPr>
          <a:lstStyle/>
          <a:p>
            <a:pPr algn="ctr">
              <a:defRPr/>
            </a:pPr>
            <a:r>
              <a:rPr lang="ja-JP" altLang="en-US" sz="1000" dirty="0">
                <a:latin typeface="+mn-ea"/>
                <a:ea typeface="+mn-ea"/>
              </a:rPr>
              <a:t>揮発</a:t>
            </a:r>
            <a:r>
              <a:rPr lang="ja-JP" altLang="en-US" sz="1000" dirty="0" smtClean="0">
                <a:latin typeface="+mn-ea"/>
                <a:ea typeface="+mn-ea"/>
              </a:rPr>
              <a:t>油で</a:t>
            </a:r>
            <a:endParaRPr lang="en-US" altLang="ja-JP" sz="1000" dirty="0" smtClean="0">
              <a:latin typeface="+mn-ea"/>
              <a:ea typeface="+mn-ea"/>
            </a:endParaRPr>
          </a:p>
          <a:p>
            <a:pPr algn="ctr">
              <a:defRPr/>
            </a:pPr>
            <a:r>
              <a:rPr lang="ja-JP" altLang="en-US" sz="1000" dirty="0" smtClean="0">
                <a:latin typeface="+mn-ea"/>
                <a:ea typeface="+mn-ea"/>
              </a:rPr>
              <a:t>描く</a:t>
            </a:r>
            <a:endParaRPr lang="ja-JP" altLang="en-US" sz="1000" dirty="0">
              <a:latin typeface="+mn-ea"/>
              <a:ea typeface="+mn-ea"/>
            </a:endParaRPr>
          </a:p>
        </p:txBody>
      </p:sp>
      <p:pic>
        <p:nvPicPr>
          <p:cNvPr id="10" name="図 9"/>
          <p:cNvPicPr>
            <a:picLocks noChangeAspect="1"/>
          </p:cNvPicPr>
          <p:nvPr/>
        </p:nvPicPr>
        <p:blipFill>
          <a:blip r:embed="rId11"/>
          <a:stretch>
            <a:fillRect/>
          </a:stretch>
        </p:blipFill>
        <p:spPr>
          <a:xfrm>
            <a:off x="3936705" y="2326340"/>
            <a:ext cx="2034251" cy="1527781"/>
          </a:xfrm>
          <a:prstGeom prst="rect">
            <a:avLst/>
          </a:prstGeom>
        </p:spPr>
      </p:pic>
      <p:sp>
        <p:nvSpPr>
          <p:cNvPr id="25" name="角丸四角形吹き出し 24"/>
          <p:cNvSpPr/>
          <p:nvPr/>
        </p:nvSpPr>
        <p:spPr>
          <a:xfrm>
            <a:off x="3938775" y="3902493"/>
            <a:ext cx="1233686" cy="744664"/>
          </a:xfrm>
          <a:prstGeom prst="wedgeRoundRectCallout">
            <a:avLst>
              <a:gd name="adj1" fmla="val 34809"/>
              <a:gd name="adj2" fmla="val -8441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defRPr/>
            </a:pPr>
            <a:r>
              <a:rPr lang="en-US" altLang="ja-JP" sz="1000" dirty="0" smtClean="0">
                <a:solidFill>
                  <a:schemeClr val="tx1"/>
                </a:solidFill>
                <a:latin typeface="ＭＳ Ｐゴシック" panose="020B0600070205080204" pitchFamily="50" charset="-128"/>
              </a:rPr>
              <a:t>19</a:t>
            </a:r>
            <a:r>
              <a:rPr lang="ja-JP" altLang="en-US" sz="1000" dirty="0" smtClean="0">
                <a:solidFill>
                  <a:schemeClr val="tx1"/>
                </a:solidFill>
                <a:latin typeface="ＭＳ Ｐゴシック" panose="020B0600070205080204" pitchFamily="50" charset="-128"/>
              </a:rPr>
              <a:t>～</a:t>
            </a:r>
            <a:r>
              <a:rPr lang="en-US" altLang="ja-JP" sz="1000" dirty="0" smtClean="0">
                <a:solidFill>
                  <a:schemeClr val="tx1"/>
                </a:solidFill>
                <a:latin typeface="ＭＳ Ｐゴシック" panose="020B0600070205080204" pitchFamily="50" charset="-128"/>
              </a:rPr>
              <a:t>20</a:t>
            </a:r>
            <a:r>
              <a:rPr lang="ja-JP" altLang="en-US" sz="1000" dirty="0" smtClean="0">
                <a:solidFill>
                  <a:schemeClr val="tx1"/>
                </a:solidFill>
                <a:latin typeface="ＭＳ Ｐゴシック" panose="020B0600070205080204" pitchFamily="50" charset="-128"/>
              </a:rPr>
              <a:t>世紀における風景画の主義・様式の展開と描画法の変化をおさえる</a:t>
            </a:r>
            <a:endParaRPr lang="ja-JP" altLang="en-US" sz="1000" dirty="0">
              <a:solidFill>
                <a:schemeClr val="tx1"/>
              </a:solidFill>
              <a:latin typeface="ＭＳ Ｐゴシック" panose="020B0600070205080204" pitchFamily="50" charset="-128"/>
            </a:endParaRPr>
          </a:p>
        </p:txBody>
      </p:sp>
      <p:pic>
        <p:nvPicPr>
          <p:cNvPr id="11" name="図 10"/>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7561205" y="219422"/>
            <a:ext cx="1285704" cy="1135376"/>
          </a:xfrm>
          <a:prstGeom prst="rect">
            <a:avLst/>
          </a:prstGeom>
          <a:ln w="19050">
            <a:solidFill>
              <a:srgbClr val="FF0000"/>
            </a:solidFill>
          </a:ln>
        </p:spPr>
      </p:pic>
      <p:sp>
        <p:nvSpPr>
          <p:cNvPr id="37" name="角丸四角形吹き出し 36"/>
          <p:cNvSpPr/>
          <p:nvPr/>
        </p:nvSpPr>
        <p:spPr>
          <a:xfrm>
            <a:off x="255498" y="1895151"/>
            <a:ext cx="1744368" cy="2119647"/>
          </a:xfrm>
          <a:prstGeom prst="wedgeRoundRectCallout">
            <a:avLst>
              <a:gd name="adj1" fmla="val 62777"/>
              <a:gd name="adj2" fmla="val -2013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b"/>
          <a:lstStyle/>
          <a:p>
            <a:pPr>
              <a:defRPr/>
            </a:pPr>
            <a:r>
              <a:rPr lang="ja-JP" altLang="en-US" sz="1100" dirty="0" smtClean="0">
                <a:solidFill>
                  <a:schemeClr val="tx1"/>
                </a:solidFill>
                <a:latin typeface="ＭＳ Ｐゴシック" panose="020B0600070205080204" pitchFamily="50" charset="-128"/>
              </a:rPr>
              <a:t>各画家の作風を、「色」を縦軸、「形」を横軸にとった図上に整理</a:t>
            </a:r>
            <a:endParaRPr lang="en-US" altLang="ja-JP" sz="1100" dirty="0" smtClean="0">
              <a:solidFill>
                <a:schemeClr val="tx1"/>
              </a:solidFill>
              <a:latin typeface="ＭＳ Ｐゴシック" panose="020B0600070205080204" pitchFamily="50" charset="-128"/>
            </a:endParaRPr>
          </a:p>
        </p:txBody>
      </p:sp>
      <p:sp>
        <p:nvSpPr>
          <p:cNvPr id="13" name="角丸四角形吹き出し 12"/>
          <p:cNvSpPr/>
          <p:nvPr/>
        </p:nvSpPr>
        <p:spPr>
          <a:xfrm>
            <a:off x="5272134" y="4198500"/>
            <a:ext cx="1245553" cy="424144"/>
          </a:xfrm>
          <a:prstGeom prst="wedgeRoundRectCallout">
            <a:avLst>
              <a:gd name="adj1" fmla="val 94137"/>
              <a:gd name="adj2" fmla="val 3607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00" dirty="0" smtClean="0">
                <a:solidFill>
                  <a:schemeClr val="tx1"/>
                </a:solidFill>
                <a:latin typeface="ＭＳ Ｐゴシック" panose="020B0600070205080204" pitchFamily="50" charset="-128"/>
              </a:rPr>
              <a:t>様式に合わせて描画法も探究する</a:t>
            </a:r>
            <a:endParaRPr lang="ja-JP" altLang="en-US" sz="1000" dirty="0">
              <a:solidFill>
                <a:schemeClr val="tx1"/>
              </a:solidFill>
              <a:latin typeface="ＭＳ Ｐゴシック" panose="020B0600070205080204" pitchFamily="50" charset="-128"/>
            </a:endParaRPr>
          </a:p>
        </p:txBody>
      </p:sp>
      <p:pic>
        <p:nvPicPr>
          <p:cNvPr id="46" name="図 45"/>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335860" y="2143378"/>
            <a:ext cx="1583644" cy="1195235"/>
          </a:xfrm>
          <a:prstGeom prst="rect">
            <a:avLst/>
          </a:prstGeom>
        </p:spPr>
      </p:pic>
      <p:sp>
        <p:nvSpPr>
          <p:cNvPr id="51" name="正方形/長方形 50"/>
          <p:cNvSpPr/>
          <p:nvPr/>
        </p:nvSpPr>
        <p:spPr>
          <a:xfrm>
            <a:off x="4974198" y="150298"/>
            <a:ext cx="1433406" cy="246221"/>
          </a:xfrm>
          <a:prstGeom prst="rect">
            <a:avLst/>
          </a:prstGeom>
        </p:spPr>
        <p:txBody>
          <a:bodyPr wrap="none">
            <a:spAutoFit/>
          </a:bodyPr>
          <a:lstStyle/>
          <a:p>
            <a:pPr>
              <a:defRPr/>
            </a:pPr>
            <a:r>
              <a:rPr lang="ja-JP" altLang="en-US" sz="1000" dirty="0" smtClean="0">
                <a:latin typeface="ＭＳ Ｐゴシック" panose="020B0600070205080204" pitchFamily="50" charset="-128"/>
              </a:rPr>
              <a:t>画用</a:t>
            </a:r>
            <a:r>
              <a:rPr lang="ja-JP" altLang="en-US" sz="1000" dirty="0">
                <a:latin typeface="ＭＳ Ｐゴシック" panose="020B0600070205080204" pitchFamily="50" charset="-128"/>
              </a:rPr>
              <a:t>の油について</a:t>
            </a:r>
            <a:r>
              <a:rPr lang="ja-JP" altLang="en-US" sz="1000" dirty="0" smtClean="0">
                <a:latin typeface="ＭＳ Ｐゴシック" panose="020B0600070205080204" pitchFamily="50" charset="-128"/>
              </a:rPr>
              <a:t>学ぶ</a:t>
            </a:r>
            <a:endParaRPr lang="ja-JP" altLang="en-US" sz="1000" dirty="0">
              <a:latin typeface="ＭＳ Ｐゴシック" panose="020B0600070205080204" pitchFamily="50" charset="-128"/>
            </a:endParaRPr>
          </a:p>
        </p:txBody>
      </p:sp>
      <p:sp>
        <p:nvSpPr>
          <p:cNvPr id="26" name="角丸四角形吹き出し 25"/>
          <p:cNvSpPr/>
          <p:nvPr/>
        </p:nvSpPr>
        <p:spPr>
          <a:xfrm>
            <a:off x="3662350" y="415361"/>
            <a:ext cx="1703877" cy="527990"/>
          </a:xfrm>
          <a:prstGeom prst="wedgeRoundRectCallout">
            <a:avLst>
              <a:gd name="adj1" fmla="val 70920"/>
              <a:gd name="adj2" fmla="val 1119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smtClean="0">
                <a:solidFill>
                  <a:schemeClr val="tx1"/>
                </a:solidFill>
                <a:latin typeface="ＭＳ Ｐゴシック" panose="020B0600070205080204" pitchFamily="50" charset="-128"/>
              </a:rPr>
              <a:t>油が乾く仕組みについて化学の教師の説明を聞く</a:t>
            </a:r>
            <a:endParaRPr lang="en-US" altLang="ja-JP" sz="1100" dirty="0" smtClean="0">
              <a:solidFill>
                <a:schemeClr val="tx1"/>
              </a:solidFill>
              <a:latin typeface="ＭＳ Ｐゴシック" panose="020B0600070205080204" pitchFamily="50" charset="-128"/>
            </a:endParaRPr>
          </a:p>
        </p:txBody>
      </p:sp>
      <p:sp>
        <p:nvSpPr>
          <p:cNvPr id="64" name="角丸四角形吹き出し 63"/>
          <p:cNvSpPr/>
          <p:nvPr/>
        </p:nvSpPr>
        <p:spPr>
          <a:xfrm>
            <a:off x="6438715" y="219422"/>
            <a:ext cx="1714687" cy="401397"/>
          </a:xfrm>
          <a:prstGeom prst="wedgeRoundRectCallout">
            <a:avLst>
              <a:gd name="adj1" fmla="val 40670"/>
              <a:gd name="adj2" fmla="val 8487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smtClean="0">
                <a:solidFill>
                  <a:schemeClr val="tx1"/>
                </a:solidFill>
                <a:latin typeface="ＭＳ Ｐゴシック" panose="020B0600070205080204" pitchFamily="50" charset="-128"/>
              </a:rPr>
              <a:t>油＝脂肪酸について家庭科の教師の説明を聞く</a:t>
            </a:r>
            <a:endParaRPr lang="en-US" altLang="ja-JP" sz="1100" dirty="0" smtClean="0">
              <a:solidFill>
                <a:schemeClr val="tx1"/>
              </a:solidFill>
              <a:latin typeface="ＭＳ Ｐゴシック" panose="020B0600070205080204" pitchFamily="50" charset="-128"/>
            </a:endParaRPr>
          </a:p>
        </p:txBody>
      </p:sp>
      <p:cxnSp>
        <p:nvCxnSpPr>
          <p:cNvPr id="68" name="カギ線コネクタ 67"/>
          <p:cNvCxnSpPr/>
          <p:nvPr/>
        </p:nvCxnSpPr>
        <p:spPr>
          <a:xfrm flipV="1">
            <a:off x="6249024" y="834110"/>
            <a:ext cx="1327711" cy="258217"/>
          </a:xfrm>
          <a:prstGeom prst="bentConnector3">
            <a:avLst>
              <a:gd name="adj1" fmla="val 50000"/>
            </a:avLst>
          </a:prstGeom>
          <a:ln w="6350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72" name="カギ線コネクタ 71"/>
          <p:cNvCxnSpPr>
            <a:endCxn id="34" idx="0"/>
          </p:cNvCxnSpPr>
          <p:nvPr/>
        </p:nvCxnSpPr>
        <p:spPr>
          <a:xfrm>
            <a:off x="6267840" y="1096678"/>
            <a:ext cx="1135780" cy="447584"/>
          </a:xfrm>
          <a:prstGeom prst="bentConnector2">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78" name="角丸四角形吹き出し 77"/>
          <p:cNvSpPr/>
          <p:nvPr/>
        </p:nvSpPr>
        <p:spPr>
          <a:xfrm>
            <a:off x="6059505" y="1511478"/>
            <a:ext cx="808679" cy="772099"/>
          </a:xfrm>
          <a:prstGeom prst="wedgeRoundRectCallout">
            <a:avLst>
              <a:gd name="adj1" fmla="val 34841"/>
              <a:gd name="adj2" fmla="val 6412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defRPr/>
            </a:pPr>
            <a:r>
              <a:rPr lang="ja-JP" altLang="en-US" sz="1000" dirty="0" smtClean="0">
                <a:solidFill>
                  <a:schemeClr val="tx1"/>
                </a:solidFill>
                <a:latin typeface="ＭＳ Ｐゴシック" panose="020B0600070205080204" pitchFamily="50" charset="-128"/>
              </a:rPr>
              <a:t>光と色について物理の教師の説明を聞く</a:t>
            </a:r>
            <a:endParaRPr lang="en-US" altLang="ja-JP" sz="1000" dirty="0" smtClean="0">
              <a:solidFill>
                <a:schemeClr val="tx1"/>
              </a:solidFill>
              <a:latin typeface="ＭＳ Ｐゴシック" panose="020B0600070205080204" pitchFamily="50" charset="-128"/>
            </a:endParaRPr>
          </a:p>
        </p:txBody>
      </p:sp>
      <p:pic>
        <p:nvPicPr>
          <p:cNvPr id="88" name="図 87"/>
          <p:cNvPicPr>
            <a:picLocks noChangeAspect="1"/>
          </p:cNvPicPr>
          <p:nvPr/>
        </p:nvPicPr>
        <p:blipFill>
          <a:blip r:embed="rId14"/>
          <a:stretch>
            <a:fillRect/>
          </a:stretch>
        </p:blipFill>
        <p:spPr>
          <a:xfrm>
            <a:off x="4319055" y="1550957"/>
            <a:ext cx="1003242" cy="677746"/>
          </a:xfrm>
          <a:prstGeom prst="rect">
            <a:avLst/>
          </a:prstGeom>
        </p:spPr>
      </p:pic>
      <p:cxnSp>
        <p:nvCxnSpPr>
          <p:cNvPr id="90" name="直線矢印コネクタ 89"/>
          <p:cNvCxnSpPr>
            <a:endCxn id="88" idx="2"/>
          </p:cNvCxnSpPr>
          <p:nvPr/>
        </p:nvCxnSpPr>
        <p:spPr>
          <a:xfrm flipH="1" flipV="1">
            <a:off x="4820676" y="2228703"/>
            <a:ext cx="1" cy="448102"/>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a:off x="5322297" y="2016659"/>
            <a:ext cx="737208" cy="7698"/>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カギ線コネクタ 112"/>
          <p:cNvCxnSpPr>
            <a:endCxn id="3" idx="0"/>
          </p:cNvCxnSpPr>
          <p:nvPr/>
        </p:nvCxnSpPr>
        <p:spPr>
          <a:xfrm rot="5400000">
            <a:off x="7932198" y="1389443"/>
            <a:ext cx="469578" cy="123965"/>
          </a:xfrm>
          <a:prstGeom prst="bentConnector3">
            <a:avLst>
              <a:gd name="adj1" fmla="val 50000"/>
            </a:avLst>
          </a:prstGeom>
          <a:ln w="63500">
            <a:prstDash val="sysDot"/>
            <a:tailEnd type="triangle"/>
          </a:ln>
        </p:spPr>
        <p:style>
          <a:lnRef idx="1">
            <a:schemeClr val="accent1"/>
          </a:lnRef>
          <a:fillRef idx="0">
            <a:schemeClr val="accent1"/>
          </a:fillRef>
          <a:effectRef idx="0">
            <a:schemeClr val="accent1"/>
          </a:effectRef>
          <a:fontRef idx="minor">
            <a:schemeClr val="tx1"/>
          </a:fontRef>
        </p:style>
      </p:cxnSp>
      <p:sp>
        <p:nvSpPr>
          <p:cNvPr id="5149" name="雲形吹き出し 5148"/>
          <p:cNvSpPr/>
          <p:nvPr/>
        </p:nvSpPr>
        <p:spPr>
          <a:xfrm>
            <a:off x="4883480" y="1448532"/>
            <a:ext cx="1128770" cy="487620"/>
          </a:xfrm>
          <a:prstGeom prst="cloudCallout">
            <a:avLst>
              <a:gd name="adj1" fmla="val -36412"/>
              <a:gd name="adj2" fmla="val 57693"/>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t>印象派に多い点描</a:t>
            </a:r>
            <a:endParaRPr kumimoji="1" lang="ja-JP" altLang="en-US" sz="900" dirty="0"/>
          </a:p>
        </p:txBody>
      </p:sp>
      <p:sp>
        <p:nvSpPr>
          <p:cNvPr id="132" name="角丸四角形吹き出し 131"/>
          <p:cNvSpPr/>
          <p:nvPr/>
        </p:nvSpPr>
        <p:spPr>
          <a:xfrm>
            <a:off x="586239" y="4094985"/>
            <a:ext cx="1459074" cy="545352"/>
          </a:xfrm>
          <a:prstGeom prst="wedgeRoundRectCallout">
            <a:avLst>
              <a:gd name="adj1" fmla="val 81175"/>
              <a:gd name="adj2" fmla="val -5447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smtClean="0">
                <a:solidFill>
                  <a:schemeClr val="tx1"/>
                </a:solidFill>
                <a:latin typeface="+mn-ea"/>
              </a:rPr>
              <a:t>話し合いにより人によって感じ方が異なることを知る</a:t>
            </a:r>
            <a:endParaRPr lang="ja-JP" altLang="en-US" sz="1050" dirty="0">
              <a:solidFill>
                <a:schemeClr val="tx1"/>
              </a:solidFill>
              <a:latin typeface="+mn-ea"/>
            </a:endParaRPr>
          </a:p>
        </p:txBody>
      </p:sp>
      <p:sp>
        <p:nvSpPr>
          <p:cNvPr id="44" name="正方形/長方形 43"/>
          <p:cNvSpPr/>
          <p:nvPr/>
        </p:nvSpPr>
        <p:spPr>
          <a:xfrm>
            <a:off x="5970956" y="1141406"/>
            <a:ext cx="1449436" cy="246221"/>
          </a:xfrm>
          <a:prstGeom prst="rect">
            <a:avLst/>
          </a:prstGeom>
        </p:spPr>
        <p:txBody>
          <a:bodyPr wrap="none">
            <a:spAutoFit/>
          </a:bodyPr>
          <a:lstStyle/>
          <a:p>
            <a:pPr>
              <a:defRPr/>
            </a:pPr>
            <a:r>
              <a:rPr lang="ja-JP" altLang="en-US" sz="1000" dirty="0" smtClean="0">
                <a:solidFill>
                  <a:srgbClr val="FF0000"/>
                </a:solidFill>
                <a:latin typeface="ＭＳ Ｐゴシック" panose="020B0600070205080204" pitchFamily="50" charset="-128"/>
              </a:rPr>
              <a:t>＜教科横断的な学び＞</a:t>
            </a:r>
            <a:endParaRPr lang="ja-JP" altLang="en-US" sz="1000" dirty="0">
              <a:solidFill>
                <a:srgbClr val="FF0000"/>
              </a:solidFill>
              <a:latin typeface="ＭＳ Ｐゴシック" panose="020B0600070205080204"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72988</TotalTime>
  <Words>1289</Words>
  <Application>Microsoft Office PowerPoint</Application>
  <PresentationFormat>画面に合わせる (4:3)</PresentationFormat>
  <Paragraphs>116</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ＭＳ Ｐ明朝</vt:lpstr>
      <vt:lpstr>ＭＳ 明朝</vt:lpstr>
      <vt:lpstr>Arial</vt:lpstr>
      <vt:lpstr>Calibri</vt:lpstr>
      <vt:lpstr>Century</vt:lpstr>
      <vt:lpstr>Times New Roman</vt:lpstr>
      <vt:lpstr>Verdana</vt:lpstr>
      <vt:lpstr>Office ​​テーマ</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伊藤裕貴</cp:lastModifiedBy>
  <cp:revision>566</cp:revision>
  <cp:lastPrinted>2019-12-13T23:42:49Z</cp:lastPrinted>
  <dcterms:created xsi:type="dcterms:W3CDTF">2017-07-27T02:50:12Z</dcterms:created>
  <dcterms:modified xsi:type="dcterms:W3CDTF">2021-07-29T07:55:16Z</dcterms:modified>
</cp:coreProperties>
</file>