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4" r:id="rId2"/>
    <p:sldId id="305"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66"/>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autoAdjust="0"/>
    <p:restoredTop sz="94660"/>
  </p:normalViewPr>
  <p:slideViewPr>
    <p:cSldViewPr>
      <p:cViewPr varScale="1">
        <p:scale>
          <a:sx n="73" d="100"/>
          <a:sy n="73" d="100"/>
        </p:scale>
        <p:origin x="126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2021/7/26</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9A73A0F-A3CB-4DDB-A278-523AC1A13DDC}" type="slidenum">
              <a:rPr lang="ja-JP" altLang="en-US" smtClean="0">
                <a:solidFill>
                  <a:srgbClr val="000000"/>
                </a:solidFill>
                <a:latin typeface="Verdana" panose="020B0604030504040204" pitchFamily="34" charset="0"/>
              </a:rPr>
              <a:pPr>
                <a:spcBef>
                  <a:spcPct val="0"/>
                </a:spcBef>
              </a:pPr>
              <a:t>1</a:t>
            </a:fld>
            <a:endParaRPr lang="ja-JP" altLang="en-US">
              <a:solidFill>
                <a:srgbClr val="000000"/>
              </a:solidFill>
              <a:latin typeface="Verdana" panose="020B0604030504040204" pitchFamily="34" charset="0"/>
            </a:endParaRPr>
          </a:p>
        </p:txBody>
      </p:sp>
    </p:spTree>
    <p:extLst>
      <p:ext uri="{BB962C8B-B14F-4D97-AF65-F5344CB8AC3E}">
        <p14:creationId xmlns:p14="http://schemas.microsoft.com/office/powerpoint/2010/main" val="1871823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CF9D4FA-63F3-4286-AEB3-A207F479B745}" type="slidenum">
              <a:rPr lang="ja-JP" altLang="en-US" smtClean="0"/>
              <a:pPr>
                <a:defRPr/>
              </a:pPr>
              <a:t>2</a:t>
            </a:fld>
            <a:endParaRPr lang="ja-JP" altLang="en-US"/>
          </a:p>
        </p:txBody>
      </p:sp>
    </p:spTree>
    <p:extLst>
      <p:ext uri="{BB962C8B-B14F-4D97-AF65-F5344CB8AC3E}">
        <p14:creationId xmlns:p14="http://schemas.microsoft.com/office/powerpoint/2010/main" val="92477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G"/><Relationship Id="rId11" Type="http://schemas.openxmlformats.org/officeDocument/2006/relationships/image" Target="../media/image10.jpeg"/><Relationship Id="rId5" Type="http://schemas.openxmlformats.org/officeDocument/2006/relationships/image" Target="../media/image4.JP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oup 165"/>
          <p:cNvGraphicFramePr>
            <a:graphicFrameLocks noGrp="1"/>
          </p:cNvGraphicFramePr>
          <p:nvPr>
            <p:extLst>
              <p:ext uri="{D42A27DB-BD31-4B8C-83A1-F6EECF244321}">
                <p14:modId xmlns:p14="http://schemas.microsoft.com/office/powerpoint/2010/main" val="2987167824"/>
              </p:ext>
            </p:extLst>
          </p:nvPr>
        </p:nvGraphicFramePr>
        <p:xfrm>
          <a:off x="115888" y="1016000"/>
          <a:ext cx="8926512" cy="2126945"/>
        </p:xfrm>
        <a:graphic>
          <a:graphicData uri="http://schemas.openxmlformats.org/drawingml/2006/table">
            <a:tbl>
              <a:tblPr/>
              <a:tblGrid>
                <a:gridCol w="423277">
                  <a:extLst>
                    <a:ext uri="{9D8B030D-6E8A-4147-A177-3AD203B41FA5}">
                      <a16:colId xmlns:a16="http://schemas.microsoft.com/office/drawing/2014/main" val="20000"/>
                    </a:ext>
                  </a:extLst>
                </a:gridCol>
                <a:gridCol w="576113">
                  <a:extLst>
                    <a:ext uri="{9D8B030D-6E8A-4147-A177-3AD203B41FA5}">
                      <a16:colId xmlns:a16="http://schemas.microsoft.com/office/drawing/2014/main" val="20001"/>
                    </a:ext>
                  </a:extLst>
                </a:gridCol>
                <a:gridCol w="388290">
                  <a:extLst>
                    <a:ext uri="{9D8B030D-6E8A-4147-A177-3AD203B41FA5}">
                      <a16:colId xmlns:a16="http://schemas.microsoft.com/office/drawing/2014/main" val="20002"/>
                    </a:ext>
                  </a:extLst>
                </a:gridCol>
                <a:gridCol w="547894">
                  <a:extLst>
                    <a:ext uri="{9D8B030D-6E8A-4147-A177-3AD203B41FA5}">
                      <a16:colId xmlns:a16="http://schemas.microsoft.com/office/drawing/2014/main" val="20003"/>
                    </a:ext>
                  </a:extLst>
                </a:gridCol>
                <a:gridCol w="360071">
                  <a:extLst>
                    <a:ext uri="{9D8B030D-6E8A-4147-A177-3AD203B41FA5}">
                      <a16:colId xmlns:a16="http://schemas.microsoft.com/office/drawing/2014/main" val="20004"/>
                    </a:ext>
                  </a:extLst>
                </a:gridCol>
                <a:gridCol w="458682">
                  <a:extLst>
                    <a:ext uri="{9D8B030D-6E8A-4147-A177-3AD203B41FA5}">
                      <a16:colId xmlns:a16="http://schemas.microsoft.com/office/drawing/2014/main" val="20005"/>
                    </a:ext>
                  </a:extLst>
                </a:gridCol>
                <a:gridCol w="313231">
                  <a:extLst>
                    <a:ext uri="{9D8B030D-6E8A-4147-A177-3AD203B41FA5}">
                      <a16:colId xmlns:a16="http://schemas.microsoft.com/office/drawing/2014/main" val="20006"/>
                    </a:ext>
                  </a:extLst>
                </a:gridCol>
                <a:gridCol w="308299">
                  <a:extLst>
                    <a:ext uri="{9D8B030D-6E8A-4147-A177-3AD203B41FA5}">
                      <a16:colId xmlns:a16="http://schemas.microsoft.com/office/drawing/2014/main" val="20007"/>
                    </a:ext>
                  </a:extLst>
                </a:gridCol>
                <a:gridCol w="89528">
                  <a:extLst>
                    <a:ext uri="{9D8B030D-6E8A-4147-A177-3AD203B41FA5}">
                      <a16:colId xmlns:a16="http://schemas.microsoft.com/office/drawing/2014/main" val="20008"/>
                    </a:ext>
                  </a:extLst>
                </a:gridCol>
                <a:gridCol w="486586">
                  <a:extLst>
                    <a:ext uri="{9D8B030D-6E8A-4147-A177-3AD203B41FA5}">
                      <a16:colId xmlns:a16="http://schemas.microsoft.com/office/drawing/2014/main" val="20009"/>
                    </a:ext>
                  </a:extLst>
                </a:gridCol>
                <a:gridCol w="4974541">
                  <a:extLst>
                    <a:ext uri="{9D8B030D-6E8A-4147-A177-3AD203B41FA5}">
                      <a16:colId xmlns:a16="http://schemas.microsoft.com/office/drawing/2014/main" val="20010"/>
                    </a:ext>
                  </a:extLst>
                </a:gridCol>
              </a:tblGrid>
              <a:tr h="243196">
                <a:tc gridSpan="10">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ts val="900"/>
                        </a:lnSpc>
                        <a:spcBef>
                          <a:spcPct val="0"/>
                        </a:spcBef>
                        <a:spcAft>
                          <a:spcPct val="0"/>
                        </a:spcAft>
                        <a:buClrTx/>
                        <a:buSzPct val="100000"/>
                        <a:buFontTx/>
                        <a:buNone/>
                        <a:tabLst/>
                        <a:defRPr/>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この題材で育む「生きる力」</a:t>
                      </a: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r>
                        <a:rPr kumimoji="0" lang="ja-JP" altLang="en-US" sz="9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（主なるものに〇）</a:t>
                      </a:r>
                    </a:p>
                  </a:txBody>
                  <a:tcPr marL="91420" marR="91420" marT="45809" marB="458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6D9F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ja-JP" altLang="en-US" sz="10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ガイダンス</a:t>
                      </a:r>
                    </a:p>
                  </a:txBody>
                  <a:tcPr marL="91420" marR="91420" marT="45809" marB="4580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13638">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主体的・対話的で深い学び</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問題発見・解決能力</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言語能力（造形的な見方・考え方に関わるもの）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endPar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zh-TW"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情報活用能力</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a:tc>
                <a:tc>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他者との協働</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6">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和歌の文化が持つ、日本人の古来からの自然に対する世界観を通して、自分の身近な自然や風土に対する想いを構図や色彩を工夫して日本画を描こう。</a:t>
                      </a:r>
                      <a:endPar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mn-ea"/>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mn-ea"/>
                        </a:rPr>
                        <a:t>知識・技能</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mn-ea"/>
                        </a:rPr>
                        <a:t>&gt;</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・日本画の材料・用具・技法について知り、その特性を活かしながら表現しようとする。</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思考力・判断力・表現力</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・和歌を通して、日本人の古来からの自然に対する感性を知り、自分なりの表現に活かす。</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・自分が決めたテーマから、共感する和歌を選び、その世界観を参考に構図や色彩を工夫</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して表現しようとする。</a:t>
                      </a:r>
                      <a:endParaRPr kumimoji="1" lang="ja-JP" altLang="en-US" sz="1000" kern="100" dirty="0">
                        <a:solidFill>
                          <a:schemeClr val="tx1"/>
                        </a:solidFill>
                        <a:effectLst/>
                        <a:latin typeface="Century"/>
                        <a:ea typeface="ＭＳ 明朝"/>
                        <a:cs typeface="Times New Roman"/>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主体的に学習に取り組む態度</a:t>
                      </a:r>
                      <a:r>
                        <a:rPr kumimoji="1" lang="en-US" altLang="ja-JP" sz="10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&gt;</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a:solidFill>
                            <a:schemeClr val="tx1"/>
                          </a:solidFill>
                          <a:effectLst/>
                          <a:latin typeface="ＭＳ Ｐ明朝" panose="02020600040205080304" pitchFamily="18" charset="-128"/>
                          <a:ea typeface="ＭＳ Ｐ明朝" panose="02020600040205080304" pitchFamily="18" charset="-128"/>
                          <a:cs typeface="ＭＳ 明朝"/>
                        </a:rPr>
                        <a:t>　・自分の経験したことをもとにした情景を表現するモチーフや風景を設定し、日本画特有の素材を生かした技法を試しながら、日本の文化に親しむ気持ちを持つ。</a:t>
                      </a:r>
                      <a:endParaRPr kumimoji="1" lang="en-US" altLang="ja-JP" sz="1000" kern="1200" dirty="0">
                        <a:solidFill>
                          <a:schemeClr val="tx1"/>
                        </a:solidFill>
                        <a:effectLst/>
                        <a:latin typeface="ＭＳ Ｐ明朝" panose="02020600040205080304" pitchFamily="18" charset="-128"/>
                        <a:ea typeface="ＭＳ Ｐ明朝" panose="02020600040205080304" pitchFamily="18" charset="-128"/>
                        <a:cs typeface="ＭＳ 明朝"/>
                      </a:endParaRPr>
                    </a:p>
                  </a:txBody>
                  <a:tcPr marL="72000" marR="36000" marT="36000" marB="36000" horzOverflow="overflow">
                    <a:lnL w="12700" cap="flat" cmpd="sng" algn="ctr">
                      <a:solidFill>
                        <a:srgbClr val="00000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99711">
                <a:tc rowSpan="3">
                  <a:txBody>
                    <a:bodyPr/>
                    <a:lstStyle/>
                    <a:p>
                      <a:pPr algn="ctr">
                        <a:lnSpc>
                          <a:spcPts val="900"/>
                        </a:lnSpc>
                      </a:pPr>
                      <a:r>
                        <a:rPr lang="ja-JP" altLang="en-US" sz="800" dirty="0"/>
                        <a:t>道徳</a:t>
                      </a:r>
                      <a:endParaRPr lang="en-US" altLang="ja-JP" sz="800" dirty="0"/>
                    </a:p>
                    <a:p>
                      <a:pPr algn="ctr">
                        <a:lnSpc>
                          <a:spcPts val="900"/>
                        </a:lnSpc>
                      </a:pPr>
                      <a:r>
                        <a:rPr lang="ja-JP" altLang="en-US" sz="800" dirty="0"/>
                        <a:t>教育</a:t>
                      </a:r>
                      <a:endParaRPr lang="en-US" altLang="ja-JP" sz="800" dirty="0"/>
                    </a:p>
                    <a:p>
                      <a:pPr algn="ctr">
                        <a:lnSpc>
                          <a:spcPts val="900"/>
                        </a:lnSpc>
                      </a:pPr>
                      <a:r>
                        <a:rPr lang="ja-JP" altLang="en-US" sz="800" dirty="0"/>
                        <a:t>関連</a:t>
                      </a:r>
                    </a:p>
                    <a:p>
                      <a:pPr>
                        <a:lnSpc>
                          <a:spcPts val="900"/>
                        </a:lnSpc>
                      </a:pPr>
                      <a:endParaRPr lang="ja-JP" altLang="en-US" sz="1800" dirty="0"/>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向上心・個性の伸長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希望と勇気、克己と強い意志</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真理の探究、創造</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思いやり、感謝</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相互理解、寛容</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13638">
                <a:tc vMerge="1">
                  <a:txBody>
                    <a:bodyPr/>
                    <a:lstStyle/>
                    <a:p>
                      <a:endParaRPr lang="ja-JP" altLang="en-US"/>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社会参画、公共の精神</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郷土の伝統と文化の尊重、郷土を愛する態度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a:solidFill>
                            <a:schemeClr val="tx1"/>
                          </a:solidFill>
                          <a:latin typeface="+mn-ea"/>
                          <a:ea typeface="+mn-ea"/>
                        </a:rPr>
                        <a:t>我が国の伝統と文化の尊重、国を愛する態度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国際理解、国際貢献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mn-ea"/>
                          <a:ea typeface="+mn-ea"/>
                        </a:rPr>
                        <a:t>生命の尊さ</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41522">
                <a:tc vMerge="1">
                  <a:txBody>
                    <a:bodyPr/>
                    <a:lstStyle/>
                    <a:p>
                      <a:endParaRPr lang="ja-JP" altLang="en-US" dirty="0"/>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自然愛護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mn-ea"/>
                        </a:rPr>
                        <a:t>感動、畏敬の念</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600"/>
                        </a:lnSpc>
                        <a:spcBef>
                          <a:spcPts val="0"/>
                        </a:spcBef>
                        <a:spcAft>
                          <a:spcPts val="0"/>
                        </a:spcAft>
                        <a:buClrTx/>
                        <a:buSzTx/>
                        <a:buFontTx/>
                        <a:buNone/>
                        <a:tabLst/>
                        <a:defRPr/>
                      </a:pPr>
                      <a:r>
                        <a:rPr kumimoji="1" lang="ja-JP" altLang="en-US" sz="900" dirty="0">
                          <a:solidFill>
                            <a:schemeClr val="tx1"/>
                          </a:solidFill>
                          <a:latin typeface="+mn-ea"/>
                          <a:ea typeface="+mn-ea"/>
                        </a:rPr>
                        <a:t>よりよく生きる喜び</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185786">
                <a:tc gridSpan="10">
                  <a:txBody>
                    <a:bodyPr/>
                    <a:lstStyle/>
                    <a:p>
                      <a:pPr marL="0" marR="0" lvl="0" indent="0" algn="l" defTabSz="914400" rtl="0" eaLnBrk="0" fontAlgn="base" latinLnBrk="0" hangingPunct="0">
                        <a:lnSpc>
                          <a:spcPts val="900"/>
                        </a:lnSpc>
                        <a:spcBef>
                          <a:spcPct val="0"/>
                        </a:spcBef>
                        <a:spcAft>
                          <a:spcPct val="0"/>
                        </a:spcAft>
                        <a:buClrTx/>
                        <a:buSzPct val="100000"/>
                        <a:buFontTx/>
                        <a:buNone/>
                        <a:tabLst/>
                      </a:pPr>
                      <a:r>
                        <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カリキュラム・マネジメント</a:t>
                      </a:r>
                    </a:p>
                  </a:txBody>
                  <a:tcPr marL="0" marR="0" marT="72114" marB="0"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324249">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地域や産業界等の連携（キャリア教育）</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a:p>
                  </a:txBody>
                  <a:tcPr marL="0" marR="0" marT="72097" marB="0" anchor="ctr" horzOverflow="overflow"/>
                </a:tc>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教科横断的な視点</a:t>
                      </a:r>
                    </a:p>
                  </a:txBody>
                  <a:tcPr marL="0" marR="0" marT="72114" marB="0" anchor="ctr" horzOverflow="overflow">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dirty="0"/>
                    </a:p>
                  </a:txBody>
                  <a:tcPr marL="0" marR="0" marT="72097" marB="0" anchor="ctr" horzOverflow="overflow"/>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1428068834"/>
              </p:ext>
            </p:extLst>
          </p:nvPr>
        </p:nvGraphicFramePr>
        <p:xfrm>
          <a:off x="2201038" y="3319687"/>
          <a:ext cx="6808246" cy="3387275"/>
        </p:xfrm>
        <a:graphic>
          <a:graphicData uri="http://schemas.openxmlformats.org/drawingml/2006/table">
            <a:tbl>
              <a:tblPr/>
              <a:tblGrid>
                <a:gridCol w="225620">
                  <a:extLst>
                    <a:ext uri="{9D8B030D-6E8A-4147-A177-3AD203B41FA5}">
                      <a16:colId xmlns:a16="http://schemas.microsoft.com/office/drawing/2014/main" val="20000"/>
                    </a:ext>
                  </a:extLst>
                </a:gridCol>
                <a:gridCol w="208312">
                  <a:extLst>
                    <a:ext uri="{9D8B030D-6E8A-4147-A177-3AD203B41FA5}">
                      <a16:colId xmlns:a16="http://schemas.microsoft.com/office/drawing/2014/main" val="20001"/>
                    </a:ext>
                  </a:extLst>
                </a:gridCol>
                <a:gridCol w="1567241">
                  <a:extLst>
                    <a:ext uri="{9D8B030D-6E8A-4147-A177-3AD203B41FA5}">
                      <a16:colId xmlns:a16="http://schemas.microsoft.com/office/drawing/2014/main" val="20002"/>
                    </a:ext>
                  </a:extLst>
                </a:gridCol>
                <a:gridCol w="4807073">
                  <a:extLst>
                    <a:ext uri="{9D8B030D-6E8A-4147-A177-3AD203B41FA5}">
                      <a16:colId xmlns:a16="http://schemas.microsoft.com/office/drawing/2014/main" val="20003"/>
                    </a:ext>
                  </a:extLst>
                </a:gridCol>
              </a:tblGrid>
              <a:tr h="142705">
                <a:tc rowSpan="2" gridSpan="2">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指導ユニット　　　　　　　　　　　　　　　　　　　　　</a:t>
                      </a: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57" marR="91457" marT="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41" marR="91441"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Ｐゴシック" pitchFamily="50" charset="-128"/>
                          <a:ea typeface="ＭＳ Ｐゴシック" pitchFamily="50" charset="-128"/>
                        </a:rPr>
                        <a:t>授業の流れ</a:t>
                      </a:r>
                    </a:p>
                  </a:txBody>
                  <a:tcPr marL="91457" marR="9145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kumimoji="1" lang="ja-JP" altLang="en-US" dirty="0"/>
                    </a:p>
                  </a:txBody>
                  <a:tcPr/>
                </a:tc>
                <a:extLst>
                  <a:ext uri="{0D108BD9-81ED-4DB2-BD59-A6C34878D82A}">
                    <a16:rowId xmlns:a16="http://schemas.microsoft.com/office/drawing/2014/main" val="10000"/>
                  </a:ext>
                </a:extLst>
              </a:tr>
              <a:tr h="142705">
                <a:tc gridSpan="2" vMerge="1">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Verdana" pitchFamily="34" charset="0"/>
                        <a:ea typeface="ＭＳ Ｐゴシック" pitchFamily="50" charset="-128"/>
                      </a:endParaRPr>
                    </a:p>
                  </a:txBody>
                  <a:tcPr marL="91432" marR="91432"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vMerge="1">
                  <a:txBody>
                    <a:bodyPr/>
                    <a:lstStyle/>
                    <a:p>
                      <a:endParaRPr kumimoji="1" lang="ja-JP" altLang="en-US"/>
                    </a:p>
                  </a:txBody>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発　問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資質・能力とつながる活動の要点</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6542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lang="ja-JP" altLang="en-US" sz="900" kern="100" dirty="0">
                          <a:effectLst/>
                          <a:latin typeface="Century"/>
                          <a:ea typeface="ＭＳ 明朝"/>
                          <a:cs typeface="Times New Roman"/>
                        </a:rPr>
                        <a:t>①</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kumimoji="1" lang="ja-JP" altLang="en-US" sz="1000" dirty="0"/>
                        <a:t>日本画の特徴を探ろう</a:t>
                      </a:r>
                    </a:p>
                    <a:p>
                      <a:r>
                        <a:rPr kumimoji="1" lang="ja-JP" altLang="en-US" sz="1000" dirty="0"/>
                        <a:t>　　　　　　　　　　　　（１時間）</a:t>
                      </a:r>
                      <a:endParaRPr lang="ja-JP" altLang="ja-JP" sz="10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教科書の作品から日本画の作品を</a:t>
                      </a:r>
                      <a:r>
                        <a:rPr lang="en-US" altLang="ja-JP" sz="1000" kern="100" dirty="0">
                          <a:effectLst/>
                          <a:latin typeface="ＭＳ Ｐゴシック" panose="020B0600070205080204" pitchFamily="50" charset="-128"/>
                          <a:ea typeface="+mn-ea"/>
                          <a:cs typeface="Times New Roman"/>
                        </a:rPr>
                        <a:t>1</a:t>
                      </a:r>
                      <a:r>
                        <a:rPr lang="ja-JP" altLang="en-US" sz="1000" kern="100" dirty="0">
                          <a:effectLst/>
                          <a:latin typeface="ＭＳ Ｐゴシック" panose="020B0600070205080204" pitchFamily="50" charset="-128"/>
                          <a:ea typeface="+mn-ea"/>
                          <a:cs typeface="Times New Roman"/>
                        </a:rPr>
                        <a:t>人</a:t>
                      </a:r>
                      <a:r>
                        <a:rPr lang="en-US" altLang="ja-JP" sz="1000" kern="100" dirty="0">
                          <a:effectLst/>
                          <a:latin typeface="ＭＳ Ｐゴシック" panose="020B0600070205080204" pitchFamily="50" charset="-128"/>
                          <a:ea typeface="+mn-ea"/>
                          <a:cs typeface="Times New Roman"/>
                        </a:rPr>
                        <a:t>4</a:t>
                      </a:r>
                      <a:r>
                        <a:rPr lang="ja-JP" altLang="en-US" sz="1000" kern="100" dirty="0">
                          <a:effectLst/>
                          <a:latin typeface="ＭＳ Ｐゴシック" panose="020B0600070205080204" pitchFamily="50" charset="-128"/>
                          <a:ea typeface="+mn-ea"/>
                          <a:cs typeface="Times New Roman"/>
                        </a:rPr>
                        <a:t>点選び、グループ毎に話し合ってその理由をまとめる。</a:t>
                      </a: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材料や道具、技法、作品の形態など資料を見ながら違いを理解する。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19729688"/>
                  </a:ext>
                </a:extLst>
              </a:tr>
              <a:tr h="4719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t>◎</a:t>
                      </a:r>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00" dirty="0">
                          <a:effectLst/>
                          <a:latin typeface="Century"/>
                          <a:ea typeface="ＭＳ 明朝"/>
                          <a:cs typeface="Times New Roman"/>
                        </a:rPr>
                        <a:t>②</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200" dirty="0">
                          <a:solidFill>
                            <a:srgbClr val="000000"/>
                          </a:solidFill>
                          <a:effectLst/>
                          <a:latin typeface="ＭＳ Ｐゴシック" panose="020B0600070205080204" pitchFamily="50" charset="-128"/>
                          <a:ea typeface="+mn-ea"/>
                          <a:cs typeface="Arial"/>
                        </a:rPr>
                        <a:t>主題を生成してエスキースを描こう　　　　　　　（２時間）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「福井・日本」のイメージを連想法でひろげ、主題にするキーワードをいくつか選ぶ。</a:t>
                      </a:r>
                      <a:endParaRPr lang="en-US" altLang="ja-JP" sz="10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ＭＳ Ｐゴシック" panose="020B0600070205080204" pitchFamily="50" charset="-128"/>
                          <a:cs typeface="Times New Roman"/>
                        </a:rPr>
                        <a:t>それをもとにイメージの合う和歌を選び、ワークシートを利用して表現の方向性を決める。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39417">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lang="ja-JP" altLang="en-US" sz="900" kern="1200" dirty="0">
                          <a:solidFill>
                            <a:srgbClr val="000000"/>
                          </a:solidFill>
                          <a:effectLst/>
                          <a:latin typeface="Century"/>
                          <a:ea typeface="ＭＳ 明朝"/>
                          <a:cs typeface="Times New Roman"/>
                        </a:rPr>
                        <a:t>③</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イメージにあう下地を作ろう</a:t>
                      </a:r>
                      <a:endParaRPr lang="en-US" altLang="ja-JP" sz="1000" kern="1200" dirty="0">
                        <a:solidFill>
                          <a:srgbClr val="000000"/>
                        </a:solidFill>
                        <a:effectLst/>
                        <a:latin typeface="ＭＳ Ｐゴシック" panose="020B0600070205080204" pitchFamily="50" charset="-128"/>
                        <a:ea typeface="+mn-ea"/>
                        <a:cs typeface="Arial"/>
                      </a:endParaRPr>
                    </a:p>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　　　　　　　　　　　　（２時間）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a:effectLst/>
                          <a:latin typeface="ＭＳ Ｐゴシック" panose="020B0600070205080204" pitchFamily="50" charset="-128"/>
                          <a:ea typeface="ＭＳ Ｐゴシック" panose="020B0600070205080204" pitchFamily="50" charset="-128"/>
                          <a:cs typeface="Times New Roman"/>
                        </a:rPr>
                        <a:t>ワークシートのエスキースと全体の色のイメージをもとに、色の組み合わせや揉み紙などの技法を選んで、制作の手順を決めて下地をつくる。</a:t>
                      </a:r>
                      <a:endParaRPr lang="en-US" alt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71990">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ts val="0"/>
                        </a:spcBef>
                        <a:spcAft>
                          <a:spcPts val="0"/>
                        </a:spcAft>
                        <a:buClrTx/>
                        <a:buSzTx/>
                        <a:buFontTx/>
                        <a:buNone/>
                        <a:tabLst/>
                        <a:defRPr/>
                      </a:pPr>
                      <a:r>
                        <a:rPr lang="ja-JP" altLang="en-US" sz="900" kern="1200" dirty="0">
                          <a:solidFill>
                            <a:srgbClr val="000000"/>
                          </a:solidFill>
                          <a:effectLst/>
                          <a:latin typeface="Century"/>
                          <a:ea typeface="ＭＳ 明朝"/>
                          <a:cs typeface="Times New Roman"/>
                        </a:rPr>
                        <a:t>④</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a:solidFill>
                            <a:srgbClr val="000000"/>
                          </a:solidFill>
                          <a:effectLst/>
                          <a:latin typeface="ＭＳ Ｐゴシック" panose="020B0600070205080204" pitchFamily="50" charset="-128"/>
                          <a:ea typeface="+mn-ea"/>
                          <a:cs typeface="Arial"/>
                        </a:rPr>
                        <a:t>主題にあった構図を確認して転写しよう　　　　（１時間）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mn-ea"/>
                        </a:rPr>
                        <a:t>出来上がった下地をみて、エスキースをもとに下絵を再構成する。骨描きの線が効果的に出るような下絵の線を工夫して転写し、骨描きをする。</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13702">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00" dirty="0">
                          <a:effectLst/>
                          <a:latin typeface="Century"/>
                          <a:ea typeface="ＭＳ 明朝"/>
                          <a:cs typeface="Times New Roman"/>
                        </a:rPr>
                        <a:t>⑤</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200" dirty="0">
                          <a:solidFill>
                            <a:srgbClr val="000000"/>
                          </a:solidFill>
                          <a:effectLst/>
                          <a:latin typeface="ＭＳ Ｐゴシック" panose="020B0600070205080204" pitchFamily="50" charset="-128"/>
                          <a:ea typeface="+mn-ea"/>
                          <a:cs typeface="Arial"/>
                        </a:rPr>
                        <a:t>表現効果を確認しながら彩色を進めよう　　　　（３時間）</a:t>
                      </a:r>
                      <a:endParaRPr lang="en-US" altLang="ja-JP" sz="1000" kern="1200" dirty="0">
                        <a:solidFill>
                          <a:srgbClr val="000000"/>
                        </a:solidFill>
                        <a:effectLst/>
                        <a:latin typeface="ＭＳ Ｐゴシック" panose="020B0600070205080204" pitchFamily="50" charset="-128"/>
                        <a:ea typeface="+mn-ea"/>
                        <a:cs typeface="Arial"/>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水干絵具と岩絵の具など材料の特徴を理解し、主題の表現にあった、日本画特有の表現技法を選び、実践しながら自分の表現に活かしていく。</a:t>
                      </a:r>
                      <a:endParaRPr lang="en-US" altLang="ja-JP" sz="1000" kern="100" dirty="0">
                        <a:effectLst/>
                        <a:latin typeface="ＭＳ Ｐゴシック" panose="020B0600070205080204" pitchFamily="50" charset="-128"/>
                        <a:ea typeface="+mn-ea"/>
                        <a:cs typeface="Times New Roman"/>
                      </a:endParaRPr>
                    </a:p>
                    <a:p>
                      <a:pPr marL="0" marR="0" indent="0" algn="l" defTabSz="914400" rtl="0" eaLnBrk="1" fontAlgn="base" latinLnBrk="0" hangingPunct="1">
                        <a:lnSpc>
                          <a:spcPct val="100000"/>
                        </a:lnSpc>
                        <a:spcBef>
                          <a:spcPts val="0"/>
                        </a:spcBef>
                        <a:spcAft>
                          <a:spcPts val="0"/>
                        </a:spcAft>
                        <a:buClrTx/>
                        <a:buSzTx/>
                        <a:buFontTx/>
                        <a:buNone/>
                        <a:tabLst/>
                        <a:defRPr/>
                      </a:pP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388445823"/>
                  </a:ext>
                </a:extLst>
              </a:tr>
              <a:tr h="370997">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00" dirty="0">
                          <a:effectLst/>
                          <a:latin typeface="Century"/>
                          <a:ea typeface="ＭＳ 明朝"/>
                          <a:cs typeface="Times New Roman"/>
                        </a:rPr>
                        <a:t>⑥</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200" dirty="0">
                          <a:solidFill>
                            <a:srgbClr val="000000"/>
                          </a:solidFill>
                          <a:effectLst/>
                          <a:latin typeface="ＭＳ Ｐゴシック" panose="020B0600070205080204" pitchFamily="50" charset="-128"/>
                          <a:ea typeface="+mn-ea"/>
                          <a:cs typeface="Arial"/>
                        </a:rPr>
                        <a:t>発表　　　　　　　　　　</a:t>
                      </a:r>
                      <a:r>
                        <a:rPr lang="en-US" altLang="ja-JP" sz="1000" kern="1200" dirty="0">
                          <a:solidFill>
                            <a:srgbClr val="000000"/>
                          </a:solidFill>
                          <a:effectLst/>
                          <a:latin typeface="ＭＳ Ｐゴシック" panose="020B0600070205080204" pitchFamily="50" charset="-128"/>
                          <a:ea typeface="+mn-ea"/>
                          <a:cs typeface="Arial"/>
                        </a:rPr>
                        <a:t>(1</a:t>
                      </a:r>
                      <a:r>
                        <a:rPr lang="ja-JP" altLang="en-US" sz="1000" kern="1200" dirty="0">
                          <a:solidFill>
                            <a:srgbClr val="000000"/>
                          </a:solidFill>
                          <a:effectLst/>
                          <a:latin typeface="ＭＳ Ｐゴシック" panose="020B0600070205080204" pitchFamily="50" charset="-128"/>
                          <a:ea typeface="+mn-ea"/>
                          <a:cs typeface="Arial"/>
                        </a:rPr>
                        <a:t>時間）</a:t>
                      </a:r>
                      <a:endParaRPr lang="en-US" altLang="ja-JP" sz="1000" kern="1200" dirty="0">
                        <a:solidFill>
                          <a:srgbClr val="000000"/>
                        </a:solidFill>
                        <a:effectLst/>
                        <a:latin typeface="ＭＳ Ｐゴシック" panose="020B0600070205080204" pitchFamily="50" charset="-128"/>
                        <a:ea typeface="+mn-ea"/>
                        <a:cs typeface="Arial"/>
                      </a:endParaRPr>
                    </a:p>
                    <a:p>
                      <a:pPr algn="l" fontAlgn="base">
                        <a:spcAft>
                          <a:spcPts val="0"/>
                        </a:spcAft>
                      </a:pPr>
                      <a:endParaRPr lang="ja-JP" altLang="ja-JP" sz="1000" kern="100" dirty="0">
                        <a:effectLst/>
                        <a:latin typeface="ＭＳ Ｐゴシック" panose="020B0600070205080204" pitchFamily="50" charset="-128"/>
                        <a:ea typeface="+mn-ea"/>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a:effectLst/>
                          <a:latin typeface="ＭＳ Ｐゴシック" panose="020B0600070205080204" pitchFamily="50" charset="-128"/>
                          <a:ea typeface="+mn-ea"/>
                          <a:cs typeface="Times New Roman"/>
                        </a:rPr>
                        <a:t>作品について発表。他の生徒の作品を評価する。</a:t>
                      </a:r>
                      <a:endParaRPr lang="en-US" altLang="ja-JP" sz="1000" kern="100" dirty="0">
                        <a:effectLst/>
                        <a:latin typeface="ＭＳ Ｐゴシック" panose="020B0600070205080204" pitchFamily="50" charset="-128"/>
                        <a:ea typeface="+mn-ea"/>
                        <a:cs typeface="Times New Roman"/>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ja-JP" altLang="ja-JP" sz="1000" kern="100" dirty="0">
                        <a:effectLst/>
                        <a:latin typeface="ＭＳ Ｐゴシック" panose="020B0600070205080204" pitchFamily="50" charset="-128"/>
                        <a:ea typeface="+mn-ea"/>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05063076"/>
                  </a:ext>
                </a:extLst>
              </a:tr>
            </a:tbl>
          </a:graphicData>
        </a:graphic>
      </p:graphicFrame>
      <p:graphicFrame>
        <p:nvGraphicFramePr>
          <p:cNvPr id="33" name="Group 317"/>
          <p:cNvGraphicFramePr>
            <a:graphicFrameLocks noGrp="1"/>
          </p:cNvGraphicFramePr>
          <p:nvPr>
            <p:extLst>
              <p:ext uri="{D42A27DB-BD31-4B8C-83A1-F6EECF244321}">
                <p14:modId xmlns:p14="http://schemas.microsoft.com/office/powerpoint/2010/main" val="1273995508"/>
              </p:ext>
            </p:extLst>
          </p:nvPr>
        </p:nvGraphicFramePr>
        <p:xfrm>
          <a:off x="108744" y="257061"/>
          <a:ext cx="8940800" cy="730492"/>
        </p:xfrm>
        <a:graphic>
          <a:graphicData uri="http://schemas.openxmlformats.org/drawingml/2006/table">
            <a:tbl>
              <a:tblPr/>
              <a:tblGrid>
                <a:gridCol w="1443402">
                  <a:extLst>
                    <a:ext uri="{9D8B030D-6E8A-4147-A177-3AD203B41FA5}">
                      <a16:colId xmlns:a16="http://schemas.microsoft.com/office/drawing/2014/main" val="20000"/>
                    </a:ext>
                  </a:extLst>
                </a:gridCol>
                <a:gridCol w="720336">
                  <a:extLst>
                    <a:ext uri="{9D8B030D-6E8A-4147-A177-3AD203B41FA5}">
                      <a16:colId xmlns:a16="http://schemas.microsoft.com/office/drawing/2014/main" val="20001"/>
                    </a:ext>
                  </a:extLst>
                </a:gridCol>
                <a:gridCol w="2593209">
                  <a:extLst>
                    <a:ext uri="{9D8B030D-6E8A-4147-A177-3AD203B41FA5}">
                      <a16:colId xmlns:a16="http://schemas.microsoft.com/office/drawing/2014/main" val="20002"/>
                    </a:ext>
                  </a:extLst>
                </a:gridCol>
                <a:gridCol w="576268">
                  <a:extLst>
                    <a:ext uri="{9D8B030D-6E8A-4147-A177-3AD203B41FA5}">
                      <a16:colId xmlns:a16="http://schemas.microsoft.com/office/drawing/2014/main" val="20003"/>
                    </a:ext>
                  </a:extLst>
                </a:gridCol>
                <a:gridCol w="792369">
                  <a:extLst>
                    <a:ext uri="{9D8B030D-6E8A-4147-A177-3AD203B41FA5}">
                      <a16:colId xmlns:a16="http://schemas.microsoft.com/office/drawing/2014/main" val="20004"/>
                    </a:ext>
                  </a:extLst>
                </a:gridCol>
                <a:gridCol w="420316">
                  <a:extLst>
                    <a:ext uri="{9D8B030D-6E8A-4147-A177-3AD203B41FA5}">
                      <a16:colId xmlns:a16="http://schemas.microsoft.com/office/drawing/2014/main" val="20005"/>
                    </a:ext>
                  </a:extLst>
                </a:gridCol>
                <a:gridCol w="217998">
                  <a:extLst>
                    <a:ext uri="{9D8B030D-6E8A-4147-A177-3AD203B41FA5}">
                      <a16:colId xmlns:a16="http://schemas.microsoft.com/office/drawing/2014/main" val="20006"/>
                    </a:ext>
                  </a:extLst>
                </a:gridCol>
                <a:gridCol w="946424">
                  <a:extLst>
                    <a:ext uri="{9D8B030D-6E8A-4147-A177-3AD203B41FA5}">
                      <a16:colId xmlns:a16="http://schemas.microsoft.com/office/drawing/2014/main" val="20007"/>
                    </a:ext>
                  </a:extLst>
                </a:gridCol>
                <a:gridCol w="1230478">
                  <a:extLst>
                    <a:ext uri="{9D8B030D-6E8A-4147-A177-3AD203B41FA5}">
                      <a16:colId xmlns:a16="http://schemas.microsoft.com/office/drawing/2014/main" val="20008"/>
                    </a:ext>
                  </a:extLst>
                </a:gridCol>
              </a:tblGrid>
              <a:tr h="37705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bg1"/>
                          </a:solidFill>
                          <a:effectLst/>
                          <a:latin typeface="Arial" charset="0"/>
                          <a:ea typeface="ＭＳ Ｐゴシック" charset="-128"/>
                        </a:rPr>
                        <a:t>授業デザインシート</a:t>
                      </a: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900" b="1" i="0" u="none" strike="noStrike" cap="none" normalizeH="0" baseline="0" dirty="0">
                          <a:ln>
                            <a:noFill/>
                          </a:ln>
                          <a:solidFill>
                            <a:schemeClr val="bg1"/>
                          </a:solidFill>
                          <a:effectLst/>
                          <a:latin typeface="Arial" charset="0"/>
                          <a:ea typeface="ＭＳ Ｐゴシック" charset="-128"/>
                        </a:rPr>
                        <a:t>Ver.R1.12</a:t>
                      </a:r>
                    </a:p>
                  </a:txBody>
                  <a:tcPr marL="91483" marR="91483" marT="45206" marB="452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高校１年　美術</a:t>
                      </a:r>
                      <a:r>
                        <a:rPr kumimoji="1" lang="en-US" altLang="ja-JP" sz="900" b="0" i="0" u="none" strike="noStrike" cap="none" normalizeH="0" baseline="0" dirty="0">
                          <a:ln>
                            <a:noFill/>
                          </a:ln>
                          <a:solidFill>
                            <a:schemeClr val="tx1"/>
                          </a:solidFill>
                          <a:effectLst/>
                          <a:latin typeface="Arial" charset="0"/>
                          <a:ea typeface="ＭＳ Ｐゴシック" charset="-128"/>
                        </a:rPr>
                        <a:t>Ⅰ</a:t>
                      </a:r>
                      <a:r>
                        <a:rPr kumimoji="1" lang="ja-JP" altLang="en-US" sz="900" b="0" i="0" u="none" strike="noStrike" cap="none" normalizeH="0" baseline="0" dirty="0">
                          <a:ln>
                            <a:noFill/>
                          </a:ln>
                          <a:solidFill>
                            <a:schemeClr val="tx1"/>
                          </a:solidFill>
                          <a:effectLst/>
                          <a:latin typeface="Arial" charset="0"/>
                          <a:ea typeface="ＭＳ Ｐゴシック" charset="-128"/>
                        </a:rPr>
                        <a:t>　　　　　　　　　　　　　　　　　　　　　　　　　　　　　　　　　　　　　　　　　　　　　　　　　　　　　　　　　　　　　</a:t>
                      </a:r>
                    </a:p>
                  </a:txBody>
                  <a:tcPr marL="91483" marR="91483" marT="45206" marB="45206"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tx1"/>
                          </a:solidFill>
                          <a:effectLst/>
                          <a:latin typeface="Arial" charset="0"/>
                          <a:ea typeface="ＭＳ Ｐゴシック" charset="-128"/>
                        </a:rPr>
                        <a:t>題材名</a:t>
                      </a:r>
                      <a:endParaRPr kumimoji="1" lang="en-US" altLang="ja-JP" sz="900" b="1"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tx1"/>
                          </a:solidFill>
                          <a:effectLst/>
                          <a:latin typeface="Arial" charset="0"/>
                          <a:ea typeface="ＭＳ Ｐゴシック" charset="-128"/>
                        </a:rPr>
                        <a:t>自分の感性を探ろう～和歌を通して郷土の季節の情景を描こう</a:t>
                      </a:r>
                      <a:r>
                        <a:rPr kumimoji="1" lang="en-US" altLang="ja-JP" sz="900" b="1" i="0" u="none" strike="noStrike" cap="none" normalizeH="0" baseline="0" dirty="0">
                          <a:ln>
                            <a:noFill/>
                          </a:ln>
                          <a:solidFill>
                            <a:schemeClr val="tx1"/>
                          </a:solidFill>
                          <a:effectLst/>
                          <a:latin typeface="Arial" charset="0"/>
                          <a:ea typeface="ＭＳ Ｐゴシック" charset="-128"/>
                        </a:rPr>
                        <a:t>(</a:t>
                      </a:r>
                      <a:r>
                        <a:rPr kumimoji="1" lang="ja-JP" altLang="en-US" sz="900" b="1" i="0" u="none" strike="noStrike" cap="none" normalizeH="0" baseline="0" dirty="0">
                          <a:ln>
                            <a:noFill/>
                          </a:ln>
                          <a:solidFill>
                            <a:schemeClr val="tx1"/>
                          </a:solidFill>
                          <a:effectLst/>
                          <a:latin typeface="Arial" charset="0"/>
                          <a:ea typeface="ＭＳ Ｐゴシック" charset="-128"/>
                        </a:rPr>
                        <a:t>日本画）</a:t>
                      </a:r>
                      <a:endParaRPr kumimoji="1" lang="en-US" altLang="ja-JP" sz="900" b="1" i="0" u="none" strike="noStrike" cap="none" normalizeH="0" baseline="0" dirty="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１０時間）</a:t>
                      </a:r>
                    </a:p>
                  </a:txBody>
                  <a:tcPr marL="91483" marR="91483" marT="45206" marB="45206"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発想・構想</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絵画・彫刻</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感じ取ったことや</a:t>
                      </a:r>
                      <a:endParaRPr kumimoji="1" lang="en-US" altLang="ja-JP"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考えたことから</a:t>
                      </a: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algn="ctr">
                        <a:lnSpc>
                          <a:spcPts val="800"/>
                        </a:lnSpc>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デザイン</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目的や機能から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800"/>
                        </a:lnSpc>
                      </a:pPr>
                      <a:r>
                        <a:rPr kumimoji="1" lang="ja-JP" altLang="en-US" sz="900" dirty="0">
                          <a:solidFill>
                            <a:schemeClr val="tx1"/>
                          </a:solidFill>
                          <a:latin typeface="ＭＳ Ｐゴシック" panose="020B0600070205080204" pitchFamily="50" charset="-128"/>
                          <a:ea typeface="ＭＳ Ｐゴシック" panose="020B0600070205080204" pitchFamily="50" charset="-128"/>
                        </a:rPr>
                        <a:t>映像メディア表現</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dirty="0">
                          <a:solidFill>
                            <a:schemeClr val="tx1"/>
                          </a:solidFill>
                          <a:latin typeface="ＭＳ Ｐゴシック" panose="020B0600070205080204" pitchFamily="50" charset="-128"/>
                          <a:ea typeface="ＭＳ Ｐゴシック" panose="020B0600070205080204" pitchFamily="50" charset="-128"/>
                        </a:rPr>
                        <a:t>映像メディアの特性から</a:t>
                      </a:r>
                    </a:p>
                  </a:txBody>
                  <a:tcPr marL="0" marR="0" marT="72127" marB="0" horzOverflow="overflow">
                    <a:lnL w="12700" cap="flat" cmpd="sng" algn="ctr">
                      <a:solidFill>
                        <a:schemeClr val="tx1"/>
                      </a:solidFill>
                      <a:prstDash val="solid"/>
                      <a:round/>
                      <a:headEnd type="none" w="med" len="med"/>
                      <a:tailEnd type="none" w="med" len="med"/>
                    </a:lnL>
                  </a:tcPr>
                </a:tc>
                <a:tc rowSpan="2">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800" b="0" i="0" u="none" strike="noStrike" cap="none" normalizeH="0" baseline="0" dirty="0">
                          <a:ln>
                            <a:noFill/>
                          </a:ln>
                          <a:solidFill>
                            <a:schemeClr val="tx1"/>
                          </a:solidFill>
                          <a:effectLst/>
                          <a:latin typeface="Arial" charset="0"/>
                          <a:ea typeface="ＭＳ Ｐゴシック" charset="-128"/>
                        </a:rPr>
                        <a:t>福井県立科学技術高校</a:t>
                      </a:r>
                      <a:endParaRPr kumimoji="1" lang="en-US" altLang="ja-JP" sz="800" b="0" i="0" u="none" strike="noStrike" cap="none" normalizeH="0" baseline="0" dirty="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defRPr/>
                      </a:pPr>
                      <a:r>
                        <a:rPr lang="ja-JP" altLang="en-US" sz="900" b="0" dirty="0">
                          <a:solidFill>
                            <a:srgbClr val="000000"/>
                          </a:solidFill>
                          <a:latin typeface="Verdana" panose="020B0604030504040204" pitchFamily="34" charset="0"/>
                        </a:rPr>
                        <a:t>山田　幸代</a:t>
                      </a:r>
                      <a:endParaRPr lang="en-US" altLang="ja-JP" sz="900" b="0" dirty="0">
                        <a:solidFill>
                          <a:srgbClr val="000000"/>
                        </a:solidFill>
                        <a:latin typeface="Verdana" panose="020B0604030504040204"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r>
                        <a:rPr lang="ja-JP" altLang="en-US" sz="900" b="0" dirty="0">
                          <a:solidFill>
                            <a:srgbClr val="000000"/>
                          </a:solidFill>
                          <a:latin typeface="Verdana" panose="020B0604030504040204" pitchFamily="34" charset="0"/>
                        </a:rPr>
                        <a:t>作成日：</a:t>
                      </a:r>
                      <a:r>
                        <a:rPr lang="en-US" altLang="ja-JP" sz="900" b="0" dirty="0">
                          <a:solidFill>
                            <a:srgbClr val="000000"/>
                          </a:solidFill>
                          <a:latin typeface="Verdana" panose="020B0604030504040204" pitchFamily="34" charset="0"/>
                        </a:rPr>
                        <a:t>R</a:t>
                      </a:r>
                      <a:r>
                        <a:rPr lang="ja-JP" altLang="en-US" sz="900" b="0" dirty="0">
                          <a:solidFill>
                            <a:srgbClr val="000000"/>
                          </a:solidFill>
                          <a:latin typeface="Verdana" panose="020B0604030504040204" pitchFamily="34" charset="0"/>
                        </a:rPr>
                        <a:t>２</a:t>
                      </a:r>
                      <a:r>
                        <a:rPr lang="en-US" altLang="ja-JP" sz="900" b="0" dirty="0">
                          <a:solidFill>
                            <a:srgbClr val="000000"/>
                          </a:solidFill>
                          <a:latin typeface="Verdana" panose="020B0604030504040204" pitchFamily="34" charset="0"/>
                        </a:rPr>
                        <a:t>.</a:t>
                      </a:r>
                      <a:r>
                        <a:rPr lang="ja-JP" altLang="en-US" sz="900" b="0" dirty="0">
                          <a:solidFill>
                            <a:srgbClr val="000000"/>
                          </a:solidFill>
                          <a:latin typeface="Verdana" panose="020B0604030504040204" pitchFamily="34" charset="0"/>
                        </a:rPr>
                        <a:t>２</a:t>
                      </a:r>
                      <a:r>
                        <a:rPr lang="en-US" altLang="ja-JP" sz="900" b="0" dirty="0">
                          <a:solidFill>
                            <a:srgbClr val="000000"/>
                          </a:solidFill>
                          <a:latin typeface="Verdana" panose="020B0604030504040204" pitchFamily="34" charset="0"/>
                        </a:rPr>
                        <a:t>.</a:t>
                      </a:r>
                      <a:r>
                        <a:rPr lang="ja-JP" altLang="en-US" sz="900" b="0" dirty="0">
                          <a:solidFill>
                            <a:srgbClr val="000000"/>
                          </a:solidFill>
                          <a:latin typeface="Verdana" panose="020B0604030504040204" pitchFamily="34" charset="0"/>
                        </a:rPr>
                        <a:t>１４</a:t>
                      </a:r>
                      <a:endParaRPr lang="en-US" altLang="ja-JP" sz="900" b="0" dirty="0">
                        <a:solidFill>
                          <a:srgbClr val="000000"/>
                        </a:solidFill>
                        <a:latin typeface="Verdana" panose="020B0604030504040204" pitchFamily="34" charset="0"/>
                      </a:endParaRPr>
                    </a:p>
                  </a:txBody>
                  <a:tcPr marL="91483" marR="91483" marT="45206" marB="45206"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754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鑑賞</a:t>
                      </a: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美術作品の見方・感じ方</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生活や社会の中の</a:t>
                      </a:r>
                      <a:endParaRPr kumimoji="1" lang="en-US" altLang="ja-JP"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rPr>
                        <a:t>美術の働きや美術文化</a:t>
                      </a:r>
                    </a:p>
                  </a:txBody>
                  <a:tcPr marL="0" marR="0" marT="36000" marB="0" anchor="ctr" horzOverflow="overflow">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6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97" marB="0" anchor="ctr" horzOverflow="overflow">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46" name="右矢印 45"/>
          <p:cNvSpPr/>
          <p:nvPr/>
        </p:nvSpPr>
        <p:spPr>
          <a:xfrm>
            <a:off x="1977012" y="5271658"/>
            <a:ext cx="411162" cy="47307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右矢印 27"/>
          <p:cNvSpPr/>
          <p:nvPr/>
        </p:nvSpPr>
        <p:spPr>
          <a:xfrm rot="5400000">
            <a:off x="4439443" y="3055633"/>
            <a:ext cx="279400" cy="4540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endParaRPr>
          </a:p>
        </p:txBody>
      </p:sp>
      <p:sp>
        <p:nvSpPr>
          <p:cNvPr id="2" name="円/楕円 1"/>
          <p:cNvSpPr/>
          <p:nvPr/>
        </p:nvSpPr>
        <p:spPr>
          <a:xfrm>
            <a:off x="5508102" y="222250"/>
            <a:ext cx="636653" cy="4202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3" name="テキスト ボックス 3"/>
          <p:cNvSpPr txBox="1">
            <a:spLocks noChangeArrowheads="1"/>
          </p:cNvSpPr>
          <p:nvPr/>
        </p:nvSpPr>
        <p:spPr bwMode="auto">
          <a:xfrm>
            <a:off x="41063" y="20384"/>
            <a:ext cx="36210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solidFill>
                  <a:srgbClr val="000000"/>
                </a:solidFill>
                <a:latin typeface="Verdana" panose="020B0604030504040204" pitchFamily="34" charset="0"/>
              </a:rPr>
              <a:t>複数のユニットを必要に応じて組み合わせ構築したプログラム</a:t>
            </a:r>
          </a:p>
        </p:txBody>
      </p:sp>
      <p:sp>
        <p:nvSpPr>
          <p:cNvPr id="21" name="円/楕円 20"/>
          <p:cNvSpPr/>
          <p:nvPr/>
        </p:nvSpPr>
        <p:spPr>
          <a:xfrm>
            <a:off x="1196645" y="2001773"/>
            <a:ext cx="819180" cy="386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6" name="テキスト ボックス 21"/>
          <p:cNvSpPr txBox="1">
            <a:spLocks noChangeArrowheads="1"/>
          </p:cNvSpPr>
          <p:nvPr/>
        </p:nvSpPr>
        <p:spPr bwMode="auto">
          <a:xfrm>
            <a:off x="7785732" y="28000"/>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福井県造形教育研究会</a:t>
            </a:r>
          </a:p>
        </p:txBody>
      </p:sp>
      <p:sp>
        <p:nvSpPr>
          <p:cNvPr id="16" name="円/楕円 18"/>
          <p:cNvSpPr/>
          <p:nvPr/>
        </p:nvSpPr>
        <p:spPr>
          <a:xfrm>
            <a:off x="1547813" y="1296988"/>
            <a:ext cx="1295995"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18" name="円/楕円 20"/>
          <p:cNvSpPr/>
          <p:nvPr/>
        </p:nvSpPr>
        <p:spPr>
          <a:xfrm>
            <a:off x="1116578" y="2402668"/>
            <a:ext cx="908050" cy="2222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3" name="円/楕円 1"/>
          <p:cNvSpPr/>
          <p:nvPr/>
        </p:nvSpPr>
        <p:spPr>
          <a:xfrm>
            <a:off x="5508103" y="669528"/>
            <a:ext cx="1080121" cy="270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graphicFrame>
        <p:nvGraphicFramePr>
          <p:cNvPr id="20" name="Group 315"/>
          <p:cNvGraphicFramePr>
            <a:graphicFrameLocks noGrp="1"/>
          </p:cNvGraphicFramePr>
          <p:nvPr>
            <p:extLst>
              <p:ext uri="{D42A27DB-BD31-4B8C-83A1-F6EECF244321}">
                <p14:modId xmlns:p14="http://schemas.microsoft.com/office/powerpoint/2010/main" val="2960500003"/>
              </p:ext>
            </p:extLst>
          </p:nvPr>
        </p:nvGraphicFramePr>
        <p:xfrm>
          <a:off x="128588" y="5013325"/>
          <a:ext cx="1995606" cy="1739653"/>
        </p:xfrm>
        <a:graphic>
          <a:graphicData uri="http://schemas.openxmlformats.org/drawingml/2006/table">
            <a:tbl>
              <a:tblPr/>
              <a:tblGrid>
                <a:gridCol w="1995606">
                  <a:extLst>
                    <a:ext uri="{9D8B030D-6E8A-4147-A177-3AD203B41FA5}">
                      <a16:colId xmlns:a16="http://schemas.microsoft.com/office/drawing/2014/main" val="20000"/>
                    </a:ext>
                  </a:extLst>
                </a:gridCol>
              </a:tblGrid>
              <a:tr h="277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生徒のこれまでの学び</a:t>
                      </a:r>
                      <a:endParaRPr kumimoji="0" lang="en-US" altLang="ja-JP"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rPr>
                        <a:t>  ～小・中の内容の連続性～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1450093">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福井県の取り組みにより、小学校で水墨画、中学校で水干や顔料を使った日本画を体験している。</a:t>
                      </a: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endParaRPr>
                    </a:p>
                  </a:txBody>
                  <a:tcPr marL="72000" marR="7200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pic>
        <p:nvPicPr>
          <p:cNvPr id="17" name="図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61" y="3296395"/>
            <a:ext cx="2043835" cy="1534429"/>
          </a:xfrm>
          <a:prstGeom prst="rect">
            <a:avLst/>
          </a:prstGeom>
        </p:spPr>
      </p:pic>
      <p:sp>
        <p:nvSpPr>
          <p:cNvPr id="35" name="円/楕円 20"/>
          <p:cNvSpPr/>
          <p:nvPr/>
        </p:nvSpPr>
        <p:spPr>
          <a:xfrm>
            <a:off x="2024628" y="2001772"/>
            <a:ext cx="819180" cy="3866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Tree>
    <p:extLst>
      <p:ext uri="{BB962C8B-B14F-4D97-AF65-F5344CB8AC3E}">
        <p14:creationId xmlns:p14="http://schemas.microsoft.com/office/powerpoint/2010/main" val="274010299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28600" y="142875"/>
            <a:ext cx="1441420" cy="307777"/>
          </a:xfrm>
          <a:prstGeom prst="rect">
            <a:avLst/>
          </a:prstGeom>
        </p:spPr>
        <p:txBody>
          <a:bodyPr wrap="none">
            <a:spAutoFit/>
          </a:bodyPr>
          <a:lstStyle/>
          <a:p>
            <a:pPr>
              <a:defRPr/>
            </a:pPr>
            <a:r>
              <a:rPr lang="ja-JP" altLang="en-US" sz="1400" b="1" dirty="0">
                <a:solidFill>
                  <a:srgbClr val="002060"/>
                </a:solidFill>
              </a:rPr>
              <a:t>題材全体の</a:t>
            </a:r>
            <a:r>
              <a:rPr lang="ja-JP" altLang="en-US" sz="1400" b="1" dirty="0">
                <a:solidFill>
                  <a:srgbClr val="002060"/>
                </a:solidFill>
                <a:latin typeface="+mn-ea"/>
                <a:ea typeface="+mn-ea"/>
              </a:rPr>
              <a:t>流れ</a:t>
            </a:r>
          </a:p>
        </p:txBody>
      </p:sp>
      <p:graphicFrame>
        <p:nvGraphicFramePr>
          <p:cNvPr id="14" name="表 13"/>
          <p:cNvGraphicFramePr>
            <a:graphicFrameLocks noGrp="1"/>
          </p:cNvGraphicFramePr>
          <p:nvPr>
            <p:extLst>
              <p:ext uri="{D42A27DB-BD31-4B8C-83A1-F6EECF244321}">
                <p14:modId xmlns:p14="http://schemas.microsoft.com/office/powerpoint/2010/main" val="3485049382"/>
              </p:ext>
            </p:extLst>
          </p:nvPr>
        </p:nvGraphicFramePr>
        <p:xfrm>
          <a:off x="381308" y="4930190"/>
          <a:ext cx="5567536" cy="1789508"/>
        </p:xfrm>
        <a:graphic>
          <a:graphicData uri="http://schemas.openxmlformats.org/drawingml/2006/table">
            <a:tbl>
              <a:tblPr firstRow="1" bandRow="1">
                <a:tableStyleId>{5C22544A-7EE6-4342-B048-85BDC9FD1C3A}</a:tableStyleId>
              </a:tblPr>
              <a:tblGrid>
                <a:gridCol w="5567536">
                  <a:extLst>
                    <a:ext uri="{9D8B030D-6E8A-4147-A177-3AD203B41FA5}">
                      <a16:colId xmlns:a16="http://schemas.microsoft.com/office/drawing/2014/main" val="20000"/>
                    </a:ext>
                  </a:extLst>
                </a:gridCol>
              </a:tblGrid>
              <a:tr h="244544">
                <a:tc>
                  <a:txBody>
                    <a:bodyPr/>
                    <a:lstStyle/>
                    <a:p>
                      <a:r>
                        <a:rPr kumimoji="1" lang="ja-JP" altLang="en-US" sz="1200" dirty="0">
                          <a:solidFill>
                            <a:schemeClr val="tx1"/>
                          </a:solidFill>
                        </a:rPr>
                        <a:t>授業者より</a:t>
                      </a: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515166">
                <a:tc>
                  <a:txBody>
                    <a:bodyPr/>
                    <a:lstStyle/>
                    <a:p>
                      <a:r>
                        <a:rPr kumimoji="1" lang="ja-JP" altLang="en-US" sz="1200" dirty="0">
                          <a:solidFill>
                            <a:schemeClr val="tx1"/>
                          </a:solidFill>
                          <a:latin typeface="+mn-ea"/>
                          <a:ea typeface="+mn-ea"/>
                        </a:rPr>
                        <a:t>・</a:t>
                      </a:r>
                      <a:r>
                        <a:rPr kumimoji="1" lang="ja-JP" altLang="en-US" sz="1200" b="1" dirty="0">
                          <a:solidFill>
                            <a:schemeClr val="tx1"/>
                          </a:solidFill>
                          <a:latin typeface="+mn-ea"/>
                          <a:ea typeface="+mn-ea"/>
                        </a:rPr>
                        <a:t>和歌</a:t>
                      </a:r>
                      <a:r>
                        <a:rPr kumimoji="1" lang="ja-JP" altLang="en-US" sz="1200" b="1" i="0" u="none" strike="noStrike" cap="none" normalizeH="0" baseline="0" dirty="0">
                          <a:ln>
                            <a:noFill/>
                          </a:ln>
                          <a:solidFill>
                            <a:schemeClr val="tx1"/>
                          </a:solidFill>
                          <a:effectLst/>
                          <a:latin typeface="ＭＳ Ｐゴシック" panose="020B0600070205080204" pitchFamily="50" charset="-128"/>
                          <a:ea typeface="+mn-ea"/>
                        </a:rPr>
                        <a:t>の持つ意味合いを理解し、その中に日本人の古来からの自然に対する世界観を通して、郷土に対する想いを構図や色彩を工夫して日本画を描くことで、時代を超えて共感し、日本文化を広く豊かに感じる心を持ってほしい。</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a:t>
                      </a:r>
                      <a:r>
                        <a:rPr kumimoji="1" lang="ja-JP" altLang="en-US" sz="1200" b="1" dirty="0">
                          <a:solidFill>
                            <a:schemeClr val="tx1"/>
                          </a:solidFill>
                          <a:latin typeface="+mn-ea"/>
                          <a:ea typeface="+mn-ea"/>
                        </a:rPr>
                        <a:t>和歌の中の情景と自分の経験と重なったり共感したりするところを見つけ、和歌の世界観の広がりの中で身近なものの見方や感じ方に広がりや深まりを持ってほしい。</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a:t>
                      </a:r>
                      <a:r>
                        <a:rPr kumimoji="1" lang="ja-JP" altLang="en-US" sz="1200" b="1" dirty="0">
                          <a:solidFill>
                            <a:schemeClr val="tx1"/>
                          </a:solidFill>
                          <a:latin typeface="+mn-ea"/>
                          <a:ea typeface="+mn-ea"/>
                        </a:rPr>
                        <a:t>日本画ならではの、素材や技法に触れることで日本文化の継承や発展的な表現の可能性について考えるきっかけになってほしい。</a:t>
                      </a:r>
                      <a:endParaRPr kumimoji="1" lang="en-US" altLang="ja-JP" sz="1200" dirty="0">
                        <a:solidFill>
                          <a:schemeClr val="tx1"/>
                        </a:solidFill>
                        <a:latin typeface="+mn-ea"/>
                        <a:ea typeface="+mn-ea"/>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1" name="角丸四角形吹き出し 20"/>
          <p:cNvSpPr/>
          <p:nvPr/>
        </p:nvSpPr>
        <p:spPr>
          <a:xfrm>
            <a:off x="1670019" y="3688422"/>
            <a:ext cx="1248683" cy="1180738"/>
          </a:xfrm>
          <a:prstGeom prst="wedgeRoundRectCallout">
            <a:avLst>
              <a:gd name="adj1" fmla="val -48462"/>
              <a:gd name="adj2" fmla="val -7108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主題生成のためのキーワードを探り、和歌を通して深め、決定する</a:t>
            </a:r>
            <a:endParaRPr lang="en-US" altLang="ja-JP" sz="1200" dirty="0">
              <a:solidFill>
                <a:schemeClr val="tx1"/>
              </a:solidFill>
              <a:latin typeface="+mn-ea"/>
            </a:endParaRPr>
          </a:p>
        </p:txBody>
      </p:sp>
      <p:cxnSp>
        <p:nvCxnSpPr>
          <p:cNvPr id="24" name="直線矢印コネクタ 23"/>
          <p:cNvCxnSpPr>
            <a:cxnSpLocks/>
          </p:cNvCxnSpPr>
          <p:nvPr/>
        </p:nvCxnSpPr>
        <p:spPr>
          <a:xfrm flipV="1">
            <a:off x="6469314" y="2112760"/>
            <a:ext cx="0" cy="36207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3486174" y="369493"/>
            <a:ext cx="697627" cy="246221"/>
          </a:xfrm>
          <a:prstGeom prst="rect">
            <a:avLst/>
          </a:prstGeom>
        </p:spPr>
        <p:txBody>
          <a:bodyPr wrap="none">
            <a:spAutoFit/>
          </a:bodyPr>
          <a:lstStyle/>
          <a:p>
            <a:pPr>
              <a:defRPr/>
            </a:pPr>
            <a:r>
              <a:rPr lang="ja-JP" altLang="en-US" sz="1000" dirty="0">
                <a:latin typeface="+mn-ea"/>
                <a:ea typeface="+mn-ea"/>
              </a:rPr>
              <a:t>下図制作</a:t>
            </a:r>
          </a:p>
        </p:txBody>
      </p:sp>
      <p:cxnSp>
        <p:nvCxnSpPr>
          <p:cNvPr id="57" name="直線矢印コネクタ 56"/>
          <p:cNvCxnSpPr/>
          <p:nvPr/>
        </p:nvCxnSpPr>
        <p:spPr>
          <a:xfrm>
            <a:off x="6582922" y="1223507"/>
            <a:ext cx="388303" cy="1"/>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7453149" y="2405824"/>
            <a:ext cx="1082348" cy="400110"/>
          </a:xfrm>
          <a:prstGeom prst="rect">
            <a:avLst/>
          </a:prstGeom>
        </p:spPr>
        <p:txBody>
          <a:bodyPr wrap="none">
            <a:spAutoFit/>
          </a:bodyPr>
          <a:lstStyle/>
          <a:p>
            <a:pPr>
              <a:defRPr/>
            </a:pPr>
            <a:r>
              <a:rPr lang="ja-JP" altLang="en-US" sz="1000" dirty="0"/>
              <a:t>絵具の濃淡の例</a:t>
            </a:r>
            <a:endParaRPr lang="en-US" altLang="ja-JP" sz="1000" dirty="0"/>
          </a:p>
          <a:p>
            <a:pPr>
              <a:defRPr/>
            </a:pPr>
            <a:endParaRPr lang="ja-JP" altLang="en-US" sz="1000" dirty="0">
              <a:latin typeface="+mn-ea"/>
            </a:endParaRPr>
          </a:p>
        </p:txBody>
      </p:sp>
      <p:sp>
        <p:nvSpPr>
          <p:cNvPr id="41" name="正方形/長方形 40"/>
          <p:cNvSpPr/>
          <p:nvPr/>
        </p:nvSpPr>
        <p:spPr>
          <a:xfrm>
            <a:off x="5421573" y="1681633"/>
            <a:ext cx="1245396" cy="41943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a:solidFill>
                  <a:schemeClr val="tx1"/>
                </a:solidFill>
              </a:rPr>
              <a:t>水張り</a:t>
            </a:r>
            <a:endParaRPr lang="en-US" altLang="ja-JP" sz="1000" dirty="0">
              <a:solidFill>
                <a:schemeClr val="tx1"/>
              </a:solidFill>
            </a:endParaRPr>
          </a:p>
        </p:txBody>
      </p:sp>
      <p:cxnSp>
        <p:nvCxnSpPr>
          <p:cNvPr id="45" name="直線矢印コネクタ 44"/>
          <p:cNvCxnSpPr>
            <a:endCxn id="41" idx="1"/>
          </p:cNvCxnSpPr>
          <p:nvPr/>
        </p:nvCxnSpPr>
        <p:spPr>
          <a:xfrm>
            <a:off x="4957340" y="1889264"/>
            <a:ext cx="464233" cy="2087"/>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角丸四角形吹き出し 20">
            <a:extLst>
              <a:ext uri="{FF2B5EF4-FFF2-40B4-BE49-F238E27FC236}">
                <a16:creationId xmlns:a16="http://schemas.microsoft.com/office/drawing/2014/main" id="{37C8BE74-1089-4D23-B576-86AE488C2187}"/>
              </a:ext>
            </a:extLst>
          </p:cNvPr>
          <p:cNvSpPr/>
          <p:nvPr/>
        </p:nvSpPr>
        <p:spPr>
          <a:xfrm>
            <a:off x="3151457" y="3249734"/>
            <a:ext cx="1806089" cy="1473948"/>
          </a:xfrm>
          <a:prstGeom prst="wedgeRoundRectCallout">
            <a:avLst>
              <a:gd name="adj1" fmla="val -5659"/>
              <a:gd name="adj2" fmla="val -7230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i="1" dirty="0">
                <a:solidFill>
                  <a:schemeClr val="tx1"/>
                </a:solidFill>
                <a:latin typeface="+mn-ea"/>
              </a:rPr>
              <a:t>作品や技法の資料かを</a:t>
            </a:r>
            <a:r>
              <a:rPr lang="ja-JP" altLang="en-US" sz="1200" dirty="0">
                <a:solidFill>
                  <a:schemeClr val="tx1"/>
                </a:solidFill>
                <a:latin typeface="+mn-ea"/>
              </a:rPr>
              <a:t>参考にワークシートから導いていった主題にあった手順を選ぶ。</a:t>
            </a:r>
            <a:endParaRPr lang="en-US" altLang="ja-JP" sz="1200" dirty="0">
              <a:solidFill>
                <a:schemeClr val="tx1"/>
              </a:solidFill>
              <a:latin typeface="+mn-ea"/>
            </a:endParaRPr>
          </a:p>
        </p:txBody>
      </p:sp>
      <p:cxnSp>
        <p:nvCxnSpPr>
          <p:cNvPr id="37" name="直線矢印コネクタ 36">
            <a:extLst>
              <a:ext uri="{FF2B5EF4-FFF2-40B4-BE49-F238E27FC236}">
                <a16:creationId xmlns:a16="http://schemas.microsoft.com/office/drawing/2014/main" id="{5163DEFE-0B35-4855-9B40-1F1FEBEC60A4}"/>
              </a:ext>
            </a:extLst>
          </p:cNvPr>
          <p:cNvCxnSpPr>
            <a:cxnSpLocks/>
          </p:cNvCxnSpPr>
          <p:nvPr/>
        </p:nvCxnSpPr>
        <p:spPr>
          <a:xfrm>
            <a:off x="5016945" y="2049539"/>
            <a:ext cx="525573" cy="31777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4B01CC5D-12AA-4028-B155-814307EE5E03}"/>
              </a:ext>
            </a:extLst>
          </p:cNvPr>
          <p:cNvCxnSpPr>
            <a:cxnSpLocks/>
          </p:cNvCxnSpPr>
          <p:nvPr/>
        </p:nvCxnSpPr>
        <p:spPr>
          <a:xfrm flipH="1">
            <a:off x="8843166" y="2135161"/>
            <a:ext cx="3655" cy="294432"/>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984404" y="912650"/>
            <a:ext cx="2230210" cy="1672658"/>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1317" y="5174927"/>
            <a:ext cx="2090869" cy="1557301"/>
          </a:xfrm>
          <a:prstGeom prst="rect">
            <a:avLst/>
          </a:prstGeom>
        </p:spPr>
      </p:pic>
      <p:pic>
        <p:nvPicPr>
          <p:cNvPr id="36" name="図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97512" y="2547843"/>
            <a:ext cx="1969824" cy="1477368"/>
          </a:xfrm>
          <a:prstGeom prst="rect">
            <a:avLst/>
          </a:prstGeom>
        </p:spPr>
      </p:pic>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84686" y="2593092"/>
            <a:ext cx="1878491" cy="1408868"/>
          </a:xfrm>
          <a:prstGeom prst="rect">
            <a:avLst/>
          </a:prstGeom>
        </p:spPr>
      </p:pic>
      <p:sp>
        <p:nvSpPr>
          <p:cNvPr id="39" name="正方形/長方形 38"/>
          <p:cNvSpPr/>
          <p:nvPr/>
        </p:nvSpPr>
        <p:spPr>
          <a:xfrm>
            <a:off x="5621484" y="2267295"/>
            <a:ext cx="859841" cy="400110"/>
          </a:xfrm>
          <a:prstGeom prst="rect">
            <a:avLst/>
          </a:prstGeom>
        </p:spPr>
        <p:txBody>
          <a:bodyPr wrap="square">
            <a:spAutoFit/>
          </a:bodyPr>
          <a:lstStyle/>
          <a:p>
            <a:pPr>
              <a:defRPr/>
            </a:pPr>
            <a:r>
              <a:rPr lang="ja-JP" altLang="en-US" sz="1000" dirty="0"/>
              <a:t>揉み紙の例</a:t>
            </a:r>
            <a:endParaRPr lang="en-US" altLang="ja-JP" sz="1000" dirty="0"/>
          </a:p>
          <a:p>
            <a:pPr>
              <a:defRPr/>
            </a:pPr>
            <a:endParaRPr lang="ja-JP" altLang="en-US" sz="1000" dirty="0">
              <a:latin typeface="+mn-ea"/>
            </a:endParaRPr>
          </a:p>
        </p:txBody>
      </p:sp>
      <p:sp>
        <p:nvSpPr>
          <p:cNvPr id="49" name="正方形/長方形 48"/>
          <p:cNvSpPr/>
          <p:nvPr/>
        </p:nvSpPr>
        <p:spPr>
          <a:xfrm>
            <a:off x="8017236" y="189705"/>
            <a:ext cx="550151" cy="246221"/>
          </a:xfrm>
          <a:prstGeom prst="rect">
            <a:avLst/>
          </a:prstGeom>
        </p:spPr>
        <p:txBody>
          <a:bodyPr wrap="none">
            <a:spAutoFit/>
          </a:bodyPr>
          <a:lstStyle/>
          <a:p>
            <a:pPr>
              <a:defRPr/>
            </a:pPr>
            <a:r>
              <a:rPr lang="ja-JP" altLang="en-US" sz="1000" dirty="0">
                <a:latin typeface="+mn-ea"/>
                <a:ea typeface="+mn-ea"/>
              </a:rPr>
              <a:t>骨描き</a:t>
            </a:r>
          </a:p>
        </p:txBody>
      </p:sp>
      <p:sp>
        <p:nvSpPr>
          <p:cNvPr id="50" name="正方形/長方形 49"/>
          <p:cNvSpPr/>
          <p:nvPr/>
        </p:nvSpPr>
        <p:spPr>
          <a:xfrm>
            <a:off x="6687310" y="2293798"/>
            <a:ext cx="736099" cy="246221"/>
          </a:xfrm>
          <a:prstGeom prst="rect">
            <a:avLst/>
          </a:prstGeom>
        </p:spPr>
        <p:txBody>
          <a:bodyPr wrap="none">
            <a:spAutoFit/>
          </a:bodyPr>
          <a:lstStyle/>
          <a:p>
            <a:pPr>
              <a:defRPr/>
            </a:pPr>
            <a:r>
              <a:rPr lang="ja-JP" altLang="en-US" sz="1000" b="1" dirty="0">
                <a:latin typeface="+mn-ea"/>
                <a:ea typeface="+mn-ea"/>
              </a:rPr>
              <a:t>下地づくり</a:t>
            </a:r>
          </a:p>
        </p:txBody>
      </p:sp>
      <p:sp>
        <p:nvSpPr>
          <p:cNvPr id="51" name="正方形/長方形 50"/>
          <p:cNvSpPr/>
          <p:nvPr/>
        </p:nvSpPr>
        <p:spPr>
          <a:xfrm>
            <a:off x="6582922" y="268997"/>
            <a:ext cx="615874" cy="246221"/>
          </a:xfrm>
          <a:prstGeom prst="rect">
            <a:avLst/>
          </a:prstGeom>
        </p:spPr>
        <p:txBody>
          <a:bodyPr wrap="none">
            <a:spAutoFit/>
          </a:bodyPr>
          <a:lstStyle/>
          <a:p>
            <a:pPr>
              <a:defRPr/>
            </a:pPr>
            <a:r>
              <a:rPr lang="ja-JP" altLang="en-US" sz="1000" dirty="0">
                <a:latin typeface="+mn-ea"/>
                <a:ea typeface="+mn-ea"/>
              </a:rPr>
              <a:t>トレース</a:t>
            </a:r>
          </a:p>
        </p:txBody>
      </p:sp>
      <p:pic>
        <p:nvPicPr>
          <p:cNvPr id="26" name="図 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4400" y="3062136"/>
            <a:ext cx="1465741" cy="1046063"/>
          </a:xfrm>
          <a:prstGeom prst="rect">
            <a:avLst/>
          </a:prstGeom>
        </p:spPr>
      </p:pic>
      <p:sp>
        <p:nvSpPr>
          <p:cNvPr id="58" name="正方形/長方形 57"/>
          <p:cNvSpPr/>
          <p:nvPr/>
        </p:nvSpPr>
        <p:spPr>
          <a:xfrm>
            <a:off x="6100171" y="5114722"/>
            <a:ext cx="441146" cy="246221"/>
          </a:xfrm>
          <a:prstGeom prst="rect">
            <a:avLst/>
          </a:prstGeom>
        </p:spPr>
        <p:txBody>
          <a:bodyPr wrap="none">
            <a:spAutoFit/>
          </a:bodyPr>
          <a:lstStyle/>
          <a:p>
            <a:pPr>
              <a:defRPr/>
            </a:pPr>
            <a:r>
              <a:rPr lang="ja-JP" altLang="en-US" sz="1000" b="1" dirty="0">
                <a:latin typeface="+mn-ea"/>
                <a:ea typeface="+mn-ea"/>
              </a:rPr>
              <a:t>発表</a:t>
            </a:r>
          </a:p>
        </p:txBody>
      </p:sp>
      <p:cxnSp>
        <p:nvCxnSpPr>
          <p:cNvPr id="28" name="直線矢印コネクタ 27">
            <a:extLst>
              <a:ext uri="{FF2B5EF4-FFF2-40B4-BE49-F238E27FC236}">
                <a16:creationId xmlns:a16="http://schemas.microsoft.com/office/drawing/2014/main" id="{4B01CC5D-12AA-4028-B155-814307EE5E03}"/>
              </a:ext>
            </a:extLst>
          </p:cNvPr>
          <p:cNvCxnSpPr>
            <a:cxnSpLocks/>
          </p:cNvCxnSpPr>
          <p:nvPr/>
        </p:nvCxnSpPr>
        <p:spPr>
          <a:xfrm flipH="1">
            <a:off x="8843166" y="4219011"/>
            <a:ext cx="3655" cy="294432"/>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a:endCxn id="26" idx="0"/>
          </p:cNvCxnSpPr>
          <p:nvPr/>
        </p:nvCxnSpPr>
        <p:spPr>
          <a:xfrm>
            <a:off x="917270" y="2572756"/>
            <a:ext cx="1" cy="489380"/>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1715200" y="2695867"/>
            <a:ext cx="1530779" cy="337174"/>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 name="図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52713" y="268997"/>
            <a:ext cx="1547664" cy="1160748"/>
          </a:xfrm>
          <a:prstGeom prst="rect">
            <a:avLst/>
          </a:prstGeom>
        </p:spPr>
      </p:pic>
      <p:pic>
        <p:nvPicPr>
          <p:cNvPr id="17" name="図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55359" y="476116"/>
            <a:ext cx="1957494" cy="1474824"/>
          </a:xfrm>
          <a:prstGeom prst="rect">
            <a:avLst/>
          </a:prstGeom>
        </p:spPr>
      </p:pic>
      <p:sp>
        <p:nvSpPr>
          <p:cNvPr id="32" name="正方形/長方形 31"/>
          <p:cNvSpPr/>
          <p:nvPr/>
        </p:nvSpPr>
        <p:spPr>
          <a:xfrm>
            <a:off x="6071436" y="42502"/>
            <a:ext cx="615874" cy="246221"/>
          </a:xfrm>
          <a:prstGeom prst="rect">
            <a:avLst/>
          </a:prstGeom>
        </p:spPr>
        <p:txBody>
          <a:bodyPr wrap="none">
            <a:spAutoFit/>
          </a:bodyPr>
          <a:lstStyle/>
          <a:p>
            <a:pPr>
              <a:defRPr/>
            </a:pPr>
            <a:r>
              <a:rPr lang="ja-JP" altLang="en-US" sz="1000" dirty="0">
                <a:latin typeface="+mn-ea"/>
                <a:ea typeface="+mn-ea"/>
              </a:rPr>
              <a:t>トレース</a:t>
            </a:r>
          </a:p>
        </p:txBody>
      </p:sp>
      <p:sp>
        <p:nvSpPr>
          <p:cNvPr id="34" name="角丸四角形吹き出し 33"/>
          <p:cNvSpPr/>
          <p:nvPr/>
        </p:nvSpPr>
        <p:spPr>
          <a:xfrm>
            <a:off x="2052766" y="1088819"/>
            <a:ext cx="1143397" cy="1546018"/>
          </a:xfrm>
          <a:prstGeom prst="wedgeRoundRectCallout">
            <a:avLst>
              <a:gd name="adj1" fmla="val -53571"/>
              <a:gd name="adj2" fmla="val -6344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教科書の中から、日本画だと思われる作品を選び、グループ毎に話しあって理由をまとめる</a:t>
            </a:r>
            <a:endParaRPr lang="en-US" altLang="ja-JP" sz="1200" dirty="0">
              <a:solidFill>
                <a:schemeClr val="tx1"/>
              </a:solidFill>
              <a:latin typeface="+mn-ea"/>
            </a:endParaRPr>
          </a:p>
        </p:txBody>
      </p:sp>
      <p:sp>
        <p:nvSpPr>
          <p:cNvPr id="35" name="正方形/長方形 34"/>
          <p:cNvSpPr/>
          <p:nvPr/>
        </p:nvSpPr>
        <p:spPr>
          <a:xfrm>
            <a:off x="5526214" y="4108199"/>
            <a:ext cx="444250" cy="246221"/>
          </a:xfrm>
          <a:prstGeom prst="rect">
            <a:avLst/>
          </a:prstGeom>
        </p:spPr>
        <p:txBody>
          <a:bodyPr wrap="square">
            <a:spAutoFit/>
          </a:bodyPr>
          <a:lstStyle/>
          <a:p>
            <a:pPr>
              <a:defRPr/>
            </a:pPr>
            <a:r>
              <a:rPr lang="ja-JP" altLang="en-US" sz="1000" b="1" dirty="0">
                <a:latin typeface="+mn-ea"/>
                <a:ea typeface="+mn-ea"/>
              </a:rPr>
              <a:t>彩色</a:t>
            </a:r>
          </a:p>
        </p:txBody>
      </p:sp>
      <p:cxnSp>
        <p:nvCxnSpPr>
          <p:cNvPr id="40" name="直線矢印コネクタ 39"/>
          <p:cNvCxnSpPr/>
          <p:nvPr/>
        </p:nvCxnSpPr>
        <p:spPr>
          <a:xfrm flipV="1">
            <a:off x="6044271" y="1415390"/>
            <a:ext cx="0" cy="244717"/>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5" name="図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66969" y="4055033"/>
            <a:ext cx="1412919" cy="1059689"/>
          </a:xfrm>
          <a:prstGeom prst="rect">
            <a:avLst/>
          </a:prstGeom>
        </p:spPr>
      </p:pic>
      <p:sp>
        <p:nvSpPr>
          <p:cNvPr id="46" name="正方形/長方形 45"/>
          <p:cNvSpPr/>
          <p:nvPr/>
        </p:nvSpPr>
        <p:spPr>
          <a:xfrm>
            <a:off x="5518923" y="4313388"/>
            <a:ext cx="859841" cy="400110"/>
          </a:xfrm>
          <a:prstGeom prst="rect">
            <a:avLst/>
          </a:prstGeom>
        </p:spPr>
        <p:txBody>
          <a:bodyPr wrap="square">
            <a:spAutoFit/>
          </a:bodyPr>
          <a:lstStyle/>
          <a:p>
            <a:pPr>
              <a:defRPr/>
            </a:pPr>
            <a:r>
              <a:rPr lang="ja-JP" altLang="en-US" sz="1000" dirty="0"/>
              <a:t>技法の説明</a:t>
            </a:r>
            <a:endParaRPr lang="en-US" altLang="ja-JP" sz="1000" dirty="0"/>
          </a:p>
          <a:p>
            <a:pPr>
              <a:defRPr/>
            </a:pPr>
            <a:endParaRPr lang="ja-JP" altLang="en-US" sz="1000" dirty="0">
              <a:latin typeface="+mn-ea"/>
            </a:endParaRPr>
          </a:p>
        </p:txBody>
      </p:sp>
      <p:pic>
        <p:nvPicPr>
          <p:cNvPr id="6" name="図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8600" y="492602"/>
            <a:ext cx="1750597" cy="1913221"/>
          </a:xfrm>
          <a:prstGeom prst="rect">
            <a:avLst/>
          </a:prstGeom>
        </p:spPr>
      </p:pic>
    </p:spTree>
    <p:extLst>
      <p:ext uri="{BB962C8B-B14F-4D97-AF65-F5344CB8AC3E}">
        <p14:creationId xmlns:p14="http://schemas.microsoft.com/office/powerpoint/2010/main" val="14926527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31833</TotalTime>
  <Words>742</Words>
  <Application>Microsoft Office PowerPoint</Application>
  <PresentationFormat>画面に合わせる (4:3)</PresentationFormat>
  <Paragraphs>112</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Ｐ明朝</vt:lpstr>
      <vt:lpstr>ＭＳ 明朝</vt:lpstr>
      <vt:lpstr>Arial</vt:lpstr>
      <vt:lpstr>Calibri</vt:lpstr>
      <vt:lpstr>Century</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野口　博史</cp:lastModifiedBy>
  <cp:revision>534</cp:revision>
  <cp:lastPrinted>2020-02-18T02:16:01Z</cp:lastPrinted>
  <dcterms:created xsi:type="dcterms:W3CDTF">2017-07-27T02:50:12Z</dcterms:created>
  <dcterms:modified xsi:type="dcterms:W3CDTF">2021-07-26T00:18:37Z</dcterms:modified>
</cp:coreProperties>
</file>